
<file path=[Content_Types].xml><?xml version="1.0" encoding="utf-8"?>
<Types xmlns="http://schemas.openxmlformats.org/package/2006/content-types">
  <Default Extension="gif" ContentType="image/gif"/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slides/slide47.xml" ContentType="application/vnd.openxmlformats-officedocument.presentationml.slide+xml"/>
  <Override PartName="/ppt/slides/slide48.xml" ContentType="application/vnd.openxmlformats-officedocument.presentationml.slide+xml"/>
  <Override PartName="/ppt/slides/slide49.xml" ContentType="application/vnd.openxmlformats-officedocument.presentationml.slide+xml"/>
  <Override PartName="/ppt/slides/slide50.xml" ContentType="application/vnd.openxmlformats-officedocument.presentationml.slide+xml"/>
  <Override PartName="/ppt/slides/slide51.xml" ContentType="application/vnd.openxmlformats-officedocument.presentationml.slide+xml"/>
  <Override PartName="/ppt/slides/slide52.xml" ContentType="application/vnd.openxmlformats-officedocument.presentationml.slide+xml"/>
  <Override PartName="/ppt/slides/slide53.xml" ContentType="application/vnd.openxmlformats-officedocument.presentationml.slide+xml"/>
  <Override PartName="/ppt/slides/slide54.xml" ContentType="application/vnd.openxmlformats-officedocument.presentationml.slide+xml"/>
  <Override PartName="/ppt/slides/slide55.xml" ContentType="application/vnd.openxmlformats-officedocument.presentationml.slide+xml"/>
  <Override PartName="/ppt/slides/slide56.xml" ContentType="application/vnd.openxmlformats-officedocument.presentationml.slide+xml"/>
  <Override PartName="/ppt/slides/slide57.xml" ContentType="application/vnd.openxmlformats-officedocument.presentationml.slide+xml"/>
  <Override PartName="/ppt/slides/slide58.xml" ContentType="application/vnd.openxmlformats-officedocument.presentationml.slide+xml"/>
  <Override PartName="/ppt/slides/slide59.xml" ContentType="application/vnd.openxmlformats-officedocument.presentationml.slide+xml"/>
  <Override PartName="/ppt/slides/slide60.xml" ContentType="application/vnd.openxmlformats-officedocument.presentationml.slide+xml"/>
  <Override PartName="/ppt/slides/slide61.xml" ContentType="application/vnd.openxmlformats-officedocument.presentationml.slide+xml"/>
  <Override PartName="/ppt/slides/slide62.xml" ContentType="application/vnd.openxmlformats-officedocument.presentationml.slide+xml"/>
  <Override PartName="/ppt/slides/slide63.xml" ContentType="application/vnd.openxmlformats-officedocument.presentationml.slide+xml"/>
  <Override PartName="/ppt/slides/slide64.xml" ContentType="application/vnd.openxmlformats-officedocument.presentationml.slide+xml"/>
  <Override PartName="/ppt/slides/slide65.xml" ContentType="application/vnd.openxmlformats-officedocument.presentationml.slide+xml"/>
  <Override PartName="/ppt/slides/slide66.xml" ContentType="application/vnd.openxmlformats-officedocument.presentationml.slide+xml"/>
  <Override PartName="/ppt/slides/slide67.xml" ContentType="application/vnd.openxmlformats-officedocument.presentationml.slide+xml"/>
  <Override PartName="/ppt/slides/slide68.xml" ContentType="application/vnd.openxmlformats-officedocument.presentationml.slide+xml"/>
  <Override PartName="/ppt/slides/slide69.xml" ContentType="application/vnd.openxmlformats-officedocument.presentationml.slide+xml"/>
  <Override PartName="/ppt/slides/slide70.xml" ContentType="application/vnd.openxmlformats-officedocument.presentationml.slide+xml"/>
  <Override PartName="/ppt/slides/slide71.xml" ContentType="application/vnd.openxmlformats-officedocument.presentationml.slide+xml"/>
  <Override PartName="/ppt/slides/slide72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74"/>
  </p:notesMasterIdLst>
  <p:sldIdLst>
    <p:sldId id="258" r:id="rId2"/>
    <p:sldId id="672" r:id="rId3"/>
    <p:sldId id="673" r:id="rId4"/>
    <p:sldId id="674" r:id="rId5"/>
    <p:sldId id="658" r:id="rId6"/>
    <p:sldId id="675" r:id="rId7"/>
    <p:sldId id="623" r:id="rId8"/>
    <p:sldId id="624" r:id="rId9"/>
    <p:sldId id="634" r:id="rId10"/>
    <p:sldId id="625" r:id="rId11"/>
    <p:sldId id="626" r:id="rId12"/>
    <p:sldId id="627" r:id="rId13"/>
    <p:sldId id="628" r:id="rId14"/>
    <p:sldId id="659" r:id="rId15"/>
    <p:sldId id="629" r:id="rId16"/>
    <p:sldId id="630" r:id="rId17"/>
    <p:sldId id="631" r:id="rId18"/>
    <p:sldId id="632" r:id="rId19"/>
    <p:sldId id="633" r:id="rId20"/>
    <p:sldId id="660" r:id="rId21"/>
    <p:sldId id="636" r:id="rId22"/>
    <p:sldId id="637" r:id="rId23"/>
    <p:sldId id="638" r:id="rId24"/>
    <p:sldId id="639" r:id="rId25"/>
    <p:sldId id="647" r:id="rId26"/>
    <p:sldId id="648" r:id="rId27"/>
    <p:sldId id="649" r:id="rId28"/>
    <p:sldId id="650" r:id="rId29"/>
    <p:sldId id="651" r:id="rId30"/>
    <p:sldId id="652" r:id="rId31"/>
    <p:sldId id="653" r:id="rId32"/>
    <p:sldId id="654" r:id="rId33"/>
    <p:sldId id="655" r:id="rId34"/>
    <p:sldId id="656" r:id="rId35"/>
    <p:sldId id="664" r:id="rId36"/>
    <p:sldId id="665" r:id="rId37"/>
    <p:sldId id="666" r:id="rId38"/>
    <p:sldId id="667" r:id="rId39"/>
    <p:sldId id="676" r:id="rId40"/>
    <p:sldId id="677" r:id="rId41"/>
    <p:sldId id="678" r:id="rId42"/>
    <p:sldId id="679" r:id="rId43"/>
    <p:sldId id="680" r:id="rId44"/>
    <p:sldId id="681" r:id="rId45"/>
    <p:sldId id="682" r:id="rId46"/>
    <p:sldId id="702" r:id="rId47"/>
    <p:sldId id="683" r:id="rId48"/>
    <p:sldId id="695" r:id="rId49"/>
    <p:sldId id="696" r:id="rId50"/>
    <p:sldId id="697" r:id="rId51"/>
    <p:sldId id="698" r:id="rId52"/>
    <p:sldId id="684" r:id="rId53"/>
    <p:sldId id="685" r:id="rId54"/>
    <p:sldId id="699" r:id="rId55"/>
    <p:sldId id="700" r:id="rId56"/>
    <p:sldId id="686" r:id="rId57"/>
    <p:sldId id="687" r:id="rId58"/>
    <p:sldId id="703" r:id="rId59"/>
    <p:sldId id="688" r:id="rId60"/>
    <p:sldId id="701" r:id="rId61"/>
    <p:sldId id="689" r:id="rId62"/>
    <p:sldId id="690" r:id="rId63"/>
    <p:sldId id="691" r:id="rId64"/>
    <p:sldId id="704" r:id="rId65"/>
    <p:sldId id="692" r:id="rId66"/>
    <p:sldId id="693" r:id="rId67"/>
    <p:sldId id="694" r:id="rId68"/>
    <p:sldId id="705" r:id="rId69"/>
    <p:sldId id="671" r:id="rId70"/>
    <p:sldId id="668" r:id="rId71"/>
    <p:sldId id="420" r:id="rId72"/>
    <p:sldId id="663" r:id="rId73"/>
  </p:sldIdLst>
  <p:sldSz cx="12192000" cy="6858000"/>
  <p:notesSz cx="6858000" cy="9144000"/>
  <p:defaultTextStyle>
    <a:defPPr>
      <a:defRPr lang="pt-BR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0053A1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5000" autoAdjust="0"/>
    <p:restoredTop sz="94660"/>
  </p:normalViewPr>
  <p:slideViewPr>
    <p:cSldViewPr snapToGrid="0">
      <p:cViewPr varScale="1">
        <p:scale>
          <a:sx n="85" d="100"/>
          <a:sy n="85" d="100"/>
        </p:scale>
        <p:origin x="180" y="84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26" Type="http://schemas.openxmlformats.org/officeDocument/2006/relationships/slide" Target="slides/slide25.xml"/><Relationship Id="rId21" Type="http://schemas.openxmlformats.org/officeDocument/2006/relationships/slide" Target="slides/slide20.xml"/><Relationship Id="rId42" Type="http://schemas.openxmlformats.org/officeDocument/2006/relationships/slide" Target="slides/slide41.xml"/><Relationship Id="rId47" Type="http://schemas.openxmlformats.org/officeDocument/2006/relationships/slide" Target="slides/slide46.xml"/><Relationship Id="rId63" Type="http://schemas.openxmlformats.org/officeDocument/2006/relationships/slide" Target="slides/slide62.xml"/><Relationship Id="rId68" Type="http://schemas.openxmlformats.org/officeDocument/2006/relationships/slide" Target="slides/slide67.xml"/><Relationship Id="rId16" Type="http://schemas.openxmlformats.org/officeDocument/2006/relationships/slide" Target="slides/slide1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slide" Target="slides/slide44.xml"/><Relationship Id="rId53" Type="http://schemas.openxmlformats.org/officeDocument/2006/relationships/slide" Target="slides/slide52.xml"/><Relationship Id="rId58" Type="http://schemas.openxmlformats.org/officeDocument/2006/relationships/slide" Target="slides/slide57.xml"/><Relationship Id="rId66" Type="http://schemas.openxmlformats.org/officeDocument/2006/relationships/slide" Target="slides/slide65.xml"/><Relationship Id="rId74" Type="http://schemas.openxmlformats.org/officeDocument/2006/relationships/notesMaster" Target="notesMasters/notesMaster1.xml"/><Relationship Id="rId5" Type="http://schemas.openxmlformats.org/officeDocument/2006/relationships/slide" Target="slides/slide4.xml"/><Relationship Id="rId61" Type="http://schemas.openxmlformats.org/officeDocument/2006/relationships/slide" Target="slides/slide60.xml"/><Relationship Id="rId19" Type="http://schemas.openxmlformats.org/officeDocument/2006/relationships/slide" Target="slides/slide1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slide" Target="slides/slide42.xml"/><Relationship Id="rId48" Type="http://schemas.openxmlformats.org/officeDocument/2006/relationships/slide" Target="slides/slide47.xml"/><Relationship Id="rId56" Type="http://schemas.openxmlformats.org/officeDocument/2006/relationships/slide" Target="slides/slide55.xml"/><Relationship Id="rId64" Type="http://schemas.openxmlformats.org/officeDocument/2006/relationships/slide" Target="slides/slide63.xml"/><Relationship Id="rId69" Type="http://schemas.openxmlformats.org/officeDocument/2006/relationships/slide" Target="slides/slide68.xml"/><Relationship Id="rId77" Type="http://schemas.openxmlformats.org/officeDocument/2006/relationships/theme" Target="theme/theme1.xml"/><Relationship Id="rId8" Type="http://schemas.openxmlformats.org/officeDocument/2006/relationships/slide" Target="slides/slide7.xml"/><Relationship Id="rId51" Type="http://schemas.openxmlformats.org/officeDocument/2006/relationships/slide" Target="slides/slide50.xml"/><Relationship Id="rId72" Type="http://schemas.openxmlformats.org/officeDocument/2006/relationships/slide" Target="slides/slide71.xml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slide" Target="slides/slide45.xml"/><Relationship Id="rId59" Type="http://schemas.openxmlformats.org/officeDocument/2006/relationships/slide" Target="slides/slide58.xml"/><Relationship Id="rId67" Type="http://schemas.openxmlformats.org/officeDocument/2006/relationships/slide" Target="slides/slide66.xml"/><Relationship Id="rId20" Type="http://schemas.openxmlformats.org/officeDocument/2006/relationships/slide" Target="slides/slide19.xml"/><Relationship Id="rId41" Type="http://schemas.openxmlformats.org/officeDocument/2006/relationships/slide" Target="slides/slide40.xml"/><Relationship Id="rId54" Type="http://schemas.openxmlformats.org/officeDocument/2006/relationships/slide" Target="slides/slide53.xml"/><Relationship Id="rId62" Type="http://schemas.openxmlformats.org/officeDocument/2006/relationships/slide" Target="slides/slide61.xml"/><Relationship Id="rId70" Type="http://schemas.openxmlformats.org/officeDocument/2006/relationships/slide" Target="slides/slide69.xml"/><Relationship Id="rId75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49" Type="http://schemas.openxmlformats.org/officeDocument/2006/relationships/slide" Target="slides/slide48.xml"/><Relationship Id="rId57" Type="http://schemas.openxmlformats.org/officeDocument/2006/relationships/slide" Target="slides/slide56.xml"/><Relationship Id="rId10" Type="http://schemas.openxmlformats.org/officeDocument/2006/relationships/slide" Target="slides/slide9.xml"/><Relationship Id="rId31" Type="http://schemas.openxmlformats.org/officeDocument/2006/relationships/slide" Target="slides/slide30.xml"/><Relationship Id="rId44" Type="http://schemas.openxmlformats.org/officeDocument/2006/relationships/slide" Target="slides/slide43.xml"/><Relationship Id="rId52" Type="http://schemas.openxmlformats.org/officeDocument/2006/relationships/slide" Target="slides/slide51.xml"/><Relationship Id="rId60" Type="http://schemas.openxmlformats.org/officeDocument/2006/relationships/slide" Target="slides/slide59.xml"/><Relationship Id="rId65" Type="http://schemas.openxmlformats.org/officeDocument/2006/relationships/slide" Target="slides/slide64.xml"/><Relationship Id="rId73" Type="http://schemas.openxmlformats.org/officeDocument/2006/relationships/slide" Target="slides/slide72.xml"/><Relationship Id="rId78" Type="http://schemas.openxmlformats.org/officeDocument/2006/relationships/tableStyles" Target="tableStyle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9" Type="http://schemas.openxmlformats.org/officeDocument/2006/relationships/slide" Target="slides/slide38.xml"/><Relationship Id="rId34" Type="http://schemas.openxmlformats.org/officeDocument/2006/relationships/slide" Target="slides/slide33.xml"/><Relationship Id="rId50" Type="http://schemas.openxmlformats.org/officeDocument/2006/relationships/slide" Target="slides/slide49.xml"/><Relationship Id="rId55" Type="http://schemas.openxmlformats.org/officeDocument/2006/relationships/slide" Target="slides/slide54.xml"/><Relationship Id="rId76" Type="http://schemas.openxmlformats.org/officeDocument/2006/relationships/viewProps" Target="viewProps.xml"/><Relationship Id="rId7" Type="http://schemas.openxmlformats.org/officeDocument/2006/relationships/slide" Target="slides/slide6.xml"/><Relationship Id="rId71" Type="http://schemas.openxmlformats.org/officeDocument/2006/relationships/slide" Target="slides/slide70.xml"/><Relationship Id="rId2" Type="http://schemas.openxmlformats.org/officeDocument/2006/relationships/slide" Target="slides/slide1.xml"/><Relationship Id="rId29" Type="http://schemas.openxmlformats.org/officeDocument/2006/relationships/slide" Target="slides/slide28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Cabeçalho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pt-BR"/>
          </a:p>
        </p:txBody>
      </p:sp>
      <p:sp>
        <p:nvSpPr>
          <p:cNvPr id="3" name="Espaço Reservado para Data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4F06AFCD-46DF-4B76-990C-698C333ACC10}" type="datetimeFigureOut">
              <a:rPr lang="pt-BR" smtClean="0"/>
              <a:t>25/01/2025</a:t>
            </a:fld>
            <a:endParaRPr lang="pt-BR"/>
          </a:p>
        </p:txBody>
      </p:sp>
      <p:sp>
        <p:nvSpPr>
          <p:cNvPr id="4" name="Espaço Reservado para Imagem de Slide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pt-BR"/>
          </a:p>
        </p:txBody>
      </p:sp>
      <p:sp>
        <p:nvSpPr>
          <p:cNvPr id="5" name="Espaço Reservado para Anotações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6" name="Espaço Reservado para Rodapé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pt-BR"/>
          </a:p>
        </p:txBody>
      </p:sp>
      <p:sp>
        <p:nvSpPr>
          <p:cNvPr id="7" name="Espaço Reservado para Número de Slide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E931D683-805F-4558-A1F8-9B1123409F06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216600869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0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5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6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8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4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8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CC1DC4E-A6C2-41F2-AAA0-F6053844181F}" type="slidenum">
              <a:rPr lang="pt-BR" smtClean="0"/>
              <a:t>5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752307680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CC1DC4E-A6C2-41F2-AAA0-F6053844181F}" type="slidenum">
              <a:rPr lang="pt-BR" smtClean="0"/>
              <a:t>14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487990151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CC1DC4E-A6C2-41F2-AAA0-F6053844181F}" type="slidenum">
              <a:rPr lang="pt-BR" smtClean="0"/>
              <a:t>20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521351612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CC1DC4E-A6C2-41F2-AAA0-F6053844181F}" type="slidenum">
              <a:rPr lang="pt-BR" smtClean="0"/>
              <a:t>35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391455010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CC1DC4E-A6C2-41F2-AAA0-F6053844181F}" type="slidenum">
              <a:rPr lang="pt-BR" smtClean="0"/>
              <a:t>46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389449834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CC1DC4E-A6C2-41F2-AAA0-F6053844181F}" type="slidenum">
              <a:rPr lang="pt-BR" smtClean="0"/>
              <a:t>58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951330454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CC1DC4E-A6C2-41F2-AAA0-F6053844181F}" type="slidenum">
              <a:rPr lang="pt-BR" smtClean="0"/>
              <a:t>64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636445030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CC1DC4E-A6C2-41F2-AAA0-F6053844181F}" type="slidenum">
              <a:rPr lang="pt-BR" smtClean="0"/>
              <a:t>68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359518515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CC1DC4E-A6C2-41F2-AAA0-F6053844181F}" type="slidenum">
              <a:rPr lang="pt-BR" smtClean="0"/>
              <a:t>71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861406892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Slide d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4CBBD2C0-FC6D-460A-8EFD-F312500ED775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pt-BR"/>
              <a:t>Clique para editar o título Mestre</a:t>
            </a:r>
          </a:p>
        </p:txBody>
      </p:sp>
      <p:sp>
        <p:nvSpPr>
          <p:cNvPr id="3" name="Subtítulo 2">
            <a:extLst>
              <a:ext uri="{FF2B5EF4-FFF2-40B4-BE49-F238E27FC236}">
                <a16:creationId xmlns:a16="http://schemas.microsoft.com/office/drawing/2014/main" id="{DD13CE73-BD10-4B15-926B-BDB222FC3FDF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pt-BR"/>
              <a:t>Clique para editar o estilo do subtítulo Mestre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8A4771B5-030E-42D9-9B76-6255847E113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25/01/2025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F088357B-40A3-4C2A-9FD7-A8EA67C9860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2C363DB4-53F1-4C4A-A559-541228CDDD4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398289027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ítulo e Conteúd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43EFE6FA-F2E2-4644-992C-3BF79D2ADC6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1CB4FCBD-EF52-4668-9595-67911CB1F145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8EAD75E6-3B66-4BB9-8DAA-29164BDFD1E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25/01/2025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7F28C8AA-6B16-469A-8990-65ED7939009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9B02DD33-911B-4F73-85AA-605655BBABC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9069156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Cabeçalho da Seçã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1A7D59CD-9586-4B13-909C-ED950829FCC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2">
            <a:extLst>
              <a:ext uri="{FF2B5EF4-FFF2-40B4-BE49-F238E27FC236}">
                <a16:creationId xmlns:a16="http://schemas.microsoft.com/office/drawing/2014/main" id="{2D0714F5-1DD0-490D-AC51-2F5B1552D095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ED98CA95-99CA-4F52-8346-7491606A846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25/01/2025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3F39E06F-E225-420E-94B2-F65D5B96B1C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4FE1C59A-B848-446B-88A1-007F7F7A664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566764622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uas Partes de Conteúd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AB9C5FB0-405A-436A-9A08-CC452E035B7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670ADE73-6A6A-48F4-8161-0A60D74131D0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Conteúdo 3">
            <a:extLst>
              <a:ext uri="{FF2B5EF4-FFF2-40B4-BE49-F238E27FC236}">
                <a16:creationId xmlns:a16="http://schemas.microsoft.com/office/drawing/2014/main" id="{148E9DEE-FCD0-46F0-9AC4-7C0D7CAB7239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5" name="Espaço Reservado para Data 4">
            <a:extLst>
              <a:ext uri="{FF2B5EF4-FFF2-40B4-BE49-F238E27FC236}">
                <a16:creationId xmlns:a16="http://schemas.microsoft.com/office/drawing/2014/main" id="{0DF59034-D1E8-44ED-B179-0359F2275A6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25/01/2025</a:t>
            </a:fld>
            <a:endParaRPr lang="pt-BR"/>
          </a:p>
        </p:txBody>
      </p:sp>
      <p:sp>
        <p:nvSpPr>
          <p:cNvPr id="6" name="Espaço Reservado para Rodapé 5">
            <a:extLst>
              <a:ext uri="{FF2B5EF4-FFF2-40B4-BE49-F238E27FC236}">
                <a16:creationId xmlns:a16="http://schemas.microsoft.com/office/drawing/2014/main" id="{B079A953-39CC-4E47-B0E0-B6554E19D0B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Espaço Reservado para Número de Slide 6">
            <a:extLst>
              <a:ext uri="{FF2B5EF4-FFF2-40B4-BE49-F238E27FC236}">
                <a16:creationId xmlns:a16="http://schemas.microsoft.com/office/drawing/2014/main" id="{D23F7F68-F463-4E83-A2C3-3F93A35A510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653692193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açã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C65344DD-B359-4589-AF6A-83AA044E775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2">
            <a:extLst>
              <a:ext uri="{FF2B5EF4-FFF2-40B4-BE49-F238E27FC236}">
                <a16:creationId xmlns:a16="http://schemas.microsoft.com/office/drawing/2014/main" id="{30B555A4-C681-4771-8AE2-63357EF8080D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4" name="Espaço Reservado para Conteúdo 3">
            <a:extLst>
              <a:ext uri="{FF2B5EF4-FFF2-40B4-BE49-F238E27FC236}">
                <a16:creationId xmlns:a16="http://schemas.microsoft.com/office/drawing/2014/main" id="{DC1617FB-EB75-49BC-BFA0-EA3640560ECE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5" name="Espaço Reservado para Texto 4">
            <a:extLst>
              <a:ext uri="{FF2B5EF4-FFF2-40B4-BE49-F238E27FC236}">
                <a16:creationId xmlns:a16="http://schemas.microsoft.com/office/drawing/2014/main" id="{574BCBAA-7DA9-4980-978F-AA9A7DB290B2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6" name="Espaço Reservado para Conteúdo 5">
            <a:extLst>
              <a:ext uri="{FF2B5EF4-FFF2-40B4-BE49-F238E27FC236}">
                <a16:creationId xmlns:a16="http://schemas.microsoft.com/office/drawing/2014/main" id="{B3900BC7-2C2E-4C0A-A719-9F2BC919D9A6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7" name="Espaço Reservado para Data 6">
            <a:extLst>
              <a:ext uri="{FF2B5EF4-FFF2-40B4-BE49-F238E27FC236}">
                <a16:creationId xmlns:a16="http://schemas.microsoft.com/office/drawing/2014/main" id="{9EC56BE5-CDDF-42E1-8D43-760D8886CF0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25/01/2025</a:t>
            </a:fld>
            <a:endParaRPr lang="pt-BR"/>
          </a:p>
        </p:txBody>
      </p:sp>
      <p:sp>
        <p:nvSpPr>
          <p:cNvPr id="8" name="Espaço Reservado para Rodapé 7">
            <a:extLst>
              <a:ext uri="{FF2B5EF4-FFF2-40B4-BE49-F238E27FC236}">
                <a16:creationId xmlns:a16="http://schemas.microsoft.com/office/drawing/2014/main" id="{D11F873E-7EBE-4DED-86EC-65CAD70F495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9" name="Espaço Reservado para Número de Slide 8">
            <a:extLst>
              <a:ext uri="{FF2B5EF4-FFF2-40B4-BE49-F238E27FC236}">
                <a16:creationId xmlns:a16="http://schemas.microsoft.com/office/drawing/2014/main" id="{C87F3883-828A-48B5-8A7E-3772DC98319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936797365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Soment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DD6A9DD5-B6E5-444C-B344-2B84E9C010F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Data 2">
            <a:extLst>
              <a:ext uri="{FF2B5EF4-FFF2-40B4-BE49-F238E27FC236}">
                <a16:creationId xmlns:a16="http://schemas.microsoft.com/office/drawing/2014/main" id="{3CB1F10B-4D77-41BB-A809-4A0C5401768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25/01/2025</a:t>
            </a:fld>
            <a:endParaRPr lang="pt-BR"/>
          </a:p>
        </p:txBody>
      </p:sp>
      <p:sp>
        <p:nvSpPr>
          <p:cNvPr id="4" name="Espaço Reservado para Rodapé 3">
            <a:extLst>
              <a:ext uri="{FF2B5EF4-FFF2-40B4-BE49-F238E27FC236}">
                <a16:creationId xmlns:a16="http://schemas.microsoft.com/office/drawing/2014/main" id="{56174A52-8501-467C-848C-3D0424FBBEC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5" name="Espaço Reservado para Número de Slide 4">
            <a:extLst>
              <a:ext uri="{FF2B5EF4-FFF2-40B4-BE49-F238E27FC236}">
                <a16:creationId xmlns:a16="http://schemas.microsoft.com/office/drawing/2014/main" id="{07929797-E00F-416D-B776-54AD107EFDF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856202620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Em Bran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Data 1">
            <a:extLst>
              <a:ext uri="{FF2B5EF4-FFF2-40B4-BE49-F238E27FC236}">
                <a16:creationId xmlns:a16="http://schemas.microsoft.com/office/drawing/2014/main" id="{400F94BD-2961-40FB-BD6B-A2D189D8CC6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25/01/2025</a:t>
            </a:fld>
            <a:endParaRPr lang="pt-BR"/>
          </a:p>
        </p:txBody>
      </p:sp>
      <p:sp>
        <p:nvSpPr>
          <p:cNvPr id="3" name="Espaço Reservado para Rodapé 2">
            <a:extLst>
              <a:ext uri="{FF2B5EF4-FFF2-40B4-BE49-F238E27FC236}">
                <a16:creationId xmlns:a16="http://schemas.microsoft.com/office/drawing/2014/main" id="{65158D13-1BB7-43CE-A2DB-39760ECAC14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Espaço Reservado para Número de Slide 3">
            <a:extLst>
              <a:ext uri="{FF2B5EF4-FFF2-40B4-BE49-F238E27FC236}">
                <a16:creationId xmlns:a16="http://schemas.microsoft.com/office/drawing/2014/main" id="{FB976DAF-0198-40F3-A9F7-E465537128D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965973455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údo com Legend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9688C0CC-A6E4-4205-89ED-E6C688733E4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B5AEB8B8-0377-4A61-912D-B068471A2C0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Texto 3">
            <a:extLst>
              <a:ext uri="{FF2B5EF4-FFF2-40B4-BE49-F238E27FC236}">
                <a16:creationId xmlns:a16="http://schemas.microsoft.com/office/drawing/2014/main" id="{2BCEDF00-405B-40BE-BA66-75E036B9DD7E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5" name="Espaço Reservado para Data 4">
            <a:extLst>
              <a:ext uri="{FF2B5EF4-FFF2-40B4-BE49-F238E27FC236}">
                <a16:creationId xmlns:a16="http://schemas.microsoft.com/office/drawing/2014/main" id="{EAF37940-9FA8-4A2B-B88C-42530F3F9B0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25/01/2025</a:t>
            </a:fld>
            <a:endParaRPr lang="pt-BR"/>
          </a:p>
        </p:txBody>
      </p:sp>
      <p:sp>
        <p:nvSpPr>
          <p:cNvPr id="6" name="Espaço Reservado para Rodapé 5">
            <a:extLst>
              <a:ext uri="{FF2B5EF4-FFF2-40B4-BE49-F238E27FC236}">
                <a16:creationId xmlns:a16="http://schemas.microsoft.com/office/drawing/2014/main" id="{187F2AED-4522-4F1D-970A-2E633E825B4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Espaço Reservado para Número de Slide 6">
            <a:extLst>
              <a:ext uri="{FF2B5EF4-FFF2-40B4-BE49-F238E27FC236}">
                <a16:creationId xmlns:a16="http://schemas.microsoft.com/office/drawing/2014/main" id="{BB7F7880-50AC-4304-B4A6-B43E32550F8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635389560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agem com Legend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C6A721A9-3A96-4B92-A8EE-7F2C76B3094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Imagem 2">
            <a:extLst>
              <a:ext uri="{FF2B5EF4-FFF2-40B4-BE49-F238E27FC236}">
                <a16:creationId xmlns:a16="http://schemas.microsoft.com/office/drawing/2014/main" id="{A775EB7F-735E-43E8-B797-48D2A899BEFC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pt-BR"/>
          </a:p>
        </p:txBody>
      </p:sp>
      <p:sp>
        <p:nvSpPr>
          <p:cNvPr id="4" name="Espaço Reservado para Texto 3">
            <a:extLst>
              <a:ext uri="{FF2B5EF4-FFF2-40B4-BE49-F238E27FC236}">
                <a16:creationId xmlns:a16="http://schemas.microsoft.com/office/drawing/2014/main" id="{4C5BE947-6A26-420D-9660-4A1759189895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5" name="Espaço Reservado para Data 4">
            <a:extLst>
              <a:ext uri="{FF2B5EF4-FFF2-40B4-BE49-F238E27FC236}">
                <a16:creationId xmlns:a16="http://schemas.microsoft.com/office/drawing/2014/main" id="{0918C770-026B-4211-BAA7-9426A1617B1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25/01/2025</a:t>
            </a:fld>
            <a:endParaRPr lang="pt-BR"/>
          </a:p>
        </p:txBody>
      </p:sp>
      <p:sp>
        <p:nvSpPr>
          <p:cNvPr id="6" name="Espaço Reservado para Rodapé 5">
            <a:extLst>
              <a:ext uri="{FF2B5EF4-FFF2-40B4-BE49-F238E27FC236}">
                <a16:creationId xmlns:a16="http://schemas.microsoft.com/office/drawing/2014/main" id="{3D1F0E9F-A7C9-498F-B83C-F351E1523D6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Espaço Reservado para Número de Slide 6">
            <a:extLst>
              <a:ext uri="{FF2B5EF4-FFF2-40B4-BE49-F238E27FC236}">
                <a16:creationId xmlns:a16="http://schemas.microsoft.com/office/drawing/2014/main" id="{F260D605-416B-415F-A2CB-003AA0227A9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521565122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ítulo e Texto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A7FABB27-6A98-43A6-B7AB-848369A65A5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Vertical 2">
            <a:extLst>
              <a:ext uri="{FF2B5EF4-FFF2-40B4-BE49-F238E27FC236}">
                <a16:creationId xmlns:a16="http://schemas.microsoft.com/office/drawing/2014/main" id="{93BFE070-371A-45B2-973C-1BEF9A937A82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C63587DA-83B3-4427-800F-9F382D59E06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25/01/2025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68A03BC6-1802-4853-A9B2-5D78486979E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BF70AEFD-B6FD-47BA-8F05-BA27C6773C3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93284912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exto e Título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Vertical 1">
            <a:extLst>
              <a:ext uri="{FF2B5EF4-FFF2-40B4-BE49-F238E27FC236}">
                <a16:creationId xmlns:a16="http://schemas.microsoft.com/office/drawing/2014/main" id="{1FDAB268-246C-4BDD-9F3B-FD294615AFD6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Vertical 2">
            <a:extLst>
              <a:ext uri="{FF2B5EF4-FFF2-40B4-BE49-F238E27FC236}">
                <a16:creationId xmlns:a16="http://schemas.microsoft.com/office/drawing/2014/main" id="{0D1C9803-8BAA-4F68-937C-5099F47EE4D0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B4E34698-6E52-4A03-9C90-406CEBE2E18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25/01/2025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AC097EA3-CD5F-48CB-BDAE-EAF4B7CE610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605DDE6C-40DC-445C-8F64-221438DBE0F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629108527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Imagem ou gráfi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472935" y="64677"/>
            <a:ext cx="11617291" cy="6316651"/>
          </a:xfrm>
          <a:prstGeom prst="rect">
            <a:avLst/>
          </a:prstGeom>
        </p:spPr>
        <p:txBody>
          <a:bodyPr rtlCol="0">
            <a:norm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pt-BR" noProof="0"/>
          </a:p>
        </p:txBody>
      </p:sp>
    </p:spTree>
    <p:extLst>
      <p:ext uri="{BB962C8B-B14F-4D97-AF65-F5344CB8AC3E}">
        <p14:creationId xmlns:p14="http://schemas.microsoft.com/office/powerpoint/2010/main" val="1222552640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Título 1">
            <a:extLst>
              <a:ext uri="{FF2B5EF4-FFF2-40B4-BE49-F238E27FC236}">
                <a16:creationId xmlns:a16="http://schemas.microsoft.com/office/drawing/2014/main" id="{AB4CF572-AB65-4B15-9CBA-E5683F0E5FB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2">
            <a:extLst>
              <a:ext uri="{FF2B5EF4-FFF2-40B4-BE49-F238E27FC236}">
                <a16:creationId xmlns:a16="http://schemas.microsoft.com/office/drawing/2014/main" id="{CC2C9293-8B07-4A8A-BB7A-5DE378DE4C2F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E16EFB99-CCDD-4228-9C70-1B62D060193A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0EA2EA1-8292-44DA-8F9F-4133E0E04F55}" type="datetimeFigureOut">
              <a:rPr lang="pt-BR" smtClean="0"/>
              <a:t>25/01/2025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D4B8B270-DBFA-483A-9831-CAD4045E50AC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37FE891D-248E-4E83-B4F4-D0A29D2C2995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95559149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  <p:sldLayoutId id="2147483660" r:id="rId12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pt-BR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1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1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2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2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3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3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3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3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3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1.xml"/></Relationships>
</file>

<file path=ppt/slides/_rels/slide3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3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3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39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40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gif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41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eg"/><Relationship Id="rId1" Type="http://schemas.openxmlformats.org/officeDocument/2006/relationships/slideLayout" Target="../slideLayouts/slideLayout2.xml"/></Relationships>
</file>

<file path=ppt/slides/_rels/slide42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9.png"/><Relationship Id="rId4" Type="http://schemas.openxmlformats.org/officeDocument/2006/relationships/image" Target="../media/image8.png"/></Relationships>
</file>

<file path=ppt/slides/_rels/slide4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4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4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4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1.xml"/></Relationships>
</file>

<file path=ppt/slides/_rels/slide4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4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jpe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4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50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5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5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5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5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5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5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5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5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1.xml"/></Relationships>
</file>

<file path=ppt/slides/_rels/slide5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6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6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6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6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2.xml"/></Relationships>
</file>

<file path=ppt/slides/_rels/slide6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1.xml"/></Relationships>
</file>

<file path=ppt/slides/_rels/slide6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6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1.xml"/></Relationships>
</file>

<file path=ppt/slides/_rels/slide6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2.png"/><Relationship Id="rId1" Type="http://schemas.openxmlformats.org/officeDocument/2006/relationships/slideLayout" Target="../slideLayouts/slideLayout12.xml"/></Relationships>
</file>

<file path=ppt/slides/_rels/slide7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23.jpeg"/></Relationships>
</file>

<file path=ppt/slides/_rels/slide7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4.pn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m 4">
            <a:extLst>
              <a:ext uri="{FF2B5EF4-FFF2-40B4-BE49-F238E27FC236}">
                <a16:creationId xmlns:a16="http://schemas.microsoft.com/office/drawing/2014/main" id="{5CFF523A-C0E0-4A4C-A226-3EAAADECCC37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574930" y="1899000"/>
            <a:ext cx="3042141" cy="3060000"/>
          </a:xfrm>
          <a:prstGeom prst="rect">
            <a:avLst/>
          </a:prstGeom>
        </p:spPr>
      </p:pic>
      <p:grpSp>
        <p:nvGrpSpPr>
          <p:cNvPr id="6" name="Agrupar 5">
            <a:extLst>
              <a:ext uri="{FF2B5EF4-FFF2-40B4-BE49-F238E27FC236}">
                <a16:creationId xmlns:a16="http://schemas.microsoft.com/office/drawing/2014/main" id="{B75C4FD3-8A23-4170-9D91-4D4B3C8FE43E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7" name="Retângulo 6">
              <a:extLst>
                <a:ext uri="{FF2B5EF4-FFF2-40B4-BE49-F238E27FC236}">
                  <a16:creationId xmlns:a16="http://schemas.microsoft.com/office/drawing/2014/main" id="{07F27E93-A654-4FBB-BEBE-D8DA7E08E125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 dirty="0"/>
            </a:p>
          </p:txBody>
        </p:sp>
        <p:grpSp>
          <p:nvGrpSpPr>
            <p:cNvPr id="8" name="Agrupar 7">
              <a:extLst>
                <a:ext uri="{FF2B5EF4-FFF2-40B4-BE49-F238E27FC236}">
                  <a16:creationId xmlns:a16="http://schemas.microsoft.com/office/drawing/2014/main" id="{D4AAACE4-E90F-4A52-8617-9D469A802C7C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9" name="Retângulo 8">
                <a:extLst>
                  <a:ext uri="{FF2B5EF4-FFF2-40B4-BE49-F238E27FC236}">
                    <a16:creationId xmlns:a16="http://schemas.microsoft.com/office/drawing/2014/main" id="{2A6CE31F-AD77-4616-B330-B72BB36F4CA5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 dirty="0"/>
              </a:p>
            </p:txBody>
          </p:sp>
          <p:sp>
            <p:nvSpPr>
              <p:cNvPr id="10" name="Retângulo 9">
                <a:extLst>
                  <a:ext uri="{FF2B5EF4-FFF2-40B4-BE49-F238E27FC236}">
                    <a16:creationId xmlns:a16="http://schemas.microsoft.com/office/drawing/2014/main" id="{26EC8621-2C05-40EC-98D5-A67FF1F8CBA7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 dirty="0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1290752889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Retângulo 15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510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 sz="4400" dirty="0">
              <a:latin typeface="Garamond" panose="02020404030301010803" pitchFamily="18" charset="0"/>
            </a:endParaRPr>
          </a:p>
        </p:txBody>
      </p:sp>
      <p:sp>
        <p:nvSpPr>
          <p:cNvPr id="15" name="Retângulo 6">
            <a:extLst>
              <a:ext uri="{FF2B5EF4-FFF2-40B4-BE49-F238E27FC236}">
                <a16:creationId xmlns:a16="http://schemas.microsoft.com/office/drawing/2014/main" id="{F42C2D3C-83D1-4976-9D07-C0AE64D4798F}"/>
              </a:ext>
            </a:extLst>
          </p:cNvPr>
          <p:cNvSpPr>
            <a:spLocks noChangeArrowheads="1"/>
          </p:cNvSpPr>
          <p:nvPr/>
        </p:nvSpPr>
        <p:spPr bwMode="auto">
          <a:xfrm>
            <a:off x="257651" y="2526969"/>
            <a:ext cx="11284492" cy="3108543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/>
            <a:r>
              <a:rPr lang="pt-BR" sz="2800" dirty="0">
                <a:latin typeface="Montserrat"/>
              </a:rPr>
              <a:t>Chama-se “terceiro setor” as organizações não governamentais, que não têm finalidade de lucro, mas congregam objetivos sociais, filantrópicos, culturais, recreativos, religiosos,  saúde, esporte, artísticos e Caritativas.</a:t>
            </a:r>
          </a:p>
          <a:p>
            <a:pPr algn="just"/>
            <a:r>
              <a:rPr lang="pt-BR" sz="2800" dirty="0">
                <a:latin typeface="Montserrat"/>
              </a:rPr>
              <a:t> </a:t>
            </a:r>
          </a:p>
          <a:p>
            <a:pPr algn="just"/>
            <a:r>
              <a:rPr lang="pt-BR" sz="2800" dirty="0">
                <a:latin typeface="Montserrat"/>
              </a:rPr>
              <a:t>O primeiro setor é o governo, que é responsável pelas questões sociais.</a:t>
            </a:r>
            <a:endParaRPr lang="pt-BR" altLang="pt-BR" sz="2800" b="1" dirty="0">
              <a:latin typeface="Montserrat"/>
            </a:endParaRPr>
          </a:p>
        </p:txBody>
      </p:sp>
      <p:sp>
        <p:nvSpPr>
          <p:cNvPr id="17" name="Retângulo 16">
            <a:extLst>
              <a:ext uri="{FF2B5EF4-FFF2-40B4-BE49-F238E27FC236}">
                <a16:creationId xmlns:a16="http://schemas.microsoft.com/office/drawing/2014/main" id="{966FDAEB-F4EF-459D-90C7-93A0DC4D2C21}"/>
              </a:ext>
            </a:extLst>
          </p:cNvPr>
          <p:cNvSpPr/>
          <p:nvPr/>
        </p:nvSpPr>
        <p:spPr>
          <a:xfrm>
            <a:off x="1695311" y="64765"/>
            <a:ext cx="7952271" cy="7694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eaLnBrk="1" hangingPunct="1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para Conselho Fiscal</a:t>
            </a:r>
            <a:endParaRPr lang="pt-BR" sz="4400" b="1" i="1" dirty="0">
              <a:solidFill>
                <a:schemeClr val="bg1"/>
              </a:solidFill>
              <a:latin typeface="Garamond" panose="02020404030301010803" pitchFamily="18" charset="0"/>
              <a:cs typeface="Arial" charset="0"/>
            </a:endParaRPr>
          </a:p>
        </p:txBody>
      </p:sp>
      <p:sp>
        <p:nvSpPr>
          <p:cNvPr id="4" name="Retângulo 3">
            <a:extLst>
              <a:ext uri="{FF2B5EF4-FFF2-40B4-BE49-F238E27FC236}">
                <a16:creationId xmlns:a16="http://schemas.microsoft.com/office/drawing/2014/main" id="{4574A75A-987F-1FBD-BC5B-2C8C2798A6A6}"/>
              </a:ext>
            </a:extLst>
          </p:cNvPr>
          <p:cNvSpPr/>
          <p:nvPr/>
        </p:nvSpPr>
        <p:spPr>
          <a:xfrm>
            <a:off x="2896715" y="1259635"/>
            <a:ext cx="5549462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pt-BR" sz="3600" b="1" dirty="0">
                <a:solidFill>
                  <a:schemeClr val="accent1"/>
                </a:solidFill>
                <a:latin typeface="Garamond" panose="02020404030301010803" pitchFamily="18" charset="0"/>
              </a:rPr>
              <a:t>O TERCEIRO SETOR</a:t>
            </a:r>
          </a:p>
        </p:txBody>
      </p:sp>
    </p:spTree>
    <p:extLst>
      <p:ext uri="{BB962C8B-B14F-4D97-AF65-F5344CB8AC3E}">
        <p14:creationId xmlns:p14="http://schemas.microsoft.com/office/powerpoint/2010/main" val="2275187781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Retângulo 15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510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 sz="4400" dirty="0">
              <a:latin typeface="Garamond" panose="02020404030301010803" pitchFamily="18" charset="0"/>
            </a:endParaRPr>
          </a:p>
        </p:txBody>
      </p:sp>
      <p:sp>
        <p:nvSpPr>
          <p:cNvPr id="15" name="Retângulo 6">
            <a:extLst>
              <a:ext uri="{FF2B5EF4-FFF2-40B4-BE49-F238E27FC236}">
                <a16:creationId xmlns:a16="http://schemas.microsoft.com/office/drawing/2014/main" id="{F42C2D3C-83D1-4976-9D07-C0AE64D4798F}"/>
              </a:ext>
            </a:extLst>
          </p:cNvPr>
          <p:cNvSpPr>
            <a:spLocks noChangeArrowheads="1"/>
          </p:cNvSpPr>
          <p:nvPr/>
        </p:nvSpPr>
        <p:spPr bwMode="auto">
          <a:xfrm>
            <a:off x="453754" y="2815252"/>
            <a:ext cx="11284492" cy="2677656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/>
            <a:r>
              <a:rPr lang="pt-BR" sz="2800" dirty="0">
                <a:latin typeface="Montserrat"/>
              </a:rPr>
              <a:t>O segundo setor é o privado, responsável pelas questões individuais, tendo objetivo primordial o lucro.</a:t>
            </a:r>
          </a:p>
          <a:p>
            <a:pPr algn="just"/>
            <a:r>
              <a:rPr lang="pt-BR" sz="2800" dirty="0">
                <a:latin typeface="Montserrat"/>
              </a:rPr>
              <a:t> </a:t>
            </a:r>
          </a:p>
          <a:p>
            <a:pPr algn="just"/>
            <a:r>
              <a:rPr lang="pt-BR" sz="2800" dirty="0">
                <a:latin typeface="Montserrat"/>
              </a:rPr>
              <a:t>O terceiro setor é constituído por organizações sem fins lucrativos e não governamentais, que tem como objetivo gerar serviços de caráter público</a:t>
            </a:r>
            <a:endParaRPr lang="pt-BR" altLang="pt-BR" sz="2800" b="1" dirty="0">
              <a:latin typeface="Montserrat"/>
            </a:endParaRPr>
          </a:p>
        </p:txBody>
      </p:sp>
      <p:sp>
        <p:nvSpPr>
          <p:cNvPr id="17" name="Retângulo 16">
            <a:extLst>
              <a:ext uri="{FF2B5EF4-FFF2-40B4-BE49-F238E27FC236}">
                <a16:creationId xmlns:a16="http://schemas.microsoft.com/office/drawing/2014/main" id="{966FDAEB-F4EF-459D-90C7-93A0DC4D2C21}"/>
              </a:ext>
            </a:extLst>
          </p:cNvPr>
          <p:cNvSpPr/>
          <p:nvPr/>
        </p:nvSpPr>
        <p:spPr>
          <a:xfrm>
            <a:off x="1695311" y="64765"/>
            <a:ext cx="7952271" cy="7694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eaLnBrk="1" hangingPunct="1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para Conselho Fiscal</a:t>
            </a:r>
            <a:endParaRPr lang="pt-BR" sz="4400" b="1" i="1" dirty="0">
              <a:solidFill>
                <a:schemeClr val="bg1"/>
              </a:solidFill>
              <a:latin typeface="Garamond" panose="02020404030301010803" pitchFamily="18" charset="0"/>
              <a:cs typeface="Arial" charset="0"/>
            </a:endParaRPr>
          </a:p>
        </p:txBody>
      </p:sp>
      <p:sp>
        <p:nvSpPr>
          <p:cNvPr id="3" name="Retângulo 2">
            <a:extLst>
              <a:ext uri="{FF2B5EF4-FFF2-40B4-BE49-F238E27FC236}">
                <a16:creationId xmlns:a16="http://schemas.microsoft.com/office/drawing/2014/main" id="{A78026BC-E3DE-7C7B-F234-D17A4DD139EC}"/>
              </a:ext>
            </a:extLst>
          </p:cNvPr>
          <p:cNvSpPr/>
          <p:nvPr/>
        </p:nvSpPr>
        <p:spPr>
          <a:xfrm>
            <a:off x="2896715" y="1259635"/>
            <a:ext cx="5549462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pt-BR" sz="3600" b="1" dirty="0">
                <a:solidFill>
                  <a:schemeClr val="accent1"/>
                </a:solidFill>
                <a:latin typeface="Garamond" panose="02020404030301010803" pitchFamily="18" charset="0"/>
              </a:rPr>
              <a:t>O TERCEIRO SETOR</a:t>
            </a:r>
          </a:p>
        </p:txBody>
      </p:sp>
    </p:spTree>
    <p:extLst>
      <p:ext uri="{BB962C8B-B14F-4D97-AF65-F5344CB8AC3E}">
        <p14:creationId xmlns:p14="http://schemas.microsoft.com/office/powerpoint/2010/main" val="2220581996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Retângulo 15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510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 sz="4400" dirty="0">
              <a:latin typeface="Garamond" panose="02020404030301010803" pitchFamily="18" charset="0"/>
            </a:endParaRPr>
          </a:p>
        </p:txBody>
      </p:sp>
      <p:sp>
        <p:nvSpPr>
          <p:cNvPr id="15" name="Retângulo 6">
            <a:extLst>
              <a:ext uri="{FF2B5EF4-FFF2-40B4-BE49-F238E27FC236}">
                <a16:creationId xmlns:a16="http://schemas.microsoft.com/office/drawing/2014/main" id="{F42C2D3C-83D1-4976-9D07-C0AE64D4798F}"/>
              </a:ext>
            </a:extLst>
          </p:cNvPr>
          <p:cNvSpPr>
            <a:spLocks noChangeArrowheads="1"/>
          </p:cNvSpPr>
          <p:nvPr/>
        </p:nvSpPr>
        <p:spPr bwMode="auto">
          <a:xfrm>
            <a:off x="738425" y="2456213"/>
            <a:ext cx="10715150" cy="3539430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/>
            <a:r>
              <a:rPr lang="pt-BR" sz="2800" dirty="0">
                <a:latin typeface="Montserrat" panose="00000500000000000000"/>
              </a:rPr>
              <a:t>As entidades sem finalidade de lucro são aquelas em que o resultado positivo não é destinado aos detentores do patrimônio líquido e o lucro ou prejuízo são denominados, respectivamente, de superávit ou déficit.</a:t>
            </a:r>
          </a:p>
          <a:p>
            <a:pPr algn="just"/>
            <a:endParaRPr lang="pt-BR" sz="2800" dirty="0">
              <a:latin typeface="Montserrat" panose="00000500000000000000"/>
            </a:endParaRPr>
          </a:p>
          <a:p>
            <a:pPr algn="just"/>
            <a:r>
              <a:rPr lang="pt-BR" sz="2800" dirty="0">
                <a:latin typeface="Montserrat" panose="00000500000000000000"/>
              </a:rPr>
              <a:t>Tais entidades, mesmo aquelas que tenham sede no exterior, mas que atuem no Brasil, devem seguir as Leis as normas contábeis brasileiras.</a:t>
            </a:r>
          </a:p>
        </p:txBody>
      </p:sp>
      <p:sp>
        <p:nvSpPr>
          <p:cNvPr id="17" name="Retângulo 16">
            <a:extLst>
              <a:ext uri="{FF2B5EF4-FFF2-40B4-BE49-F238E27FC236}">
                <a16:creationId xmlns:a16="http://schemas.microsoft.com/office/drawing/2014/main" id="{966FDAEB-F4EF-459D-90C7-93A0DC4D2C21}"/>
              </a:ext>
            </a:extLst>
          </p:cNvPr>
          <p:cNvSpPr/>
          <p:nvPr/>
        </p:nvSpPr>
        <p:spPr>
          <a:xfrm>
            <a:off x="1695311" y="64765"/>
            <a:ext cx="7952271" cy="7694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eaLnBrk="1" hangingPunct="1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para Conselho Fiscal</a:t>
            </a:r>
            <a:endParaRPr lang="pt-BR" sz="4400" b="1" i="1" dirty="0">
              <a:solidFill>
                <a:schemeClr val="bg1"/>
              </a:solidFill>
              <a:latin typeface="Garamond" panose="02020404030301010803" pitchFamily="18" charset="0"/>
              <a:cs typeface="Arial" charset="0"/>
            </a:endParaRPr>
          </a:p>
        </p:txBody>
      </p:sp>
      <p:sp>
        <p:nvSpPr>
          <p:cNvPr id="3" name="Retângulo 2">
            <a:extLst>
              <a:ext uri="{FF2B5EF4-FFF2-40B4-BE49-F238E27FC236}">
                <a16:creationId xmlns:a16="http://schemas.microsoft.com/office/drawing/2014/main" id="{174F4586-D7B6-CFEE-945C-DD41BA63F556}"/>
              </a:ext>
            </a:extLst>
          </p:cNvPr>
          <p:cNvSpPr/>
          <p:nvPr/>
        </p:nvSpPr>
        <p:spPr>
          <a:xfrm>
            <a:off x="2896715" y="1259635"/>
            <a:ext cx="5549462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pt-BR" sz="3600" b="1" dirty="0">
                <a:solidFill>
                  <a:schemeClr val="accent1"/>
                </a:solidFill>
                <a:latin typeface="Garamond" panose="02020404030301010803" pitchFamily="18" charset="0"/>
              </a:rPr>
              <a:t>O TERCEIRO SETOR</a:t>
            </a:r>
          </a:p>
        </p:txBody>
      </p:sp>
    </p:spTree>
    <p:extLst>
      <p:ext uri="{BB962C8B-B14F-4D97-AF65-F5344CB8AC3E}">
        <p14:creationId xmlns:p14="http://schemas.microsoft.com/office/powerpoint/2010/main" val="3104109242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tângulo 8">
            <a:extLst>
              <a:ext uri="{FF2B5EF4-FFF2-40B4-BE49-F238E27FC236}">
                <a16:creationId xmlns:a16="http://schemas.microsoft.com/office/drawing/2014/main" id="{D6BC9383-E10A-410C-A46E-189CD3FE83C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0053A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002">
            <a:schemeClr val="lt2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pt-BR"/>
          </a:p>
        </p:txBody>
      </p:sp>
      <p:sp>
        <p:nvSpPr>
          <p:cNvPr id="2" name="Título 1">
            <a:extLst>
              <a:ext uri="{FF2B5EF4-FFF2-40B4-BE49-F238E27FC236}">
                <a16:creationId xmlns:a16="http://schemas.microsoft.com/office/drawing/2014/main" id="{ED90EC3D-482A-4E73-B198-E8341A0D0973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551037" y="2356834"/>
            <a:ext cx="6705494" cy="2438936"/>
          </a:xfrm>
        </p:spPr>
        <p:txBody>
          <a:bodyPr rtlCol="0" anchor="b">
            <a:noAutofit/>
          </a:bodyPr>
          <a:lstStyle/>
          <a:p>
            <a:pPr>
              <a:defRPr/>
            </a:pPr>
            <a:r>
              <a:rPr lang="pt-BR" sz="4400" b="1" dirty="0">
                <a:solidFill>
                  <a:srgbClr val="0053A1"/>
                </a:solidFill>
                <a:latin typeface="Garamond" panose="02020404030301010803" pitchFamily="18" charset="0"/>
                <a:cs typeface="Arial" charset="0"/>
              </a:rPr>
              <a:t>Formação Básica</a:t>
            </a:r>
            <a:br>
              <a:rPr lang="pt-BR" sz="4400" b="1" dirty="0">
                <a:solidFill>
                  <a:srgbClr val="0053A1"/>
                </a:solidFill>
                <a:latin typeface="Garamond" panose="02020404030301010803" pitchFamily="18" charset="0"/>
                <a:cs typeface="Arial" charset="0"/>
              </a:rPr>
            </a:br>
            <a:r>
              <a:rPr lang="pt-BR" sz="4400" b="1" dirty="0">
                <a:solidFill>
                  <a:srgbClr val="0053A1"/>
                </a:solidFill>
                <a:latin typeface="Garamond" panose="02020404030301010803" pitchFamily="18" charset="0"/>
                <a:cs typeface="Arial" charset="0"/>
              </a:rPr>
              <a:t>1ª parte</a:t>
            </a:r>
            <a:endParaRPr lang="pt-BR" sz="4400" b="1" dirty="0">
              <a:latin typeface="Garamond" panose="02020404030301010803" pitchFamily="18" charset="0"/>
            </a:endParaRPr>
          </a:p>
        </p:txBody>
      </p:sp>
      <p:grpSp>
        <p:nvGrpSpPr>
          <p:cNvPr id="11" name="Agrupar 10">
            <a:extLst>
              <a:ext uri="{FF2B5EF4-FFF2-40B4-BE49-F238E27FC236}">
                <a16:creationId xmlns:a16="http://schemas.microsoft.com/office/drawing/2014/main" id="{059F1084-AEB1-4312-B87B-D81F848D8136}"/>
              </a:ext>
            </a:extLst>
          </p:cNvPr>
          <p:cNvGrpSpPr/>
          <p:nvPr/>
        </p:nvGrpSpPr>
        <p:grpSpPr>
          <a:xfrm rot="5400000">
            <a:off x="4621540" y="3312663"/>
            <a:ext cx="6857997" cy="232673"/>
            <a:chOff x="0" y="6378264"/>
            <a:chExt cx="12192000" cy="305870"/>
          </a:xfrm>
        </p:grpSpPr>
        <p:sp>
          <p:nvSpPr>
            <p:cNvPr id="12" name="Retângulo 11">
              <a:extLst>
                <a:ext uri="{FF2B5EF4-FFF2-40B4-BE49-F238E27FC236}">
                  <a16:creationId xmlns:a16="http://schemas.microsoft.com/office/drawing/2014/main" id="{9C9AD26D-FEBF-4A4B-90D7-C6AD4AEFA918}"/>
                </a:ext>
              </a:extLst>
            </p:cNvPr>
            <p:cNvSpPr/>
            <p:nvPr/>
          </p:nvSpPr>
          <p:spPr>
            <a:xfrm>
              <a:off x="0" y="6378264"/>
              <a:ext cx="12191998" cy="305870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3" name="Agrupar 12">
              <a:extLst>
                <a:ext uri="{FF2B5EF4-FFF2-40B4-BE49-F238E27FC236}">
                  <a16:creationId xmlns:a16="http://schemas.microsoft.com/office/drawing/2014/main" id="{02C62DAC-29D5-4232-91C6-D222F89C6E97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7B3ED004-2012-4130-B00B-DF2250722C53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5" name="Retângulo 14">
                <a:extLst>
                  <a:ext uri="{FF2B5EF4-FFF2-40B4-BE49-F238E27FC236}">
                    <a16:creationId xmlns:a16="http://schemas.microsoft.com/office/drawing/2014/main" id="{3976EDA3-8AF0-417D-B32E-FB6617E69791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3" name="Retângulo 2"/>
          <p:cNvSpPr/>
          <p:nvPr/>
        </p:nvSpPr>
        <p:spPr>
          <a:xfrm>
            <a:off x="8126257" y="0"/>
            <a:ext cx="4065743" cy="6857997"/>
          </a:xfrm>
          <a:prstGeom prst="rect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  <p:pic>
        <p:nvPicPr>
          <p:cNvPr id="16" name="Imagem 15">
            <a:extLst>
              <a:ext uri="{FF2B5EF4-FFF2-40B4-BE49-F238E27FC236}">
                <a16:creationId xmlns:a16="http://schemas.microsoft.com/office/drawing/2014/main" id="{5CFF523A-C0E0-4A4C-A226-3EAAADECCC37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638057" y="2083498"/>
            <a:ext cx="2785317" cy="2801668"/>
          </a:xfrm>
          <a:prstGeom prst="rect">
            <a:avLst/>
          </a:prstGeom>
        </p:spPr>
      </p:pic>
      <p:sp>
        <p:nvSpPr>
          <p:cNvPr id="18" name="Retângulo 17">
            <a:extLst>
              <a:ext uri="{FF2B5EF4-FFF2-40B4-BE49-F238E27FC236}">
                <a16:creationId xmlns:a16="http://schemas.microsoft.com/office/drawing/2014/main" id="{519084BF-0E64-4A74-B906-22FAE35FC8FC}"/>
              </a:ext>
            </a:extLst>
          </p:cNvPr>
          <p:cNvSpPr/>
          <p:nvPr/>
        </p:nvSpPr>
        <p:spPr>
          <a:xfrm>
            <a:off x="103353" y="3099611"/>
            <a:ext cx="7830850" cy="126188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 eaLnBrk="1" hangingPunct="1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Conselho Fiscal</a:t>
            </a:r>
          </a:p>
          <a:p>
            <a:pPr algn="ctr" eaLnBrk="1" hangingPunct="1">
              <a:defRPr/>
            </a:pPr>
            <a:r>
              <a:rPr lang="pt-BR" sz="32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(art. 181 a 191 regra edição 2023)</a:t>
            </a:r>
          </a:p>
        </p:txBody>
      </p:sp>
    </p:spTree>
    <p:extLst>
      <p:ext uri="{BB962C8B-B14F-4D97-AF65-F5344CB8AC3E}">
        <p14:creationId xmlns:p14="http://schemas.microsoft.com/office/powerpoint/2010/main" val="195420077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Retângulo 15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510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 sz="4400" dirty="0">
              <a:latin typeface="Garamond" panose="02020404030301010803" pitchFamily="18" charset="0"/>
            </a:endParaRPr>
          </a:p>
        </p:txBody>
      </p:sp>
      <p:sp>
        <p:nvSpPr>
          <p:cNvPr id="17" name="Retângulo 6">
            <a:extLst>
              <a:ext uri="{FF2B5EF4-FFF2-40B4-BE49-F238E27FC236}">
                <a16:creationId xmlns:a16="http://schemas.microsoft.com/office/drawing/2014/main" id="{72F8C257-EAC5-458A-8A58-C53776083B8A}"/>
              </a:ext>
            </a:extLst>
          </p:cNvPr>
          <p:cNvSpPr>
            <a:spLocks noChangeArrowheads="1"/>
          </p:cNvSpPr>
          <p:nvPr/>
        </p:nvSpPr>
        <p:spPr bwMode="auto">
          <a:xfrm>
            <a:off x="1073239" y="1038955"/>
            <a:ext cx="10045521" cy="1815882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pt-BR" sz="2800" b="1" dirty="0">
                <a:solidFill>
                  <a:srgbClr val="0070C0"/>
                </a:solidFill>
                <a:latin typeface="Garamond" panose="02020404030301010803" pitchFamily="18" charset="0"/>
              </a:rPr>
              <a:t>Artigo 187, Artigo 189  e</a:t>
            </a:r>
          </a:p>
          <a:p>
            <a:pPr algn="ctr">
              <a:defRPr/>
            </a:pPr>
            <a:r>
              <a:rPr lang="pt-BR" sz="2800" b="1" dirty="0">
                <a:solidFill>
                  <a:srgbClr val="0070C0"/>
                </a:solidFill>
                <a:latin typeface="Garamond" panose="02020404030301010803" pitchFamily="18" charset="0"/>
              </a:rPr>
              <a:t>Das responsabilidades e penalizações</a:t>
            </a:r>
          </a:p>
          <a:p>
            <a:pPr algn="ctr">
              <a:defRPr/>
            </a:pPr>
            <a:r>
              <a:rPr lang="pt-BR" sz="2800" b="1" dirty="0">
                <a:solidFill>
                  <a:srgbClr val="0070C0"/>
                </a:solidFill>
                <a:latin typeface="Garamond" panose="02020404030301010803" pitchFamily="18" charset="0"/>
              </a:rPr>
              <a:t>VAMOS VER A REGRA</a:t>
            </a:r>
          </a:p>
          <a:p>
            <a:pPr algn="ctr">
              <a:defRPr/>
            </a:pPr>
            <a:endParaRPr lang="pt-BR" altLang="pt-BR" sz="2800" b="1" dirty="0">
              <a:solidFill>
                <a:srgbClr val="0070C0"/>
              </a:solidFill>
              <a:latin typeface="Montserrat" panose="00000500000000000000" pitchFamily="2" charset="0"/>
            </a:endParaRPr>
          </a:p>
        </p:txBody>
      </p:sp>
      <p:sp>
        <p:nvSpPr>
          <p:cNvPr id="18" name="Retângulo 17">
            <a:extLst>
              <a:ext uri="{FF2B5EF4-FFF2-40B4-BE49-F238E27FC236}">
                <a16:creationId xmlns:a16="http://schemas.microsoft.com/office/drawing/2014/main" id="{9BC8902F-419A-468E-BE71-3B74A0462D52}"/>
              </a:ext>
            </a:extLst>
          </p:cNvPr>
          <p:cNvSpPr/>
          <p:nvPr/>
        </p:nvSpPr>
        <p:spPr>
          <a:xfrm>
            <a:off x="1695311" y="64765"/>
            <a:ext cx="7952271" cy="7694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eaLnBrk="1" hangingPunct="1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para Conselho Fiscal</a:t>
            </a:r>
            <a:endParaRPr lang="pt-BR" sz="4400" b="1" i="1" dirty="0">
              <a:solidFill>
                <a:schemeClr val="bg1"/>
              </a:solidFill>
              <a:latin typeface="Garamond" panose="02020404030301010803" pitchFamily="18" charset="0"/>
              <a:cs typeface="Arial" charset="0"/>
            </a:endParaRPr>
          </a:p>
        </p:txBody>
      </p:sp>
      <p:pic>
        <p:nvPicPr>
          <p:cNvPr id="19" name="Picture 2" descr="Untitled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799855" y="2436605"/>
            <a:ext cx="2592288" cy="389551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224942606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Retângulo 15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510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 sz="4400" dirty="0">
              <a:latin typeface="Garamond" panose="02020404030301010803" pitchFamily="18" charset="0"/>
            </a:endParaRPr>
          </a:p>
        </p:txBody>
      </p:sp>
      <p:sp>
        <p:nvSpPr>
          <p:cNvPr id="15" name="Retângulo 6">
            <a:extLst>
              <a:ext uri="{FF2B5EF4-FFF2-40B4-BE49-F238E27FC236}">
                <a16:creationId xmlns:a16="http://schemas.microsoft.com/office/drawing/2014/main" id="{F42C2D3C-83D1-4976-9D07-C0AE64D4798F}"/>
              </a:ext>
            </a:extLst>
          </p:cNvPr>
          <p:cNvSpPr>
            <a:spLocks noChangeArrowheads="1"/>
          </p:cNvSpPr>
          <p:nvPr/>
        </p:nvSpPr>
        <p:spPr bwMode="auto">
          <a:xfrm>
            <a:off x="1245704" y="3042645"/>
            <a:ext cx="9144000" cy="1446550"/>
          </a:xfrm>
          <a:prstGeom prst="rect">
            <a:avLst/>
          </a:prstGeom>
          <a:noFill/>
          <a:ln>
            <a:noFill/>
          </a:ln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pt-BR" altLang="pt-BR" sz="4400" b="1" dirty="0">
                <a:solidFill>
                  <a:srgbClr val="0070C0"/>
                </a:solidFill>
                <a:latin typeface="Garamond" panose="02020404030301010803" pitchFamily="18" charset="0"/>
              </a:rPr>
              <a:t>O que é  Conselho Fiscal de uma unidade da SSVP? </a:t>
            </a:r>
          </a:p>
        </p:txBody>
      </p:sp>
      <p:sp>
        <p:nvSpPr>
          <p:cNvPr id="17" name="Retângulo 16">
            <a:extLst>
              <a:ext uri="{FF2B5EF4-FFF2-40B4-BE49-F238E27FC236}">
                <a16:creationId xmlns:a16="http://schemas.microsoft.com/office/drawing/2014/main" id="{966FDAEB-F4EF-459D-90C7-93A0DC4D2C21}"/>
              </a:ext>
            </a:extLst>
          </p:cNvPr>
          <p:cNvSpPr/>
          <p:nvPr/>
        </p:nvSpPr>
        <p:spPr>
          <a:xfrm>
            <a:off x="1695311" y="64765"/>
            <a:ext cx="7952271" cy="7694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eaLnBrk="1" hangingPunct="1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para Conselho Fiscal</a:t>
            </a:r>
            <a:endParaRPr lang="pt-BR" sz="4400" b="1" i="1" dirty="0">
              <a:solidFill>
                <a:schemeClr val="bg1"/>
              </a:solidFill>
              <a:latin typeface="Garamond" panose="02020404030301010803" pitchFamily="18" charset="0"/>
              <a:cs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872362229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Retângulo 15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510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 sz="4400" dirty="0">
              <a:latin typeface="Garamond" panose="02020404030301010803" pitchFamily="18" charset="0"/>
            </a:endParaRPr>
          </a:p>
        </p:txBody>
      </p:sp>
      <p:sp>
        <p:nvSpPr>
          <p:cNvPr id="17" name="Retângulo 6">
            <a:extLst>
              <a:ext uri="{FF2B5EF4-FFF2-40B4-BE49-F238E27FC236}">
                <a16:creationId xmlns:a16="http://schemas.microsoft.com/office/drawing/2014/main" id="{72F8C257-EAC5-458A-8A58-C53776083B8A}"/>
              </a:ext>
            </a:extLst>
          </p:cNvPr>
          <p:cNvSpPr>
            <a:spLocks noChangeArrowheads="1"/>
          </p:cNvSpPr>
          <p:nvPr/>
        </p:nvSpPr>
        <p:spPr bwMode="auto">
          <a:xfrm>
            <a:off x="657767" y="1127139"/>
            <a:ext cx="9878096" cy="523220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O que é  Cons. Fiscal de uma unidade da SSVP? </a:t>
            </a:r>
          </a:p>
        </p:txBody>
      </p:sp>
      <p:sp>
        <p:nvSpPr>
          <p:cNvPr id="19" name="Retângulo 4">
            <a:extLst>
              <a:ext uri="{FF2B5EF4-FFF2-40B4-BE49-F238E27FC236}">
                <a16:creationId xmlns:a16="http://schemas.microsoft.com/office/drawing/2014/main" id="{A6F386A2-0DCC-44D5-B4F6-95D2B5FD25B6}"/>
              </a:ext>
            </a:extLst>
          </p:cNvPr>
          <p:cNvSpPr>
            <a:spLocks noChangeArrowheads="1"/>
          </p:cNvSpPr>
          <p:nvPr/>
        </p:nvSpPr>
        <p:spPr bwMode="auto">
          <a:xfrm>
            <a:off x="455405" y="2671889"/>
            <a:ext cx="11264370" cy="3108543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/>
            <a:r>
              <a:rPr lang="pt-BR" altLang="pt-BR" sz="2800" dirty="0">
                <a:latin typeface="Montserrat" panose="00000500000000000000" pitchFamily="2" charset="0"/>
              </a:rPr>
              <a:t>O </a:t>
            </a:r>
            <a:r>
              <a:rPr lang="pt-BR" altLang="pt-BR" sz="2800" b="1" dirty="0">
                <a:latin typeface="Montserrat" panose="00000500000000000000" pitchFamily="2" charset="0"/>
              </a:rPr>
              <a:t>Conselho Fiscal </a:t>
            </a:r>
            <a:r>
              <a:rPr lang="pt-BR" altLang="pt-BR" sz="2800" dirty="0">
                <a:latin typeface="Montserrat" panose="00000500000000000000" pitchFamily="2" charset="0"/>
              </a:rPr>
              <a:t>de uma unidade vicentina é o órgão </a:t>
            </a:r>
            <a:r>
              <a:rPr lang="pt-BR" sz="2800" dirty="0"/>
              <a:t>fiscalizador independente e sem relação </a:t>
            </a:r>
            <a:r>
              <a:rPr lang="pt-BR" sz="2800" dirty="0">
                <a:latin typeface="Montserrat" panose="00000500000000000000" pitchFamily="2" charset="0"/>
              </a:rPr>
              <a:t>h</a:t>
            </a:r>
            <a:r>
              <a:rPr lang="pt-BR" sz="2800" i="0" dirty="0">
                <a:solidFill>
                  <a:srgbClr val="333333"/>
                </a:solidFill>
                <a:effectLst/>
                <a:latin typeface="Montserrat" panose="00000500000000000000" pitchFamily="2" charset="0"/>
              </a:rPr>
              <a:t>ierárquica</a:t>
            </a:r>
            <a:r>
              <a:rPr lang="pt-BR" sz="2800" dirty="0"/>
              <a:t> com a diretoria</a:t>
            </a:r>
            <a:r>
              <a:rPr lang="pt-BR" altLang="pt-BR" sz="2800" dirty="0">
                <a:latin typeface="Montserrat" panose="00000500000000000000" pitchFamily="2" charset="0"/>
              </a:rPr>
              <a:t>, cuja competência é muito relevante, na medida em que a sua principal atribuição é a de exercer a fiscalização dos administradores das UNIDADES em que atuam, em relação à </a:t>
            </a:r>
            <a:r>
              <a:rPr lang="pt-BR" altLang="pt-BR" sz="2800" b="1" u="sng" dirty="0">
                <a:latin typeface="Montserrat" panose="00000500000000000000" pitchFamily="2" charset="0"/>
              </a:rPr>
              <a:t>legalidade</a:t>
            </a:r>
            <a:r>
              <a:rPr lang="pt-BR" altLang="pt-BR" sz="2800" dirty="0">
                <a:latin typeface="Montserrat" panose="00000500000000000000" pitchFamily="2" charset="0"/>
              </a:rPr>
              <a:t> e à </a:t>
            </a:r>
            <a:r>
              <a:rPr lang="pt-BR" altLang="pt-BR" sz="2800" b="1" u="sng" dirty="0">
                <a:latin typeface="Montserrat" panose="00000500000000000000" pitchFamily="2" charset="0"/>
              </a:rPr>
              <a:t>regularidade</a:t>
            </a:r>
            <a:r>
              <a:rPr lang="pt-BR" altLang="pt-BR" sz="2800" dirty="0">
                <a:latin typeface="Montserrat" panose="00000500000000000000" pitchFamily="2" charset="0"/>
              </a:rPr>
              <a:t> dos atos de gestão, em especial de gestão financeira e contábil.</a:t>
            </a:r>
            <a:r>
              <a:rPr lang="pt-BR" sz="1800" b="0" i="0" u="none" strike="noStrike" baseline="0" dirty="0">
                <a:latin typeface="Calibri" panose="020F0502020204030204" pitchFamily="34" charset="0"/>
              </a:rPr>
              <a:t> </a:t>
            </a:r>
            <a:endParaRPr lang="pt-BR" altLang="pt-BR" sz="2800" dirty="0">
              <a:latin typeface="Montserrat" panose="00000500000000000000" pitchFamily="2" charset="0"/>
            </a:endParaRPr>
          </a:p>
        </p:txBody>
      </p:sp>
      <p:sp>
        <p:nvSpPr>
          <p:cNvPr id="15" name="Retângulo 14">
            <a:extLst>
              <a:ext uri="{FF2B5EF4-FFF2-40B4-BE49-F238E27FC236}">
                <a16:creationId xmlns:a16="http://schemas.microsoft.com/office/drawing/2014/main" id="{9BC8902F-419A-468E-BE71-3B74A0462D52}"/>
              </a:ext>
            </a:extLst>
          </p:cNvPr>
          <p:cNvSpPr/>
          <p:nvPr/>
        </p:nvSpPr>
        <p:spPr>
          <a:xfrm>
            <a:off x="1695311" y="64765"/>
            <a:ext cx="7952271" cy="7694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eaLnBrk="1" hangingPunct="1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para Conselho Fiscal</a:t>
            </a:r>
            <a:endParaRPr lang="pt-BR" sz="4400" b="1" i="1" dirty="0">
              <a:solidFill>
                <a:schemeClr val="bg1"/>
              </a:solidFill>
              <a:latin typeface="Garamond" panose="02020404030301010803" pitchFamily="18" charset="0"/>
              <a:cs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294463406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Retângulo 15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510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 sz="4400" dirty="0">
              <a:latin typeface="Garamond" panose="02020404030301010803" pitchFamily="18" charset="0"/>
            </a:endParaRPr>
          </a:p>
        </p:txBody>
      </p:sp>
      <p:sp>
        <p:nvSpPr>
          <p:cNvPr id="17" name="Retângulo 6">
            <a:extLst>
              <a:ext uri="{FF2B5EF4-FFF2-40B4-BE49-F238E27FC236}">
                <a16:creationId xmlns:a16="http://schemas.microsoft.com/office/drawing/2014/main" id="{72F8C257-EAC5-458A-8A58-C53776083B8A}"/>
              </a:ext>
            </a:extLst>
          </p:cNvPr>
          <p:cNvSpPr>
            <a:spLocks noChangeArrowheads="1"/>
          </p:cNvSpPr>
          <p:nvPr/>
        </p:nvSpPr>
        <p:spPr bwMode="auto">
          <a:xfrm>
            <a:off x="206062" y="1057595"/>
            <a:ext cx="10045521" cy="523220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O que é  Cons. Fiscal de uma unidade da SSVP? </a:t>
            </a:r>
          </a:p>
        </p:txBody>
      </p:sp>
      <p:sp>
        <p:nvSpPr>
          <p:cNvPr id="15" name="Retângulo 4">
            <a:extLst>
              <a:ext uri="{FF2B5EF4-FFF2-40B4-BE49-F238E27FC236}">
                <a16:creationId xmlns:a16="http://schemas.microsoft.com/office/drawing/2014/main" id="{138595FD-C38F-4A4A-8C99-7154AB2CE17F}"/>
              </a:ext>
            </a:extLst>
          </p:cNvPr>
          <p:cNvSpPr>
            <a:spLocks noChangeArrowheads="1"/>
          </p:cNvSpPr>
          <p:nvPr/>
        </p:nvSpPr>
        <p:spPr bwMode="auto">
          <a:xfrm>
            <a:off x="206062" y="1953198"/>
            <a:ext cx="11831805" cy="3847207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>
              <a:buFont typeface="Arial" panose="020B0604020202020204" pitchFamily="34" charset="0"/>
              <a:buNone/>
              <a:defRPr/>
            </a:pPr>
            <a:r>
              <a:rPr lang="pt-BR" altLang="pt-BR" sz="2800" dirty="0">
                <a:solidFill>
                  <a:srgbClr val="0070C0"/>
                </a:solidFill>
                <a:latin typeface="+mn-lt"/>
              </a:rPr>
              <a:t>	</a:t>
            </a:r>
            <a:r>
              <a:rPr lang="pt-BR" altLang="pt-BR" sz="2800" b="1" dirty="0">
                <a:latin typeface="Montserrat" panose="00000500000000000000" pitchFamily="2" charset="0"/>
              </a:rPr>
              <a:t>Composto por 6 membros, todos vicentinos;</a:t>
            </a:r>
          </a:p>
          <a:p>
            <a:pPr algn="just">
              <a:buFont typeface="Arial" panose="020B0604020202020204" pitchFamily="34" charset="0"/>
              <a:buNone/>
              <a:defRPr/>
            </a:pPr>
            <a:endParaRPr lang="pt-BR" altLang="pt-BR" sz="1200" dirty="0">
              <a:latin typeface="Montserrat" panose="00000500000000000000" pitchFamily="2" charset="0"/>
            </a:endParaRPr>
          </a:p>
          <a:p>
            <a:pPr algn="just">
              <a:buFont typeface="Arial" panose="020B0604020202020204" pitchFamily="34" charset="0"/>
              <a:buChar char="•"/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 Eleitos e empossado juntamente com o presidente;</a:t>
            </a:r>
          </a:p>
          <a:p>
            <a:pPr algn="just">
              <a:buFont typeface="Arial" panose="020B0604020202020204" pitchFamily="34" charset="0"/>
              <a:buChar char="•"/>
              <a:defRPr/>
            </a:pPr>
            <a:endParaRPr lang="pt-BR" altLang="pt-BR" sz="1200" dirty="0">
              <a:latin typeface="Montserrat" panose="00000500000000000000" pitchFamily="2" charset="0"/>
            </a:endParaRPr>
          </a:p>
          <a:p>
            <a:pPr algn="just">
              <a:buFont typeface="Arial" panose="020B0604020202020204" pitchFamily="34" charset="0"/>
              <a:buChar char="•"/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 Não fazem parte da diretoria, não tem direito a voto; </a:t>
            </a:r>
          </a:p>
          <a:p>
            <a:pPr algn="just">
              <a:buFont typeface="Arial" panose="020B0604020202020204" pitchFamily="34" charset="0"/>
              <a:buChar char="•"/>
              <a:defRPr/>
            </a:pPr>
            <a:endParaRPr lang="pt-BR" altLang="pt-BR" sz="1200" dirty="0">
              <a:latin typeface="Montserrat" panose="00000500000000000000" pitchFamily="2" charset="0"/>
            </a:endParaRPr>
          </a:p>
          <a:p>
            <a:pPr algn="just">
              <a:buFont typeface="Arial" panose="020B0604020202020204" pitchFamily="34" charset="0"/>
              <a:buChar char="•"/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 Não tem obrigação de participar das reuniões da Unidade que fiscaliza</a:t>
            </a:r>
          </a:p>
          <a:p>
            <a:pPr algn="just">
              <a:buFont typeface="Arial" panose="020B0604020202020204" pitchFamily="34" charset="0"/>
              <a:buChar char="•"/>
              <a:defRPr/>
            </a:pPr>
            <a:endParaRPr lang="pt-BR" altLang="pt-BR" sz="1200" dirty="0">
              <a:latin typeface="Montserrat" panose="00000500000000000000" pitchFamily="2" charset="0"/>
            </a:endParaRPr>
          </a:p>
          <a:p>
            <a:pPr algn="just">
              <a:buFont typeface="Arial" panose="020B0604020202020204" pitchFamily="34" charset="0"/>
              <a:buChar char="•"/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 Não participa das decisões administrativa da Unidade que fiscaliza.</a:t>
            </a:r>
          </a:p>
        </p:txBody>
      </p:sp>
      <p:sp>
        <p:nvSpPr>
          <p:cNvPr id="18" name="Retângulo 17">
            <a:extLst>
              <a:ext uri="{FF2B5EF4-FFF2-40B4-BE49-F238E27FC236}">
                <a16:creationId xmlns:a16="http://schemas.microsoft.com/office/drawing/2014/main" id="{9BC8902F-419A-468E-BE71-3B74A0462D52}"/>
              </a:ext>
            </a:extLst>
          </p:cNvPr>
          <p:cNvSpPr/>
          <p:nvPr/>
        </p:nvSpPr>
        <p:spPr>
          <a:xfrm>
            <a:off x="1695311" y="64765"/>
            <a:ext cx="7952271" cy="7694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eaLnBrk="1" hangingPunct="1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para Conselho Fiscal</a:t>
            </a:r>
            <a:endParaRPr lang="pt-BR" sz="4400" b="1" i="1" dirty="0">
              <a:solidFill>
                <a:schemeClr val="bg1"/>
              </a:solidFill>
              <a:latin typeface="Garamond" panose="02020404030301010803" pitchFamily="18" charset="0"/>
              <a:cs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218829025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Retângulo 15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510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 sz="4400" dirty="0">
              <a:latin typeface="Garamond" panose="02020404030301010803" pitchFamily="18" charset="0"/>
            </a:endParaRPr>
          </a:p>
        </p:txBody>
      </p:sp>
      <p:sp>
        <p:nvSpPr>
          <p:cNvPr id="15" name="Retângulo 4">
            <a:extLst>
              <a:ext uri="{FF2B5EF4-FFF2-40B4-BE49-F238E27FC236}">
                <a16:creationId xmlns:a16="http://schemas.microsoft.com/office/drawing/2014/main" id="{92A87B96-CF43-4AB0-9CE7-35659F40D0ED}"/>
              </a:ext>
            </a:extLst>
          </p:cNvPr>
          <p:cNvSpPr>
            <a:spLocks noChangeArrowheads="1"/>
          </p:cNvSpPr>
          <p:nvPr/>
        </p:nvSpPr>
        <p:spPr bwMode="auto">
          <a:xfrm>
            <a:off x="798490" y="2918927"/>
            <a:ext cx="10264462" cy="1384995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O </a:t>
            </a:r>
            <a:r>
              <a:rPr lang="pt-BR" altLang="pt-BR" sz="2800" b="1" dirty="0">
                <a:latin typeface="Montserrat" panose="00000500000000000000" pitchFamily="2" charset="0"/>
              </a:rPr>
              <a:t>Conselho Fiscal </a:t>
            </a:r>
            <a:r>
              <a:rPr lang="pt-BR" altLang="pt-BR" sz="2800" dirty="0">
                <a:latin typeface="Montserrat" panose="00000500000000000000" pitchFamily="2" charset="0"/>
              </a:rPr>
              <a:t>tem total independência no exercício de seus cargos, ou seja, exercem o cargo sem interferência ou submissão a ninguém.</a:t>
            </a:r>
            <a:endParaRPr lang="pt-BR" altLang="pt-BR" sz="4400" dirty="0">
              <a:latin typeface="Montserrat" panose="00000500000000000000" pitchFamily="2" charset="0"/>
            </a:endParaRPr>
          </a:p>
        </p:txBody>
      </p:sp>
      <p:sp>
        <p:nvSpPr>
          <p:cNvPr id="18" name="Retângulo 6">
            <a:extLst>
              <a:ext uri="{FF2B5EF4-FFF2-40B4-BE49-F238E27FC236}">
                <a16:creationId xmlns:a16="http://schemas.microsoft.com/office/drawing/2014/main" id="{72F8C257-EAC5-458A-8A58-C53776083B8A}"/>
              </a:ext>
            </a:extLst>
          </p:cNvPr>
          <p:cNvSpPr>
            <a:spLocks noChangeArrowheads="1"/>
          </p:cNvSpPr>
          <p:nvPr/>
        </p:nvSpPr>
        <p:spPr bwMode="auto">
          <a:xfrm>
            <a:off x="206062" y="1057595"/>
            <a:ext cx="10045521" cy="523220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O que é  Cons. Fiscal de uma unidade da SSVP? </a:t>
            </a:r>
          </a:p>
        </p:txBody>
      </p:sp>
      <p:sp>
        <p:nvSpPr>
          <p:cNvPr id="17" name="Retângulo 16">
            <a:extLst>
              <a:ext uri="{FF2B5EF4-FFF2-40B4-BE49-F238E27FC236}">
                <a16:creationId xmlns:a16="http://schemas.microsoft.com/office/drawing/2014/main" id="{9BC8902F-419A-468E-BE71-3B74A0462D52}"/>
              </a:ext>
            </a:extLst>
          </p:cNvPr>
          <p:cNvSpPr/>
          <p:nvPr/>
        </p:nvSpPr>
        <p:spPr>
          <a:xfrm>
            <a:off x="1695311" y="64765"/>
            <a:ext cx="7952271" cy="7694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eaLnBrk="1" hangingPunct="1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para Conselho Fiscal</a:t>
            </a:r>
            <a:endParaRPr lang="pt-BR" sz="4400" b="1" i="1" dirty="0">
              <a:solidFill>
                <a:schemeClr val="bg1"/>
              </a:solidFill>
              <a:latin typeface="Garamond" panose="02020404030301010803" pitchFamily="18" charset="0"/>
              <a:cs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815335136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Retângulo 15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510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 sz="4400" dirty="0">
              <a:latin typeface="Garamond" panose="02020404030301010803" pitchFamily="18" charset="0"/>
            </a:endParaRPr>
          </a:p>
        </p:txBody>
      </p:sp>
      <p:sp>
        <p:nvSpPr>
          <p:cNvPr id="19" name="Retângulo 4">
            <a:extLst>
              <a:ext uri="{FF2B5EF4-FFF2-40B4-BE49-F238E27FC236}">
                <a16:creationId xmlns:a16="http://schemas.microsoft.com/office/drawing/2014/main" id="{26E85969-F8C7-42C5-AE42-6180C123F180}"/>
              </a:ext>
            </a:extLst>
          </p:cNvPr>
          <p:cNvSpPr>
            <a:spLocks noChangeArrowheads="1"/>
          </p:cNvSpPr>
          <p:nvPr/>
        </p:nvSpPr>
        <p:spPr bwMode="auto">
          <a:xfrm>
            <a:off x="1881808" y="2663236"/>
            <a:ext cx="8057321" cy="2677656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Os membros do </a:t>
            </a:r>
            <a:r>
              <a:rPr lang="pt-BR" altLang="pt-BR" sz="2800" b="1" dirty="0">
                <a:latin typeface="Montserrat" panose="00000500000000000000" pitchFamily="2" charset="0"/>
              </a:rPr>
              <a:t>Conselho Fiscal </a:t>
            </a:r>
            <a:r>
              <a:rPr lang="pt-BR" altLang="pt-BR" sz="2800" dirty="0">
                <a:latin typeface="Montserrat" panose="00000500000000000000" pitchFamily="2" charset="0"/>
              </a:rPr>
              <a:t>devem estar dispostos a ajudar a administração da unidade vicentina a agir em consonância com os preceitos legais, cumprindo regularmente os atos da gestão. </a:t>
            </a:r>
          </a:p>
          <a:p>
            <a:pPr algn="just">
              <a:defRPr/>
            </a:pPr>
            <a:endParaRPr lang="pt-BR" altLang="pt-BR" sz="2800" dirty="0"/>
          </a:p>
        </p:txBody>
      </p:sp>
      <p:sp>
        <p:nvSpPr>
          <p:cNvPr id="15" name="Retângulo 14">
            <a:extLst>
              <a:ext uri="{FF2B5EF4-FFF2-40B4-BE49-F238E27FC236}">
                <a16:creationId xmlns:a16="http://schemas.microsoft.com/office/drawing/2014/main" id="{CE64832A-140F-4960-8971-2EB38A830519}"/>
              </a:ext>
            </a:extLst>
          </p:cNvPr>
          <p:cNvSpPr/>
          <p:nvPr/>
        </p:nvSpPr>
        <p:spPr>
          <a:xfrm>
            <a:off x="1695311" y="64765"/>
            <a:ext cx="7952271" cy="7694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eaLnBrk="1" hangingPunct="1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para Conselho Fiscal</a:t>
            </a:r>
            <a:endParaRPr lang="pt-BR" sz="4400" b="1" i="1" dirty="0">
              <a:solidFill>
                <a:schemeClr val="bg1"/>
              </a:solidFill>
              <a:latin typeface="Garamond" panose="02020404030301010803" pitchFamily="18" charset="0"/>
              <a:cs typeface="Arial" charset="0"/>
            </a:endParaRPr>
          </a:p>
        </p:txBody>
      </p:sp>
      <p:sp>
        <p:nvSpPr>
          <p:cNvPr id="18" name="Retângulo 6">
            <a:extLst>
              <a:ext uri="{FF2B5EF4-FFF2-40B4-BE49-F238E27FC236}">
                <a16:creationId xmlns:a16="http://schemas.microsoft.com/office/drawing/2014/main" id="{72F8C257-EAC5-458A-8A58-C53776083B8A}"/>
              </a:ext>
            </a:extLst>
          </p:cNvPr>
          <p:cNvSpPr>
            <a:spLocks noChangeArrowheads="1"/>
          </p:cNvSpPr>
          <p:nvPr/>
        </p:nvSpPr>
        <p:spPr bwMode="auto">
          <a:xfrm>
            <a:off x="206062" y="1057595"/>
            <a:ext cx="10045521" cy="523220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O que é  Cons. Fiscal de uma unidade da SSVP? </a:t>
            </a:r>
          </a:p>
        </p:txBody>
      </p:sp>
    </p:spTree>
    <p:extLst>
      <p:ext uri="{BB962C8B-B14F-4D97-AF65-F5344CB8AC3E}">
        <p14:creationId xmlns:p14="http://schemas.microsoft.com/office/powerpoint/2010/main" val="1190373916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Retângulo 15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510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 sz="4400" dirty="0">
              <a:latin typeface="Garamond" panose="02020404030301010803" pitchFamily="18" charset="0"/>
            </a:endParaRPr>
          </a:p>
        </p:txBody>
      </p:sp>
      <p:sp>
        <p:nvSpPr>
          <p:cNvPr id="15" name="Retângulo 4">
            <a:extLst>
              <a:ext uri="{FF2B5EF4-FFF2-40B4-BE49-F238E27FC236}">
                <a16:creationId xmlns:a16="http://schemas.microsoft.com/office/drawing/2014/main" id="{D319EE11-BF85-485E-B7A7-AE5C99D552CD}"/>
              </a:ext>
            </a:extLst>
          </p:cNvPr>
          <p:cNvSpPr>
            <a:spLocks noChangeArrowheads="1"/>
          </p:cNvSpPr>
          <p:nvPr/>
        </p:nvSpPr>
        <p:spPr bwMode="auto">
          <a:xfrm>
            <a:off x="1017432" y="2432592"/>
            <a:ext cx="9115030" cy="3108543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Os membros do </a:t>
            </a:r>
            <a:r>
              <a:rPr lang="pt-BR" altLang="pt-BR" sz="2800" b="1" dirty="0">
                <a:latin typeface="Montserrat" panose="00000500000000000000" pitchFamily="2" charset="0"/>
              </a:rPr>
              <a:t>Conselho Fiscal </a:t>
            </a:r>
            <a:r>
              <a:rPr lang="pt-BR" altLang="pt-BR" sz="2800" dirty="0">
                <a:latin typeface="Montserrat" panose="00000500000000000000" pitchFamily="2" charset="0"/>
              </a:rPr>
              <a:t>titulam os mesmos deveres dos administradores e respondem, portanto, pelos danos resultantes de omissão no cumprimento de seus deveres e de atos que praticarem com culpa, dolo, ou, ainda, com violação da lei ou do estatuto social.</a:t>
            </a:r>
          </a:p>
        </p:txBody>
      </p:sp>
      <p:sp>
        <p:nvSpPr>
          <p:cNvPr id="18" name="Retângulo 6">
            <a:extLst>
              <a:ext uri="{FF2B5EF4-FFF2-40B4-BE49-F238E27FC236}">
                <a16:creationId xmlns:a16="http://schemas.microsoft.com/office/drawing/2014/main" id="{72F8C257-EAC5-458A-8A58-C53776083B8A}"/>
              </a:ext>
            </a:extLst>
          </p:cNvPr>
          <p:cNvSpPr>
            <a:spLocks noChangeArrowheads="1"/>
          </p:cNvSpPr>
          <p:nvPr/>
        </p:nvSpPr>
        <p:spPr bwMode="auto">
          <a:xfrm>
            <a:off x="206062" y="1057595"/>
            <a:ext cx="10045521" cy="523220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O que é  Cons. Fiscal de uma unidade da SSVP? </a:t>
            </a:r>
          </a:p>
        </p:txBody>
      </p:sp>
      <p:sp>
        <p:nvSpPr>
          <p:cNvPr id="17" name="Retângulo 16">
            <a:extLst>
              <a:ext uri="{FF2B5EF4-FFF2-40B4-BE49-F238E27FC236}">
                <a16:creationId xmlns:a16="http://schemas.microsoft.com/office/drawing/2014/main" id="{9BC8902F-419A-468E-BE71-3B74A0462D52}"/>
              </a:ext>
            </a:extLst>
          </p:cNvPr>
          <p:cNvSpPr/>
          <p:nvPr/>
        </p:nvSpPr>
        <p:spPr>
          <a:xfrm>
            <a:off x="1695311" y="64765"/>
            <a:ext cx="7952271" cy="7694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eaLnBrk="1" hangingPunct="1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para Conselho Fiscal</a:t>
            </a:r>
            <a:endParaRPr lang="pt-BR" sz="4400" b="1" i="1" dirty="0">
              <a:solidFill>
                <a:schemeClr val="bg1"/>
              </a:solidFill>
              <a:latin typeface="Garamond" panose="02020404030301010803" pitchFamily="18" charset="0"/>
              <a:cs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665690531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Retângulo 15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510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 sz="4400" dirty="0">
              <a:latin typeface="Garamond" panose="02020404030301010803" pitchFamily="18" charset="0"/>
            </a:endParaRPr>
          </a:p>
        </p:txBody>
      </p:sp>
      <p:sp>
        <p:nvSpPr>
          <p:cNvPr id="19" name="Retângulo 4">
            <a:extLst>
              <a:ext uri="{FF2B5EF4-FFF2-40B4-BE49-F238E27FC236}">
                <a16:creationId xmlns:a16="http://schemas.microsoft.com/office/drawing/2014/main" id="{08C8261B-9A5E-4B72-A61E-516004044433}"/>
              </a:ext>
            </a:extLst>
          </p:cNvPr>
          <p:cNvSpPr>
            <a:spLocks noChangeArrowheads="1"/>
          </p:cNvSpPr>
          <p:nvPr/>
        </p:nvSpPr>
        <p:spPr bwMode="auto">
          <a:xfrm>
            <a:off x="649368" y="2840008"/>
            <a:ext cx="10389693" cy="1815882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A importância do </a:t>
            </a:r>
            <a:r>
              <a:rPr lang="pt-BR" altLang="pt-BR" sz="2800" b="1" dirty="0">
                <a:latin typeface="Montserrat" panose="00000500000000000000" pitchFamily="2" charset="0"/>
              </a:rPr>
              <a:t>Conselho Fiscal </a:t>
            </a:r>
            <a:r>
              <a:rPr lang="pt-BR" altLang="pt-BR" sz="2800" dirty="0">
                <a:latin typeface="Montserrat" panose="00000500000000000000" pitchFamily="2" charset="0"/>
              </a:rPr>
              <a:t>e de suas deliberações é efetiva, razão pela qual deve estar pautada pela máxima responsabilidade de seus membros no exercício das funções para as quais foram eleitos.</a:t>
            </a:r>
          </a:p>
        </p:txBody>
      </p:sp>
      <p:sp>
        <p:nvSpPr>
          <p:cNvPr id="18" name="Retângulo 6">
            <a:extLst>
              <a:ext uri="{FF2B5EF4-FFF2-40B4-BE49-F238E27FC236}">
                <a16:creationId xmlns:a16="http://schemas.microsoft.com/office/drawing/2014/main" id="{72F8C257-EAC5-458A-8A58-C53776083B8A}"/>
              </a:ext>
            </a:extLst>
          </p:cNvPr>
          <p:cNvSpPr>
            <a:spLocks noChangeArrowheads="1"/>
          </p:cNvSpPr>
          <p:nvPr/>
        </p:nvSpPr>
        <p:spPr bwMode="auto">
          <a:xfrm>
            <a:off x="206062" y="1057595"/>
            <a:ext cx="10045521" cy="523220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O que é  Cons. Fiscal de uma unidade da SSVP? </a:t>
            </a:r>
          </a:p>
        </p:txBody>
      </p:sp>
      <p:sp>
        <p:nvSpPr>
          <p:cNvPr id="17" name="Retângulo 16">
            <a:extLst>
              <a:ext uri="{FF2B5EF4-FFF2-40B4-BE49-F238E27FC236}">
                <a16:creationId xmlns:a16="http://schemas.microsoft.com/office/drawing/2014/main" id="{9BC8902F-419A-468E-BE71-3B74A0462D52}"/>
              </a:ext>
            </a:extLst>
          </p:cNvPr>
          <p:cNvSpPr/>
          <p:nvPr/>
        </p:nvSpPr>
        <p:spPr>
          <a:xfrm>
            <a:off x="1695311" y="64765"/>
            <a:ext cx="7952271" cy="7694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eaLnBrk="1" hangingPunct="1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para Conselho Fiscal</a:t>
            </a:r>
            <a:endParaRPr lang="pt-BR" sz="4400" b="1" i="1" dirty="0">
              <a:solidFill>
                <a:schemeClr val="bg1"/>
              </a:solidFill>
              <a:latin typeface="Garamond" panose="02020404030301010803" pitchFamily="18" charset="0"/>
              <a:cs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559150658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tângulo 8">
            <a:extLst>
              <a:ext uri="{FF2B5EF4-FFF2-40B4-BE49-F238E27FC236}">
                <a16:creationId xmlns:a16="http://schemas.microsoft.com/office/drawing/2014/main" id="{D6BC9383-E10A-410C-A46E-189CD3FE83C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0053A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002">
            <a:schemeClr val="lt2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pt-BR"/>
          </a:p>
        </p:txBody>
      </p:sp>
      <p:grpSp>
        <p:nvGrpSpPr>
          <p:cNvPr id="11" name="Agrupar 10">
            <a:extLst>
              <a:ext uri="{FF2B5EF4-FFF2-40B4-BE49-F238E27FC236}">
                <a16:creationId xmlns:a16="http://schemas.microsoft.com/office/drawing/2014/main" id="{059F1084-AEB1-4312-B87B-D81F848D8136}"/>
              </a:ext>
            </a:extLst>
          </p:cNvPr>
          <p:cNvGrpSpPr/>
          <p:nvPr/>
        </p:nvGrpSpPr>
        <p:grpSpPr>
          <a:xfrm rot="5400000">
            <a:off x="4621540" y="3312663"/>
            <a:ext cx="6857997" cy="232673"/>
            <a:chOff x="0" y="6378264"/>
            <a:chExt cx="12192000" cy="305870"/>
          </a:xfrm>
        </p:grpSpPr>
        <p:sp>
          <p:nvSpPr>
            <p:cNvPr id="12" name="Retângulo 11">
              <a:extLst>
                <a:ext uri="{FF2B5EF4-FFF2-40B4-BE49-F238E27FC236}">
                  <a16:creationId xmlns:a16="http://schemas.microsoft.com/office/drawing/2014/main" id="{9C9AD26D-FEBF-4A4B-90D7-C6AD4AEFA918}"/>
                </a:ext>
              </a:extLst>
            </p:cNvPr>
            <p:cNvSpPr/>
            <p:nvPr/>
          </p:nvSpPr>
          <p:spPr>
            <a:xfrm>
              <a:off x="0" y="6378264"/>
              <a:ext cx="12191998" cy="305870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3" name="Agrupar 12">
              <a:extLst>
                <a:ext uri="{FF2B5EF4-FFF2-40B4-BE49-F238E27FC236}">
                  <a16:creationId xmlns:a16="http://schemas.microsoft.com/office/drawing/2014/main" id="{02C62DAC-29D5-4232-91C6-D222F89C6E97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7B3ED004-2012-4130-B00B-DF2250722C53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5" name="Retângulo 14">
                <a:extLst>
                  <a:ext uri="{FF2B5EF4-FFF2-40B4-BE49-F238E27FC236}">
                    <a16:creationId xmlns:a16="http://schemas.microsoft.com/office/drawing/2014/main" id="{3976EDA3-8AF0-417D-B32E-FB6617E69791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3" name="Retângulo 2"/>
          <p:cNvSpPr/>
          <p:nvPr/>
        </p:nvSpPr>
        <p:spPr>
          <a:xfrm>
            <a:off x="8126257" y="0"/>
            <a:ext cx="4065743" cy="6857997"/>
          </a:xfrm>
          <a:prstGeom prst="rect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  <p:pic>
        <p:nvPicPr>
          <p:cNvPr id="16" name="Imagem 15">
            <a:extLst>
              <a:ext uri="{FF2B5EF4-FFF2-40B4-BE49-F238E27FC236}">
                <a16:creationId xmlns:a16="http://schemas.microsoft.com/office/drawing/2014/main" id="{5CFF523A-C0E0-4A4C-A226-3EAAADECCC37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638057" y="2083498"/>
            <a:ext cx="2785317" cy="2801668"/>
          </a:xfrm>
          <a:prstGeom prst="rect">
            <a:avLst/>
          </a:prstGeom>
        </p:spPr>
      </p:pic>
      <p:sp>
        <p:nvSpPr>
          <p:cNvPr id="17" name="Retângulo 16">
            <a:extLst>
              <a:ext uri="{FF2B5EF4-FFF2-40B4-BE49-F238E27FC236}">
                <a16:creationId xmlns:a16="http://schemas.microsoft.com/office/drawing/2014/main" id="{6E4F1AA2-DE40-4E7E-8C0B-BB26DFB74391}"/>
              </a:ext>
            </a:extLst>
          </p:cNvPr>
          <p:cNvSpPr>
            <a:spLocks noChangeArrowheads="1"/>
          </p:cNvSpPr>
          <p:nvPr/>
        </p:nvSpPr>
        <p:spPr bwMode="auto">
          <a:xfrm>
            <a:off x="-80102" y="3044276"/>
            <a:ext cx="8110331" cy="1446550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Competências do Conselho Fiscal:</a:t>
            </a:r>
          </a:p>
        </p:txBody>
      </p:sp>
    </p:spTree>
    <p:extLst>
      <p:ext uri="{BB962C8B-B14F-4D97-AF65-F5344CB8AC3E}">
        <p14:creationId xmlns:p14="http://schemas.microsoft.com/office/powerpoint/2010/main" val="2177279749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Retângulo 15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510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 sz="4400" dirty="0">
              <a:latin typeface="Garamond" panose="02020404030301010803" pitchFamily="18" charset="0"/>
            </a:endParaRPr>
          </a:p>
        </p:txBody>
      </p:sp>
      <p:sp>
        <p:nvSpPr>
          <p:cNvPr id="15" name="Retângulo 4">
            <a:extLst>
              <a:ext uri="{FF2B5EF4-FFF2-40B4-BE49-F238E27FC236}">
                <a16:creationId xmlns:a16="http://schemas.microsoft.com/office/drawing/2014/main" id="{63AE71D4-CAB2-41FF-80DA-B1D24A038A29}"/>
              </a:ext>
            </a:extLst>
          </p:cNvPr>
          <p:cNvSpPr>
            <a:spLocks noChangeArrowheads="1"/>
          </p:cNvSpPr>
          <p:nvPr/>
        </p:nvSpPr>
        <p:spPr bwMode="auto">
          <a:xfrm>
            <a:off x="244699" y="2024023"/>
            <a:ext cx="11500833" cy="4216539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I - fiscalizar, por qualquer de seus membros</a:t>
            </a:r>
          </a:p>
          <a:p>
            <a:pPr algn="just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 ou conjuntamente, os atos dos administradores;</a:t>
            </a:r>
          </a:p>
          <a:p>
            <a:pPr algn="just">
              <a:defRPr/>
            </a:pPr>
            <a:endParaRPr lang="pt-BR" altLang="pt-BR" sz="1200" dirty="0">
              <a:latin typeface="Montserrat" panose="00000500000000000000" pitchFamily="2" charset="0"/>
            </a:endParaRPr>
          </a:p>
          <a:p>
            <a:pPr algn="just">
              <a:defRPr/>
            </a:pPr>
            <a:r>
              <a:rPr lang="pt-BR" altLang="pt-BR" sz="1200" dirty="0">
                <a:latin typeface="Montserrat" panose="00000500000000000000" pitchFamily="2" charset="0"/>
              </a:rPr>
              <a:t> </a:t>
            </a:r>
            <a:endParaRPr lang="pt-BR" altLang="pt-BR" sz="1000" dirty="0">
              <a:latin typeface="Montserrat" panose="00000500000000000000" pitchFamily="2" charset="0"/>
            </a:endParaRPr>
          </a:p>
          <a:p>
            <a:pPr algn="just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II - opinar sobre o relatório anual da diretoria. </a:t>
            </a:r>
          </a:p>
          <a:p>
            <a:pPr algn="just">
              <a:defRPr/>
            </a:pPr>
            <a:endParaRPr lang="pt-BR" altLang="pt-BR" sz="1200" dirty="0">
              <a:latin typeface="Montserrat" panose="00000500000000000000" pitchFamily="2" charset="0"/>
            </a:endParaRPr>
          </a:p>
          <a:p>
            <a:pPr algn="just">
              <a:defRPr/>
            </a:pPr>
            <a:r>
              <a:rPr lang="pt-BR" altLang="pt-BR" sz="2800" dirty="0">
                <a:latin typeface="Montserrat" panose="00000500000000000000"/>
              </a:rPr>
              <a:t>III - denunciar, à diretoria e, se esta não tomar as providências necessárias para a proteção dos interesses da SSVP, à assembleia-geral, os erros, fraudes ou crimes que descobrirem, e sugerir providências úteis à UNIDADE VICENTINA;</a:t>
            </a:r>
          </a:p>
        </p:txBody>
      </p:sp>
      <p:sp>
        <p:nvSpPr>
          <p:cNvPr id="20" name="Retângulo 19">
            <a:extLst>
              <a:ext uri="{FF2B5EF4-FFF2-40B4-BE49-F238E27FC236}">
                <a16:creationId xmlns:a16="http://schemas.microsoft.com/office/drawing/2014/main" id="{0B6421BD-43CF-466C-B7B1-CBFD75712778}"/>
              </a:ext>
            </a:extLst>
          </p:cNvPr>
          <p:cNvSpPr>
            <a:spLocks noChangeArrowheads="1"/>
          </p:cNvSpPr>
          <p:nvPr/>
        </p:nvSpPr>
        <p:spPr bwMode="auto">
          <a:xfrm>
            <a:off x="935038" y="1190625"/>
            <a:ext cx="7273925" cy="523220"/>
          </a:xfrm>
          <a:prstGeom prst="rect">
            <a:avLst/>
          </a:prstGeom>
          <a:noFill/>
          <a:ln>
            <a:noFill/>
          </a:ln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Competências do Conselho Fiscal:</a:t>
            </a:r>
          </a:p>
        </p:txBody>
      </p:sp>
      <p:sp>
        <p:nvSpPr>
          <p:cNvPr id="18" name="Retângulo 17">
            <a:extLst>
              <a:ext uri="{FF2B5EF4-FFF2-40B4-BE49-F238E27FC236}">
                <a16:creationId xmlns:a16="http://schemas.microsoft.com/office/drawing/2014/main" id="{9BC8902F-419A-468E-BE71-3B74A0462D52}"/>
              </a:ext>
            </a:extLst>
          </p:cNvPr>
          <p:cNvSpPr/>
          <p:nvPr/>
        </p:nvSpPr>
        <p:spPr>
          <a:xfrm>
            <a:off x="1695311" y="64765"/>
            <a:ext cx="7952271" cy="7694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eaLnBrk="1" hangingPunct="1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para Conselho Fiscal</a:t>
            </a:r>
            <a:endParaRPr lang="pt-BR" sz="4400" b="1" i="1" dirty="0">
              <a:solidFill>
                <a:schemeClr val="bg1"/>
              </a:solidFill>
              <a:latin typeface="Garamond" panose="02020404030301010803" pitchFamily="18" charset="0"/>
              <a:cs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516647643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Retângulo 15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510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 sz="4400" dirty="0">
              <a:latin typeface="Garamond" panose="02020404030301010803" pitchFamily="18" charset="0"/>
            </a:endParaRPr>
          </a:p>
        </p:txBody>
      </p:sp>
      <p:sp>
        <p:nvSpPr>
          <p:cNvPr id="15" name="Retângulo 4">
            <a:extLst>
              <a:ext uri="{FF2B5EF4-FFF2-40B4-BE49-F238E27FC236}">
                <a16:creationId xmlns:a16="http://schemas.microsoft.com/office/drawing/2014/main" id="{63AE71D4-CAB2-41FF-80DA-B1D24A038A29}"/>
              </a:ext>
            </a:extLst>
          </p:cNvPr>
          <p:cNvSpPr>
            <a:spLocks noChangeArrowheads="1"/>
          </p:cNvSpPr>
          <p:nvPr/>
        </p:nvSpPr>
        <p:spPr bwMode="auto">
          <a:xfrm>
            <a:off x="556590" y="2463053"/>
            <a:ext cx="10892728" cy="3108543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IV - convocar a assembleia-geral ordinária, se a diretoria retardar por mais de 1 (um) mês essa convocação, e a extraordinária, sempre que ocorrerem motivos graves ou urgentes.</a:t>
            </a:r>
          </a:p>
          <a:p>
            <a:pPr algn="just">
              <a:defRPr/>
            </a:pPr>
            <a:endParaRPr lang="pt-BR" altLang="pt-BR" sz="1400" dirty="0">
              <a:latin typeface="Montserrat" panose="00000500000000000000" pitchFamily="2" charset="0"/>
            </a:endParaRPr>
          </a:p>
          <a:p>
            <a:pPr algn="just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V – analisar o balancete e demais demonstrações financeiras ou extraordinariamente, a cada 6 meses</a:t>
            </a:r>
          </a:p>
          <a:p>
            <a:pPr algn="just">
              <a:defRPr/>
            </a:pPr>
            <a:endParaRPr lang="pt-BR" altLang="pt-BR" sz="1400" dirty="0">
              <a:latin typeface="Montserrat" panose="00000500000000000000" pitchFamily="2" charset="0"/>
            </a:endParaRPr>
          </a:p>
        </p:txBody>
      </p:sp>
      <p:sp>
        <p:nvSpPr>
          <p:cNvPr id="20" name="Retângulo 19">
            <a:extLst>
              <a:ext uri="{FF2B5EF4-FFF2-40B4-BE49-F238E27FC236}">
                <a16:creationId xmlns:a16="http://schemas.microsoft.com/office/drawing/2014/main" id="{0B6421BD-43CF-466C-B7B1-CBFD75712778}"/>
              </a:ext>
            </a:extLst>
          </p:cNvPr>
          <p:cNvSpPr>
            <a:spLocks noChangeArrowheads="1"/>
          </p:cNvSpPr>
          <p:nvPr/>
        </p:nvSpPr>
        <p:spPr bwMode="auto">
          <a:xfrm>
            <a:off x="935038" y="1190625"/>
            <a:ext cx="7273925" cy="523220"/>
          </a:xfrm>
          <a:prstGeom prst="rect">
            <a:avLst/>
          </a:prstGeom>
          <a:noFill/>
          <a:ln>
            <a:noFill/>
          </a:ln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Competências do Conselho Fiscal:</a:t>
            </a:r>
          </a:p>
        </p:txBody>
      </p:sp>
      <p:sp>
        <p:nvSpPr>
          <p:cNvPr id="18" name="Retângulo 17">
            <a:extLst>
              <a:ext uri="{FF2B5EF4-FFF2-40B4-BE49-F238E27FC236}">
                <a16:creationId xmlns:a16="http://schemas.microsoft.com/office/drawing/2014/main" id="{9BC8902F-419A-468E-BE71-3B74A0462D52}"/>
              </a:ext>
            </a:extLst>
          </p:cNvPr>
          <p:cNvSpPr/>
          <p:nvPr/>
        </p:nvSpPr>
        <p:spPr>
          <a:xfrm>
            <a:off x="1695311" y="64765"/>
            <a:ext cx="7952271" cy="7694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eaLnBrk="1" hangingPunct="1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para Conselho Fiscal</a:t>
            </a:r>
            <a:endParaRPr lang="pt-BR" sz="4400" b="1" i="1" dirty="0">
              <a:solidFill>
                <a:schemeClr val="bg1"/>
              </a:solidFill>
              <a:latin typeface="Garamond" panose="02020404030301010803" pitchFamily="18" charset="0"/>
              <a:cs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381781591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Retângulo 15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510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 sz="4400" dirty="0">
              <a:latin typeface="Garamond" panose="02020404030301010803" pitchFamily="18" charset="0"/>
            </a:endParaRPr>
          </a:p>
        </p:txBody>
      </p:sp>
      <p:sp>
        <p:nvSpPr>
          <p:cNvPr id="15" name="Retângulo 4">
            <a:extLst>
              <a:ext uri="{FF2B5EF4-FFF2-40B4-BE49-F238E27FC236}">
                <a16:creationId xmlns:a16="http://schemas.microsoft.com/office/drawing/2014/main" id="{63AE71D4-CAB2-41FF-80DA-B1D24A038A29}"/>
              </a:ext>
            </a:extLst>
          </p:cNvPr>
          <p:cNvSpPr>
            <a:spLocks noChangeArrowheads="1"/>
          </p:cNvSpPr>
          <p:nvPr/>
        </p:nvSpPr>
        <p:spPr bwMode="auto">
          <a:xfrm>
            <a:off x="496032" y="2043483"/>
            <a:ext cx="10039831" cy="4031873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VI - examinar as demonstrações financeiras do exercício social findo, até o final da primeira quinzena de fevereiro seguinte.</a:t>
            </a:r>
          </a:p>
          <a:p>
            <a:pPr algn="just">
              <a:defRPr/>
            </a:pPr>
            <a:endParaRPr lang="pt-BR" altLang="pt-BR" sz="1200" dirty="0">
              <a:latin typeface="Montserrat" panose="00000500000000000000" pitchFamily="2" charset="0"/>
            </a:endParaRPr>
          </a:p>
          <a:p>
            <a:pPr algn="just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VII - exercer essas atribuições, durante a liquidação ou extinção da UNIDADE, tendo em vista as disposições especiais que a regulam.</a:t>
            </a:r>
          </a:p>
          <a:p>
            <a:pPr algn="just">
              <a:defRPr/>
            </a:pPr>
            <a:endParaRPr lang="pt-BR" altLang="pt-BR" sz="1200" dirty="0">
              <a:latin typeface="Montserrat" panose="00000500000000000000" pitchFamily="2" charset="0"/>
            </a:endParaRPr>
          </a:p>
          <a:p>
            <a:pPr algn="just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VIII – Notificar a diretoria a respeito de falhas e irregularidades.</a:t>
            </a:r>
          </a:p>
        </p:txBody>
      </p:sp>
      <p:sp>
        <p:nvSpPr>
          <p:cNvPr id="20" name="Retângulo 19">
            <a:extLst>
              <a:ext uri="{FF2B5EF4-FFF2-40B4-BE49-F238E27FC236}">
                <a16:creationId xmlns:a16="http://schemas.microsoft.com/office/drawing/2014/main" id="{0B6421BD-43CF-466C-B7B1-CBFD75712778}"/>
              </a:ext>
            </a:extLst>
          </p:cNvPr>
          <p:cNvSpPr>
            <a:spLocks noChangeArrowheads="1"/>
          </p:cNvSpPr>
          <p:nvPr/>
        </p:nvSpPr>
        <p:spPr bwMode="auto">
          <a:xfrm>
            <a:off x="935038" y="1190625"/>
            <a:ext cx="7273925" cy="523220"/>
          </a:xfrm>
          <a:prstGeom prst="rect">
            <a:avLst/>
          </a:prstGeom>
          <a:noFill/>
          <a:ln>
            <a:noFill/>
          </a:ln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Competências do Conselho Fiscal:</a:t>
            </a:r>
          </a:p>
        </p:txBody>
      </p:sp>
      <p:sp>
        <p:nvSpPr>
          <p:cNvPr id="18" name="Retângulo 17">
            <a:extLst>
              <a:ext uri="{FF2B5EF4-FFF2-40B4-BE49-F238E27FC236}">
                <a16:creationId xmlns:a16="http://schemas.microsoft.com/office/drawing/2014/main" id="{9BC8902F-419A-468E-BE71-3B74A0462D52}"/>
              </a:ext>
            </a:extLst>
          </p:cNvPr>
          <p:cNvSpPr/>
          <p:nvPr/>
        </p:nvSpPr>
        <p:spPr>
          <a:xfrm>
            <a:off x="1695311" y="64765"/>
            <a:ext cx="7952271" cy="7694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eaLnBrk="1" hangingPunct="1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para Conselho Fiscal</a:t>
            </a:r>
            <a:endParaRPr lang="pt-BR" sz="4400" b="1" i="1" dirty="0">
              <a:solidFill>
                <a:schemeClr val="bg1"/>
              </a:solidFill>
              <a:latin typeface="Garamond" panose="02020404030301010803" pitchFamily="18" charset="0"/>
              <a:cs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200120847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Retângulo 15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510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 sz="4400" dirty="0">
              <a:latin typeface="Garamond" panose="02020404030301010803" pitchFamily="18" charset="0"/>
            </a:endParaRPr>
          </a:p>
        </p:txBody>
      </p:sp>
      <p:sp>
        <p:nvSpPr>
          <p:cNvPr id="20" name="Retângulo 19">
            <a:extLst>
              <a:ext uri="{FF2B5EF4-FFF2-40B4-BE49-F238E27FC236}">
                <a16:creationId xmlns:a16="http://schemas.microsoft.com/office/drawing/2014/main" id="{0B6421BD-43CF-466C-B7B1-CBFD75712778}"/>
              </a:ext>
            </a:extLst>
          </p:cNvPr>
          <p:cNvSpPr>
            <a:spLocks noChangeArrowheads="1"/>
          </p:cNvSpPr>
          <p:nvPr/>
        </p:nvSpPr>
        <p:spPr bwMode="auto">
          <a:xfrm>
            <a:off x="935038" y="1190625"/>
            <a:ext cx="7273925" cy="523220"/>
          </a:xfrm>
          <a:prstGeom prst="rect">
            <a:avLst/>
          </a:prstGeom>
          <a:noFill/>
          <a:ln>
            <a:noFill/>
          </a:ln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Competências do Conselho Fiscal:</a:t>
            </a:r>
          </a:p>
        </p:txBody>
      </p:sp>
      <p:sp>
        <p:nvSpPr>
          <p:cNvPr id="17" name="Retângulo 4">
            <a:extLst>
              <a:ext uri="{FF2B5EF4-FFF2-40B4-BE49-F238E27FC236}">
                <a16:creationId xmlns:a16="http://schemas.microsoft.com/office/drawing/2014/main" id="{C168F309-AC7F-4C11-8700-726EB1BA9514}"/>
              </a:ext>
            </a:extLst>
          </p:cNvPr>
          <p:cNvSpPr>
            <a:spLocks noChangeArrowheads="1"/>
          </p:cNvSpPr>
          <p:nvPr/>
        </p:nvSpPr>
        <p:spPr bwMode="auto">
          <a:xfrm>
            <a:off x="666974" y="2526969"/>
            <a:ext cx="10885375" cy="2923877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As manifestações dos atos do conselho fiscal, tais como pareceres, recomendações, notificações, etc., devem ser sempre por escrito e assinadas pelos membros presentes </a:t>
            </a:r>
            <a:endParaRPr lang="pt-BR" altLang="pt-BR" sz="1600" dirty="0">
              <a:solidFill>
                <a:srgbClr val="0070C0"/>
              </a:solidFill>
              <a:latin typeface="Montserrat" panose="00000500000000000000" pitchFamily="2" charset="0"/>
            </a:endParaRPr>
          </a:p>
          <a:p>
            <a:pPr algn="just">
              <a:defRPr/>
            </a:pPr>
            <a:endParaRPr lang="pt-BR" altLang="pt-BR" sz="1600" dirty="0">
              <a:solidFill>
                <a:srgbClr val="0070C0"/>
              </a:solidFill>
              <a:latin typeface="Montserrat" panose="00000500000000000000" pitchFamily="2" charset="0"/>
            </a:endParaRPr>
          </a:p>
          <a:p>
            <a:pPr algn="just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E suas reuniões devem ser registradas em </a:t>
            </a:r>
            <a:r>
              <a:rPr lang="pt-BR" altLang="pt-BR" sz="2800" b="1" dirty="0">
                <a:latin typeface="Montserrat" panose="00000500000000000000" pitchFamily="2" charset="0"/>
              </a:rPr>
              <a:t>LIVRO DE ATAS PRÓPRIO.</a:t>
            </a:r>
            <a:endParaRPr lang="pt-BR" altLang="pt-BR" sz="4800" b="1" dirty="0">
              <a:latin typeface="Montserrat" panose="00000500000000000000" pitchFamily="2" charset="0"/>
            </a:endParaRPr>
          </a:p>
        </p:txBody>
      </p:sp>
      <p:sp>
        <p:nvSpPr>
          <p:cNvPr id="18" name="Retângulo 17">
            <a:extLst>
              <a:ext uri="{FF2B5EF4-FFF2-40B4-BE49-F238E27FC236}">
                <a16:creationId xmlns:a16="http://schemas.microsoft.com/office/drawing/2014/main" id="{9BC8902F-419A-468E-BE71-3B74A0462D52}"/>
              </a:ext>
            </a:extLst>
          </p:cNvPr>
          <p:cNvSpPr/>
          <p:nvPr/>
        </p:nvSpPr>
        <p:spPr>
          <a:xfrm>
            <a:off x="1695311" y="64765"/>
            <a:ext cx="7952271" cy="7694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eaLnBrk="1" hangingPunct="1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para Conselho Fiscal</a:t>
            </a:r>
            <a:endParaRPr lang="pt-BR" sz="4400" b="1" i="1" dirty="0">
              <a:solidFill>
                <a:schemeClr val="bg1"/>
              </a:solidFill>
              <a:latin typeface="Garamond" panose="02020404030301010803" pitchFamily="18" charset="0"/>
              <a:cs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66598857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Retângulo 15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510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 sz="4400" dirty="0">
              <a:latin typeface="Garamond" panose="02020404030301010803" pitchFamily="18" charset="0"/>
            </a:endParaRPr>
          </a:p>
        </p:txBody>
      </p:sp>
      <p:sp>
        <p:nvSpPr>
          <p:cNvPr id="15" name="Retângulo 4">
            <a:extLst>
              <a:ext uri="{FF2B5EF4-FFF2-40B4-BE49-F238E27FC236}">
                <a16:creationId xmlns:a16="http://schemas.microsoft.com/office/drawing/2014/main" id="{DB0B8688-A4E1-426D-B16D-BE5DDDC3B55A}"/>
              </a:ext>
            </a:extLst>
          </p:cNvPr>
          <p:cNvSpPr>
            <a:spLocks noChangeArrowheads="1"/>
          </p:cNvSpPr>
          <p:nvPr/>
        </p:nvSpPr>
        <p:spPr bwMode="auto">
          <a:xfrm>
            <a:off x="767550" y="2012789"/>
            <a:ext cx="9807792" cy="3600450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 eaLnBrk="1" hangingPunct="1">
              <a:defRPr/>
            </a:pPr>
            <a:r>
              <a:rPr lang="en-US" altLang="pt-BR" sz="2800" b="1" u="sng" dirty="0" err="1">
                <a:latin typeface="Montserrat" panose="00000500000000000000" pitchFamily="2" charset="0"/>
              </a:rPr>
              <a:t>Que</a:t>
            </a:r>
            <a:r>
              <a:rPr lang="en-US" altLang="pt-BR" sz="2800" b="1" u="sng" dirty="0">
                <a:latin typeface="Montserrat" panose="00000500000000000000" pitchFamily="2" charset="0"/>
              </a:rPr>
              <a:t> examine: </a:t>
            </a:r>
          </a:p>
          <a:p>
            <a:pPr algn="just" eaLnBrk="1" hangingPunct="1">
              <a:buFontTx/>
              <a:buChar char="-"/>
              <a:defRPr/>
            </a:pPr>
            <a:endParaRPr lang="pt-BR" altLang="pt-BR" sz="1100" dirty="0">
              <a:latin typeface="Montserrat" panose="00000500000000000000" pitchFamily="2" charset="0"/>
            </a:endParaRPr>
          </a:p>
          <a:p>
            <a:pPr algn="just" eaLnBrk="1" hangingPunct="1">
              <a:buFontTx/>
              <a:buChar char="-"/>
              <a:defRPr/>
            </a:pPr>
            <a:r>
              <a:rPr lang="pt-BR" altLang="pt-BR" sz="3200" dirty="0">
                <a:latin typeface="Montserrat" panose="00000500000000000000" pitchFamily="2" charset="0"/>
              </a:rPr>
              <a:t> </a:t>
            </a:r>
            <a:r>
              <a:rPr lang="pt-BR" altLang="pt-BR" sz="2800" dirty="0">
                <a:latin typeface="Montserrat" panose="00000500000000000000" pitchFamily="2" charset="0"/>
              </a:rPr>
              <a:t>Todas as contas,</a:t>
            </a:r>
          </a:p>
          <a:p>
            <a:pPr algn="just" eaLnBrk="1" hangingPunct="1">
              <a:buFontTx/>
              <a:buChar char="-"/>
              <a:defRPr/>
            </a:pPr>
            <a:endParaRPr lang="pt-BR" altLang="pt-BR" sz="1100" dirty="0">
              <a:latin typeface="Montserrat" panose="00000500000000000000" pitchFamily="2" charset="0"/>
            </a:endParaRPr>
          </a:p>
          <a:p>
            <a:pPr algn="just" eaLnBrk="1" hangingPunct="1">
              <a:buFontTx/>
              <a:buChar char="-"/>
              <a:defRPr/>
            </a:pPr>
            <a:r>
              <a:rPr lang="pt-BR" altLang="pt-BR" sz="3200" dirty="0">
                <a:latin typeface="Montserrat" panose="00000500000000000000" pitchFamily="2" charset="0"/>
              </a:rPr>
              <a:t> </a:t>
            </a:r>
            <a:r>
              <a:rPr lang="pt-BR" altLang="pt-BR" sz="2800" dirty="0">
                <a:latin typeface="Montserrat" panose="00000500000000000000" pitchFamily="2" charset="0"/>
              </a:rPr>
              <a:t>Os demonstrativos de receitas e despesas,</a:t>
            </a:r>
          </a:p>
          <a:p>
            <a:pPr algn="just" eaLnBrk="1" hangingPunct="1">
              <a:buFontTx/>
              <a:buChar char="-"/>
              <a:defRPr/>
            </a:pPr>
            <a:endParaRPr lang="pt-BR" altLang="pt-BR" sz="1100" dirty="0">
              <a:latin typeface="Montserrat" panose="00000500000000000000" pitchFamily="2" charset="0"/>
            </a:endParaRPr>
          </a:p>
          <a:p>
            <a:pPr algn="just" eaLnBrk="1" hangingPunct="1">
              <a:buFontTx/>
              <a:buChar char="-"/>
              <a:defRPr/>
            </a:pPr>
            <a:r>
              <a:rPr lang="pt-BR" altLang="pt-BR" sz="3200" dirty="0">
                <a:latin typeface="Montserrat" panose="00000500000000000000" pitchFamily="2" charset="0"/>
              </a:rPr>
              <a:t> </a:t>
            </a:r>
            <a:r>
              <a:rPr lang="pt-BR" altLang="pt-BR" sz="2800" dirty="0">
                <a:latin typeface="Montserrat" panose="00000500000000000000" pitchFamily="2" charset="0"/>
              </a:rPr>
              <a:t>O balanço patrimonial anual; </a:t>
            </a:r>
          </a:p>
          <a:p>
            <a:pPr algn="just" eaLnBrk="1" hangingPunct="1">
              <a:buFontTx/>
              <a:buChar char="-"/>
              <a:defRPr/>
            </a:pPr>
            <a:endParaRPr lang="pt-BR" altLang="pt-BR" sz="1100" dirty="0">
              <a:latin typeface="Montserrat" panose="00000500000000000000" pitchFamily="2" charset="0"/>
            </a:endParaRPr>
          </a:p>
          <a:p>
            <a:pPr algn="just" eaLnBrk="1" hangingPunct="1">
              <a:buFontTx/>
              <a:buChar char="-"/>
              <a:defRPr/>
            </a:pPr>
            <a:r>
              <a:rPr lang="pt-BR" altLang="pt-BR" sz="3200" dirty="0">
                <a:latin typeface="Montserrat" panose="00000500000000000000" pitchFamily="2" charset="0"/>
              </a:rPr>
              <a:t> </a:t>
            </a:r>
            <a:r>
              <a:rPr lang="pt-BR" altLang="pt-BR" sz="2800" dirty="0">
                <a:latin typeface="Montserrat" panose="00000500000000000000" pitchFamily="2" charset="0"/>
              </a:rPr>
              <a:t>Verificar toda documentação financeira da   Unidade em questão;</a:t>
            </a:r>
          </a:p>
        </p:txBody>
      </p:sp>
      <p:sp>
        <p:nvSpPr>
          <p:cNvPr id="19" name="Retângulo 6">
            <a:extLst>
              <a:ext uri="{FF2B5EF4-FFF2-40B4-BE49-F238E27FC236}">
                <a16:creationId xmlns:a16="http://schemas.microsoft.com/office/drawing/2014/main" id="{4FB2B108-34C4-439C-A3D1-CEE12DF9DD81}"/>
              </a:ext>
            </a:extLst>
          </p:cNvPr>
          <p:cNvSpPr>
            <a:spLocks noChangeArrowheads="1"/>
          </p:cNvSpPr>
          <p:nvPr/>
        </p:nvSpPr>
        <p:spPr bwMode="auto">
          <a:xfrm>
            <a:off x="655499" y="1102741"/>
            <a:ext cx="9144000" cy="523220"/>
          </a:xfrm>
          <a:prstGeom prst="rect">
            <a:avLst/>
          </a:prstGeom>
          <a:noFill/>
          <a:ln>
            <a:noFill/>
          </a:ln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O que a SSVP espera do Conselho Fiscal  </a:t>
            </a:r>
          </a:p>
        </p:txBody>
      </p:sp>
      <p:sp>
        <p:nvSpPr>
          <p:cNvPr id="18" name="Retângulo 17">
            <a:extLst>
              <a:ext uri="{FF2B5EF4-FFF2-40B4-BE49-F238E27FC236}">
                <a16:creationId xmlns:a16="http://schemas.microsoft.com/office/drawing/2014/main" id="{9BC8902F-419A-468E-BE71-3B74A0462D52}"/>
              </a:ext>
            </a:extLst>
          </p:cNvPr>
          <p:cNvSpPr/>
          <p:nvPr/>
        </p:nvSpPr>
        <p:spPr>
          <a:xfrm>
            <a:off x="1695311" y="64765"/>
            <a:ext cx="7952271" cy="7694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eaLnBrk="1" hangingPunct="1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para Conselho Fiscal</a:t>
            </a:r>
            <a:endParaRPr lang="pt-BR" sz="4400" b="1" i="1" dirty="0">
              <a:solidFill>
                <a:schemeClr val="bg1"/>
              </a:solidFill>
              <a:latin typeface="Garamond" panose="02020404030301010803" pitchFamily="18" charset="0"/>
              <a:cs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666418209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tângulo 8">
            <a:extLst>
              <a:ext uri="{FF2B5EF4-FFF2-40B4-BE49-F238E27FC236}">
                <a16:creationId xmlns:a16="http://schemas.microsoft.com/office/drawing/2014/main" id="{D6BC9383-E10A-410C-A46E-189CD3FE83C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0053A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002">
            <a:schemeClr val="lt2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pt-BR"/>
          </a:p>
        </p:txBody>
      </p:sp>
      <p:grpSp>
        <p:nvGrpSpPr>
          <p:cNvPr id="11" name="Agrupar 10">
            <a:extLst>
              <a:ext uri="{FF2B5EF4-FFF2-40B4-BE49-F238E27FC236}">
                <a16:creationId xmlns:a16="http://schemas.microsoft.com/office/drawing/2014/main" id="{059F1084-AEB1-4312-B87B-D81F848D8136}"/>
              </a:ext>
            </a:extLst>
          </p:cNvPr>
          <p:cNvGrpSpPr/>
          <p:nvPr/>
        </p:nvGrpSpPr>
        <p:grpSpPr>
          <a:xfrm rot="5400000">
            <a:off x="4621540" y="3312663"/>
            <a:ext cx="6857997" cy="232673"/>
            <a:chOff x="0" y="6378264"/>
            <a:chExt cx="12192000" cy="305870"/>
          </a:xfrm>
        </p:grpSpPr>
        <p:sp>
          <p:nvSpPr>
            <p:cNvPr id="12" name="Retângulo 11">
              <a:extLst>
                <a:ext uri="{FF2B5EF4-FFF2-40B4-BE49-F238E27FC236}">
                  <a16:creationId xmlns:a16="http://schemas.microsoft.com/office/drawing/2014/main" id="{9C9AD26D-FEBF-4A4B-90D7-C6AD4AEFA918}"/>
                </a:ext>
              </a:extLst>
            </p:cNvPr>
            <p:cNvSpPr/>
            <p:nvPr/>
          </p:nvSpPr>
          <p:spPr>
            <a:xfrm>
              <a:off x="0" y="6378264"/>
              <a:ext cx="12191998" cy="305870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3" name="Agrupar 12">
              <a:extLst>
                <a:ext uri="{FF2B5EF4-FFF2-40B4-BE49-F238E27FC236}">
                  <a16:creationId xmlns:a16="http://schemas.microsoft.com/office/drawing/2014/main" id="{02C62DAC-29D5-4232-91C6-D222F89C6E97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7B3ED004-2012-4130-B00B-DF2250722C53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5" name="Retângulo 14">
                <a:extLst>
                  <a:ext uri="{FF2B5EF4-FFF2-40B4-BE49-F238E27FC236}">
                    <a16:creationId xmlns:a16="http://schemas.microsoft.com/office/drawing/2014/main" id="{3976EDA3-8AF0-417D-B32E-FB6617E69791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3" name="Retângulo 2"/>
          <p:cNvSpPr/>
          <p:nvPr/>
        </p:nvSpPr>
        <p:spPr>
          <a:xfrm>
            <a:off x="8126257" y="0"/>
            <a:ext cx="4065743" cy="6857997"/>
          </a:xfrm>
          <a:prstGeom prst="rect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  <p:pic>
        <p:nvPicPr>
          <p:cNvPr id="16" name="Imagem 15">
            <a:extLst>
              <a:ext uri="{FF2B5EF4-FFF2-40B4-BE49-F238E27FC236}">
                <a16:creationId xmlns:a16="http://schemas.microsoft.com/office/drawing/2014/main" id="{5CFF523A-C0E0-4A4C-A226-3EAAADECCC37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638057" y="2083498"/>
            <a:ext cx="2785317" cy="2801668"/>
          </a:xfrm>
          <a:prstGeom prst="rect">
            <a:avLst/>
          </a:prstGeom>
        </p:spPr>
      </p:pic>
      <p:sp>
        <p:nvSpPr>
          <p:cNvPr id="18" name="Retângulo 6">
            <a:extLst>
              <a:ext uri="{FF2B5EF4-FFF2-40B4-BE49-F238E27FC236}">
                <a16:creationId xmlns:a16="http://schemas.microsoft.com/office/drawing/2014/main" id="{6A64F6D9-32B1-4064-8E5A-81D09D67B9DC}"/>
              </a:ext>
            </a:extLst>
          </p:cNvPr>
          <p:cNvSpPr>
            <a:spLocks noChangeArrowheads="1"/>
          </p:cNvSpPr>
          <p:nvPr/>
        </p:nvSpPr>
        <p:spPr bwMode="auto">
          <a:xfrm>
            <a:off x="213924" y="2705722"/>
            <a:ext cx="7655507" cy="1446550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Considerações práticas sobre o conselho fiscal</a:t>
            </a:r>
          </a:p>
        </p:txBody>
      </p:sp>
    </p:spTree>
    <p:extLst>
      <p:ext uri="{BB962C8B-B14F-4D97-AF65-F5344CB8AC3E}">
        <p14:creationId xmlns:p14="http://schemas.microsoft.com/office/powerpoint/2010/main" val="2733681225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Retângulo 15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510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 sz="4400" dirty="0">
              <a:latin typeface="Garamond" panose="02020404030301010803" pitchFamily="18" charset="0"/>
            </a:endParaRPr>
          </a:p>
        </p:txBody>
      </p:sp>
      <p:sp>
        <p:nvSpPr>
          <p:cNvPr id="17" name="Retângulo 6">
            <a:extLst>
              <a:ext uri="{FF2B5EF4-FFF2-40B4-BE49-F238E27FC236}">
                <a16:creationId xmlns:a16="http://schemas.microsoft.com/office/drawing/2014/main" id="{383A6B1F-3F83-4F0C-83F9-CD0899698D1D}"/>
              </a:ext>
            </a:extLst>
          </p:cNvPr>
          <p:cNvSpPr>
            <a:spLocks noChangeArrowheads="1"/>
          </p:cNvSpPr>
          <p:nvPr/>
        </p:nvSpPr>
        <p:spPr bwMode="auto">
          <a:xfrm>
            <a:off x="360608" y="1246764"/>
            <a:ext cx="10032643" cy="523220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Considerações práticas sobre o Conselho Fiscal</a:t>
            </a:r>
          </a:p>
        </p:txBody>
      </p:sp>
      <p:sp>
        <p:nvSpPr>
          <p:cNvPr id="15" name="Retângulo 4">
            <a:extLst>
              <a:ext uri="{FF2B5EF4-FFF2-40B4-BE49-F238E27FC236}">
                <a16:creationId xmlns:a16="http://schemas.microsoft.com/office/drawing/2014/main" id="{A33833B9-DCD0-4AA4-B312-E0623C32F105}"/>
              </a:ext>
            </a:extLst>
          </p:cNvPr>
          <p:cNvSpPr>
            <a:spLocks noChangeArrowheads="1"/>
          </p:cNvSpPr>
          <p:nvPr/>
        </p:nvSpPr>
        <p:spPr bwMode="auto">
          <a:xfrm>
            <a:off x="504796" y="2748661"/>
            <a:ext cx="10931830" cy="2677656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O </a:t>
            </a:r>
            <a:r>
              <a:rPr lang="pt-BR" altLang="pt-BR" sz="2800" b="1" dirty="0">
                <a:latin typeface="Montserrat" panose="00000500000000000000" pitchFamily="2" charset="0"/>
              </a:rPr>
              <a:t>Conselho Fiscal</a:t>
            </a:r>
            <a:r>
              <a:rPr lang="pt-BR" altLang="pt-BR" sz="2800" dirty="0">
                <a:latin typeface="Montserrat" panose="00000500000000000000" pitchFamily="2" charset="0"/>
              </a:rPr>
              <a:t>, solicitará à diretoria, esclarecimentos ou informações, desde que relativas à sua função fiscalizadora.</a:t>
            </a:r>
          </a:p>
          <a:p>
            <a:pPr algn="just">
              <a:defRPr/>
            </a:pPr>
            <a:endParaRPr lang="pt-BR" altLang="pt-BR" sz="2800" dirty="0">
              <a:latin typeface="Montserrat" panose="00000500000000000000" pitchFamily="2" charset="0"/>
            </a:endParaRPr>
          </a:p>
          <a:p>
            <a:pPr algn="just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Os membros do </a:t>
            </a:r>
            <a:r>
              <a:rPr lang="pt-BR" altLang="pt-BR" sz="2800" b="1" dirty="0">
                <a:latin typeface="Montserrat" panose="00000500000000000000" pitchFamily="2" charset="0"/>
              </a:rPr>
              <a:t>Conselho Fiscal</a:t>
            </a:r>
            <a:r>
              <a:rPr lang="pt-BR" altLang="pt-BR" sz="2800" dirty="0">
                <a:latin typeface="Montserrat" panose="00000500000000000000" pitchFamily="2" charset="0"/>
              </a:rPr>
              <a:t>, ou ao menos um deles, deverão comparecer às reuniões da assembleia-geral, caso convocados, e responder aos pedidos de informações.</a:t>
            </a:r>
          </a:p>
        </p:txBody>
      </p:sp>
      <p:sp>
        <p:nvSpPr>
          <p:cNvPr id="19" name="Retângulo 18">
            <a:extLst>
              <a:ext uri="{FF2B5EF4-FFF2-40B4-BE49-F238E27FC236}">
                <a16:creationId xmlns:a16="http://schemas.microsoft.com/office/drawing/2014/main" id="{88A6C90D-99AD-47AE-AE91-5418E8511852}"/>
              </a:ext>
            </a:extLst>
          </p:cNvPr>
          <p:cNvSpPr/>
          <p:nvPr/>
        </p:nvSpPr>
        <p:spPr>
          <a:xfrm>
            <a:off x="1695311" y="64765"/>
            <a:ext cx="7952271" cy="7694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eaLnBrk="1" hangingPunct="1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para Conselho Fiscal</a:t>
            </a:r>
            <a:endParaRPr lang="pt-BR" sz="4400" b="1" i="1" dirty="0">
              <a:solidFill>
                <a:schemeClr val="bg1"/>
              </a:solidFill>
              <a:latin typeface="Garamond" panose="02020404030301010803" pitchFamily="18" charset="0"/>
              <a:cs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944100549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Retângulo 15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510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 sz="4400" dirty="0">
              <a:latin typeface="Garamond" panose="02020404030301010803" pitchFamily="18" charset="0"/>
            </a:endParaRPr>
          </a:p>
        </p:txBody>
      </p:sp>
      <p:sp>
        <p:nvSpPr>
          <p:cNvPr id="17" name="Retângulo 6">
            <a:extLst>
              <a:ext uri="{FF2B5EF4-FFF2-40B4-BE49-F238E27FC236}">
                <a16:creationId xmlns:a16="http://schemas.microsoft.com/office/drawing/2014/main" id="{383A6B1F-3F83-4F0C-83F9-CD0899698D1D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1246764"/>
            <a:ext cx="10535863" cy="523220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Considerações práticas sobre o Conselho Fiscal</a:t>
            </a:r>
          </a:p>
        </p:txBody>
      </p:sp>
      <p:sp>
        <p:nvSpPr>
          <p:cNvPr id="19" name="Retângulo 4">
            <a:extLst>
              <a:ext uri="{FF2B5EF4-FFF2-40B4-BE49-F238E27FC236}">
                <a16:creationId xmlns:a16="http://schemas.microsoft.com/office/drawing/2014/main" id="{BA5F4CA4-36E3-4F41-A265-A608A1041D2F}"/>
              </a:ext>
            </a:extLst>
          </p:cNvPr>
          <p:cNvSpPr>
            <a:spLocks noChangeArrowheads="1"/>
          </p:cNvSpPr>
          <p:nvPr/>
        </p:nvSpPr>
        <p:spPr bwMode="auto">
          <a:xfrm>
            <a:off x="1893193" y="2614722"/>
            <a:ext cx="7979677" cy="1815882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Circunstancialmente e sendo estritamente necessário, o </a:t>
            </a:r>
            <a:r>
              <a:rPr lang="pt-BR" altLang="pt-BR" sz="2800" b="1" dirty="0">
                <a:latin typeface="Montserrat" panose="00000500000000000000" pitchFamily="2" charset="0"/>
              </a:rPr>
              <a:t>Conselho Fiscal </a:t>
            </a:r>
            <a:r>
              <a:rPr lang="pt-BR" altLang="pt-BR" sz="2800" dirty="0">
                <a:latin typeface="Montserrat" panose="00000500000000000000" pitchFamily="2" charset="0"/>
              </a:rPr>
              <a:t>poderá, para melhor desempenho das suas funções, escolher contador ou empresa de auditoria.</a:t>
            </a:r>
            <a:endParaRPr lang="pt-BR" altLang="pt-BR" sz="2400" dirty="0">
              <a:solidFill>
                <a:srgbClr val="0070C0"/>
              </a:solidFill>
              <a:latin typeface="Montserrat" panose="00000500000000000000" pitchFamily="2" charset="0"/>
            </a:endParaRPr>
          </a:p>
        </p:txBody>
      </p:sp>
      <p:sp>
        <p:nvSpPr>
          <p:cNvPr id="18" name="Retângulo 17">
            <a:extLst>
              <a:ext uri="{FF2B5EF4-FFF2-40B4-BE49-F238E27FC236}">
                <a16:creationId xmlns:a16="http://schemas.microsoft.com/office/drawing/2014/main" id="{9BC8902F-419A-468E-BE71-3B74A0462D52}"/>
              </a:ext>
            </a:extLst>
          </p:cNvPr>
          <p:cNvSpPr/>
          <p:nvPr/>
        </p:nvSpPr>
        <p:spPr>
          <a:xfrm>
            <a:off x="1695311" y="64765"/>
            <a:ext cx="7952271" cy="7694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eaLnBrk="1" hangingPunct="1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para Conselho Fiscal</a:t>
            </a:r>
            <a:endParaRPr lang="pt-BR" sz="4400" b="1" i="1" dirty="0">
              <a:solidFill>
                <a:schemeClr val="bg1"/>
              </a:solidFill>
              <a:latin typeface="Garamond" panose="02020404030301010803" pitchFamily="18" charset="0"/>
              <a:cs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514938468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Retângulo 15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510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 sz="4400" dirty="0">
              <a:latin typeface="Garamond" panose="02020404030301010803" pitchFamily="18" charset="0"/>
            </a:endParaRPr>
          </a:p>
        </p:txBody>
      </p:sp>
      <p:sp>
        <p:nvSpPr>
          <p:cNvPr id="17" name="Retângulo 6">
            <a:extLst>
              <a:ext uri="{FF2B5EF4-FFF2-40B4-BE49-F238E27FC236}">
                <a16:creationId xmlns:a16="http://schemas.microsoft.com/office/drawing/2014/main" id="{383A6B1F-3F83-4F0C-83F9-CD0899698D1D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1246764"/>
            <a:ext cx="10444765" cy="523220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Considerações práticas sobre o Conselho Fiscal</a:t>
            </a:r>
          </a:p>
        </p:txBody>
      </p:sp>
      <p:sp>
        <p:nvSpPr>
          <p:cNvPr id="15" name="Retângulo 4">
            <a:extLst>
              <a:ext uri="{FF2B5EF4-FFF2-40B4-BE49-F238E27FC236}">
                <a16:creationId xmlns:a16="http://schemas.microsoft.com/office/drawing/2014/main" id="{65667551-F149-49F9-9F62-1E355765FED5}"/>
              </a:ext>
            </a:extLst>
          </p:cNvPr>
          <p:cNvSpPr>
            <a:spLocks noChangeArrowheads="1"/>
          </p:cNvSpPr>
          <p:nvPr/>
        </p:nvSpPr>
        <p:spPr bwMode="auto">
          <a:xfrm>
            <a:off x="1341196" y="2386237"/>
            <a:ext cx="9509608" cy="3293209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>
              <a:defRPr/>
            </a:pPr>
            <a:endParaRPr lang="pt-BR" altLang="pt-BR" sz="1200" dirty="0">
              <a:solidFill>
                <a:srgbClr val="0070C0"/>
              </a:solidFill>
            </a:endParaRPr>
          </a:p>
          <a:p>
            <a:pPr algn="just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O </a:t>
            </a:r>
            <a:r>
              <a:rPr lang="pt-BR" altLang="pt-BR" sz="2800" b="1" dirty="0">
                <a:latin typeface="Montserrat" panose="00000500000000000000" pitchFamily="2" charset="0"/>
              </a:rPr>
              <a:t>Conselho Fiscal </a:t>
            </a:r>
            <a:r>
              <a:rPr lang="pt-BR" altLang="pt-BR" sz="2800" dirty="0">
                <a:latin typeface="Montserrat" panose="00000500000000000000" pitchFamily="2" charset="0"/>
              </a:rPr>
              <a:t>poderá também, para apurar fato cujo esclarecimento seja necessário ao desempenho de suas funções, formular, com justificativa, questões a serem respondidas por perito e solicitar à diretoria que indique, para esse fim, no prazo máximo de trinta dias, três peritos.</a:t>
            </a:r>
          </a:p>
        </p:txBody>
      </p:sp>
      <p:sp>
        <p:nvSpPr>
          <p:cNvPr id="18" name="Retângulo 17">
            <a:extLst>
              <a:ext uri="{FF2B5EF4-FFF2-40B4-BE49-F238E27FC236}">
                <a16:creationId xmlns:a16="http://schemas.microsoft.com/office/drawing/2014/main" id="{9BC8902F-419A-468E-BE71-3B74A0462D52}"/>
              </a:ext>
            </a:extLst>
          </p:cNvPr>
          <p:cNvSpPr/>
          <p:nvPr/>
        </p:nvSpPr>
        <p:spPr>
          <a:xfrm>
            <a:off x="1695311" y="64765"/>
            <a:ext cx="7952271" cy="7694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eaLnBrk="1" hangingPunct="1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para Conselho Fiscal</a:t>
            </a:r>
            <a:endParaRPr lang="pt-BR" sz="4400" b="1" i="1" dirty="0">
              <a:solidFill>
                <a:schemeClr val="bg1"/>
              </a:solidFill>
              <a:latin typeface="Garamond" panose="02020404030301010803" pitchFamily="18" charset="0"/>
              <a:cs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797587836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Retângulo 15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60807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 sz="4400" dirty="0">
              <a:latin typeface="Garamond" panose="02020404030301010803" pitchFamily="18" charset="0"/>
            </a:endParaRPr>
          </a:p>
        </p:txBody>
      </p:sp>
      <p:sp>
        <p:nvSpPr>
          <p:cNvPr id="17" name="Retângulo 6">
            <a:extLst>
              <a:ext uri="{FF2B5EF4-FFF2-40B4-BE49-F238E27FC236}">
                <a16:creationId xmlns:a16="http://schemas.microsoft.com/office/drawing/2014/main" id="{383A6B1F-3F83-4F0C-83F9-CD0899698D1D}"/>
              </a:ext>
            </a:extLst>
          </p:cNvPr>
          <p:cNvSpPr>
            <a:spLocks noChangeArrowheads="1"/>
          </p:cNvSpPr>
          <p:nvPr/>
        </p:nvSpPr>
        <p:spPr bwMode="auto">
          <a:xfrm>
            <a:off x="90152" y="1246764"/>
            <a:ext cx="10341735" cy="523220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Considerações práticas sobre o Conselho Fiscal</a:t>
            </a:r>
          </a:p>
        </p:txBody>
      </p:sp>
      <p:sp>
        <p:nvSpPr>
          <p:cNvPr id="19" name="Retângulo 4">
            <a:extLst>
              <a:ext uri="{FF2B5EF4-FFF2-40B4-BE49-F238E27FC236}">
                <a16:creationId xmlns:a16="http://schemas.microsoft.com/office/drawing/2014/main" id="{227D4C37-14C7-4323-A3F4-03FA8D9B7B43}"/>
              </a:ext>
            </a:extLst>
          </p:cNvPr>
          <p:cNvSpPr>
            <a:spLocks noChangeArrowheads="1"/>
          </p:cNvSpPr>
          <p:nvPr/>
        </p:nvSpPr>
        <p:spPr bwMode="auto">
          <a:xfrm>
            <a:off x="90152" y="2513502"/>
            <a:ext cx="11797047" cy="3262432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Os pareceres e representações do </a:t>
            </a:r>
            <a:r>
              <a:rPr lang="pt-BR" altLang="pt-BR" sz="2800" b="1" dirty="0">
                <a:latin typeface="Montserrat" panose="00000500000000000000" pitchFamily="2" charset="0"/>
              </a:rPr>
              <a:t>Conselho Fiscal</a:t>
            </a:r>
            <a:r>
              <a:rPr lang="pt-BR" altLang="pt-BR" sz="2800" dirty="0">
                <a:latin typeface="Montserrat" panose="00000500000000000000" pitchFamily="2" charset="0"/>
              </a:rPr>
              <a:t>, poderão ser apresentados e lidos na assembleia geral.</a:t>
            </a:r>
          </a:p>
          <a:p>
            <a:pPr algn="just">
              <a:defRPr/>
            </a:pPr>
            <a:endParaRPr lang="pt-BR" altLang="pt-BR" sz="2800" dirty="0">
              <a:latin typeface="Montserrat" panose="00000500000000000000" pitchFamily="2" charset="0"/>
            </a:endParaRPr>
          </a:p>
          <a:p>
            <a:pPr algn="just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O membro do </a:t>
            </a:r>
            <a:r>
              <a:rPr lang="pt-BR" altLang="pt-BR" sz="2800" b="1" dirty="0">
                <a:latin typeface="Montserrat" panose="00000500000000000000" pitchFamily="2" charset="0"/>
              </a:rPr>
              <a:t>Conselho Fiscal </a:t>
            </a:r>
            <a:r>
              <a:rPr lang="pt-BR" altLang="pt-BR" sz="2800" dirty="0">
                <a:latin typeface="Montserrat" panose="00000500000000000000" pitchFamily="2" charset="0"/>
              </a:rPr>
              <a:t>não é responsável pelos atos ilícitos de outros membros.</a:t>
            </a:r>
          </a:p>
          <a:p>
            <a:pPr algn="just">
              <a:defRPr/>
            </a:pPr>
            <a:endParaRPr lang="pt-BR" altLang="pt-BR" sz="1000" dirty="0">
              <a:latin typeface="Montserrat" panose="00000500000000000000" pitchFamily="2" charset="0"/>
            </a:endParaRPr>
          </a:p>
          <a:p>
            <a:pPr algn="just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A responsabilidade dos membros do </a:t>
            </a:r>
            <a:r>
              <a:rPr lang="pt-BR" altLang="pt-BR" sz="2800" b="1" dirty="0">
                <a:latin typeface="Montserrat" panose="00000500000000000000" pitchFamily="2" charset="0"/>
              </a:rPr>
              <a:t>Conselho Fiscal </a:t>
            </a:r>
            <a:r>
              <a:rPr lang="pt-BR" altLang="pt-BR" sz="2800" dirty="0">
                <a:latin typeface="Montserrat" panose="00000500000000000000" pitchFamily="2" charset="0"/>
              </a:rPr>
              <a:t>por omissão no cumprimento de seus deveres é solidária.</a:t>
            </a:r>
          </a:p>
        </p:txBody>
      </p:sp>
      <p:sp>
        <p:nvSpPr>
          <p:cNvPr id="21" name="Retângulo 20">
            <a:extLst>
              <a:ext uri="{FF2B5EF4-FFF2-40B4-BE49-F238E27FC236}">
                <a16:creationId xmlns:a16="http://schemas.microsoft.com/office/drawing/2014/main" id="{111067D4-FEF0-4640-A09F-AF2505E0F4D5}"/>
              </a:ext>
            </a:extLst>
          </p:cNvPr>
          <p:cNvSpPr/>
          <p:nvPr/>
        </p:nvSpPr>
        <p:spPr>
          <a:xfrm>
            <a:off x="1695311" y="64765"/>
            <a:ext cx="7952271" cy="7694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eaLnBrk="1" hangingPunct="1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para Conselho Fiscal</a:t>
            </a:r>
            <a:endParaRPr lang="pt-BR" sz="4400" b="1" i="1" dirty="0">
              <a:solidFill>
                <a:schemeClr val="bg1"/>
              </a:solidFill>
              <a:latin typeface="Garamond" panose="02020404030301010803" pitchFamily="18" charset="0"/>
              <a:cs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529301376"/>
      </p:ext>
    </p:extLst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Retângulo 15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510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 sz="4400" dirty="0">
              <a:latin typeface="Garamond" panose="02020404030301010803" pitchFamily="18" charset="0"/>
            </a:endParaRPr>
          </a:p>
        </p:txBody>
      </p:sp>
      <p:sp>
        <p:nvSpPr>
          <p:cNvPr id="15" name="Retângulo 4">
            <a:extLst>
              <a:ext uri="{FF2B5EF4-FFF2-40B4-BE49-F238E27FC236}">
                <a16:creationId xmlns:a16="http://schemas.microsoft.com/office/drawing/2014/main" id="{972DF689-D02D-4B4C-B2AF-5E84586E0928}"/>
              </a:ext>
            </a:extLst>
          </p:cNvPr>
          <p:cNvSpPr>
            <a:spLocks noChangeArrowheads="1"/>
          </p:cNvSpPr>
          <p:nvPr/>
        </p:nvSpPr>
        <p:spPr bwMode="auto">
          <a:xfrm>
            <a:off x="1205948" y="2513502"/>
            <a:ext cx="9329916" cy="2677656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>
              <a:defRPr/>
            </a:pPr>
            <a:r>
              <a:rPr lang="pt-BR" sz="2800" dirty="0">
                <a:latin typeface="Montserrat" panose="00000500000000000000" pitchFamily="2" charset="0"/>
              </a:rPr>
              <a:t>O </a:t>
            </a:r>
            <a:r>
              <a:rPr lang="pt-BR" sz="2800" b="1" dirty="0">
                <a:latin typeface="Montserrat" panose="00000500000000000000" pitchFamily="2" charset="0"/>
              </a:rPr>
              <a:t>Conselho Fiscal </a:t>
            </a:r>
            <a:r>
              <a:rPr lang="pt-BR" sz="2800" dirty="0">
                <a:latin typeface="Montserrat" panose="00000500000000000000" pitchFamily="2" charset="0"/>
              </a:rPr>
              <a:t>deve reunir-se ordinariamente, no mínimo, a cada 6 (seis) meses e extraordinariamente sempre que se entender necessário, ou ainda, por convocação do Presidente ou de 2/3 (dois terços) da Diretoria da Unidade Vicentina ou da Assembleia Geral</a:t>
            </a:r>
            <a:endParaRPr lang="pt-BR" altLang="pt-BR" sz="4400" dirty="0">
              <a:latin typeface="Montserrat" panose="00000500000000000000" pitchFamily="2" charset="0"/>
            </a:endParaRPr>
          </a:p>
        </p:txBody>
      </p:sp>
      <p:sp>
        <p:nvSpPr>
          <p:cNvPr id="18" name="Retângulo 17">
            <a:extLst>
              <a:ext uri="{FF2B5EF4-FFF2-40B4-BE49-F238E27FC236}">
                <a16:creationId xmlns:a16="http://schemas.microsoft.com/office/drawing/2014/main" id="{9BC8902F-419A-468E-BE71-3B74A0462D52}"/>
              </a:ext>
            </a:extLst>
          </p:cNvPr>
          <p:cNvSpPr/>
          <p:nvPr/>
        </p:nvSpPr>
        <p:spPr>
          <a:xfrm>
            <a:off x="1695311" y="64765"/>
            <a:ext cx="7952271" cy="7694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eaLnBrk="1" hangingPunct="1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para Conselho Fiscal</a:t>
            </a:r>
            <a:endParaRPr lang="pt-BR" sz="4400" b="1" i="1" dirty="0">
              <a:solidFill>
                <a:schemeClr val="bg1"/>
              </a:solidFill>
              <a:latin typeface="Garamond" panose="02020404030301010803" pitchFamily="18" charset="0"/>
              <a:cs typeface="Arial" charset="0"/>
            </a:endParaRPr>
          </a:p>
        </p:txBody>
      </p:sp>
      <p:sp>
        <p:nvSpPr>
          <p:cNvPr id="20" name="Retângulo 6">
            <a:extLst>
              <a:ext uri="{FF2B5EF4-FFF2-40B4-BE49-F238E27FC236}">
                <a16:creationId xmlns:a16="http://schemas.microsoft.com/office/drawing/2014/main" id="{383A6B1F-3F83-4F0C-83F9-CD0899698D1D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1246764"/>
            <a:ext cx="10535863" cy="523220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Considerações práticas sobre o Conselho Fiscal</a:t>
            </a:r>
          </a:p>
        </p:txBody>
      </p:sp>
    </p:spTree>
    <p:extLst>
      <p:ext uri="{BB962C8B-B14F-4D97-AF65-F5344CB8AC3E}">
        <p14:creationId xmlns:p14="http://schemas.microsoft.com/office/powerpoint/2010/main" val="902597946"/>
      </p:ext>
    </p:extLst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16" name="Retângulo 15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510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 sz="4400" dirty="0">
              <a:latin typeface="Garamond" panose="02020404030301010803" pitchFamily="18" charset="0"/>
            </a:endParaRPr>
          </a:p>
        </p:txBody>
      </p:sp>
      <p:sp>
        <p:nvSpPr>
          <p:cNvPr id="15" name="Retângulo 4">
            <a:extLst>
              <a:ext uri="{FF2B5EF4-FFF2-40B4-BE49-F238E27FC236}">
                <a16:creationId xmlns:a16="http://schemas.microsoft.com/office/drawing/2014/main" id="{972DF689-D02D-4B4C-B2AF-5E84586E0928}"/>
              </a:ext>
            </a:extLst>
          </p:cNvPr>
          <p:cNvSpPr>
            <a:spLocks noChangeArrowheads="1"/>
          </p:cNvSpPr>
          <p:nvPr/>
        </p:nvSpPr>
        <p:spPr bwMode="auto">
          <a:xfrm>
            <a:off x="640212" y="2780369"/>
            <a:ext cx="11053805" cy="1600438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>
              <a:defRPr/>
            </a:pPr>
            <a:endParaRPr lang="pt-BR" sz="1400" dirty="0">
              <a:latin typeface="Montserrat" panose="00000500000000000000" pitchFamily="2" charset="0"/>
            </a:endParaRPr>
          </a:p>
          <a:p>
            <a:pPr algn="just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Devem funcionar como estruturas de fiscalização com absoluta autonomia e independência no exercício das atividades que sejam de sua competência.</a:t>
            </a:r>
            <a:endParaRPr lang="pt-BR" altLang="pt-BR" sz="4400" dirty="0">
              <a:latin typeface="Montserrat" panose="00000500000000000000" pitchFamily="2" charset="0"/>
            </a:endParaRPr>
          </a:p>
        </p:txBody>
      </p:sp>
      <p:sp>
        <p:nvSpPr>
          <p:cNvPr id="18" name="Retângulo 17">
            <a:extLst>
              <a:ext uri="{FF2B5EF4-FFF2-40B4-BE49-F238E27FC236}">
                <a16:creationId xmlns:a16="http://schemas.microsoft.com/office/drawing/2014/main" id="{9BC8902F-419A-468E-BE71-3B74A0462D52}"/>
              </a:ext>
            </a:extLst>
          </p:cNvPr>
          <p:cNvSpPr/>
          <p:nvPr/>
        </p:nvSpPr>
        <p:spPr>
          <a:xfrm>
            <a:off x="1695311" y="64765"/>
            <a:ext cx="7952271" cy="7694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eaLnBrk="1" hangingPunct="1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para Conselho Fiscal</a:t>
            </a:r>
            <a:endParaRPr lang="pt-BR" sz="4400" b="1" i="1" dirty="0">
              <a:solidFill>
                <a:schemeClr val="bg1"/>
              </a:solidFill>
              <a:latin typeface="Garamond" panose="02020404030301010803" pitchFamily="18" charset="0"/>
              <a:cs typeface="Arial" charset="0"/>
            </a:endParaRPr>
          </a:p>
        </p:txBody>
      </p:sp>
      <p:sp>
        <p:nvSpPr>
          <p:cNvPr id="20" name="Retângulo 6">
            <a:extLst>
              <a:ext uri="{FF2B5EF4-FFF2-40B4-BE49-F238E27FC236}">
                <a16:creationId xmlns:a16="http://schemas.microsoft.com/office/drawing/2014/main" id="{383A6B1F-3F83-4F0C-83F9-CD0899698D1D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1246764"/>
            <a:ext cx="10535863" cy="523220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Considerações práticas sobre o Conselho Fiscal</a:t>
            </a:r>
          </a:p>
        </p:txBody>
      </p:sp>
      <p:pic>
        <p:nvPicPr>
          <p:cNvPr id="17" name="Imagem 16">
            <a:extLst>
              <a:ext uri="{FF2B5EF4-FFF2-40B4-BE49-F238E27FC236}">
                <a16:creationId xmlns:a16="http://schemas.microsoft.com/office/drawing/2014/main" id="{9B14CFD6-E811-4F12-82B5-077163F484E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80649750"/>
      </p:ext>
    </p:extLst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Retângulo 15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510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 sz="4400" dirty="0">
              <a:latin typeface="Garamond" panose="02020404030301010803" pitchFamily="18" charset="0"/>
            </a:endParaRPr>
          </a:p>
        </p:txBody>
      </p:sp>
      <p:sp>
        <p:nvSpPr>
          <p:cNvPr id="15" name="Retângulo 4">
            <a:extLst>
              <a:ext uri="{FF2B5EF4-FFF2-40B4-BE49-F238E27FC236}">
                <a16:creationId xmlns:a16="http://schemas.microsoft.com/office/drawing/2014/main" id="{972DF689-D02D-4B4C-B2AF-5E84586E0928}"/>
              </a:ext>
            </a:extLst>
          </p:cNvPr>
          <p:cNvSpPr>
            <a:spLocks noChangeArrowheads="1"/>
          </p:cNvSpPr>
          <p:nvPr/>
        </p:nvSpPr>
        <p:spPr bwMode="auto">
          <a:xfrm>
            <a:off x="724882" y="2456213"/>
            <a:ext cx="10561983" cy="3108543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No exercício de suas funções seus Membros não receberão qualquer remuneração; e</a:t>
            </a:r>
          </a:p>
          <a:p>
            <a:pPr algn="just">
              <a:defRPr/>
            </a:pPr>
            <a:endParaRPr lang="pt-BR" altLang="pt-BR" sz="1400" dirty="0">
              <a:latin typeface="Montserrat" panose="00000500000000000000" pitchFamily="2" charset="0"/>
            </a:endParaRPr>
          </a:p>
          <a:p>
            <a:pPr algn="just">
              <a:defRPr/>
            </a:pPr>
            <a:endParaRPr lang="pt-BR" altLang="pt-BR" sz="1400" dirty="0">
              <a:latin typeface="Montserrat" panose="00000500000000000000" pitchFamily="2" charset="0"/>
            </a:endParaRPr>
          </a:p>
          <a:p>
            <a:pPr algn="just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Na primeira reunião depois da posse os Membros titulares deverão escolher seu Coordenador, a quem caberá apenas e tão somente coordenar os trabalhos.</a:t>
            </a:r>
            <a:endParaRPr lang="pt-BR" altLang="pt-BR" sz="4400" dirty="0">
              <a:latin typeface="Montserrat" panose="00000500000000000000" pitchFamily="2" charset="0"/>
            </a:endParaRPr>
          </a:p>
        </p:txBody>
      </p:sp>
      <p:sp>
        <p:nvSpPr>
          <p:cNvPr id="18" name="Retângulo 17">
            <a:extLst>
              <a:ext uri="{FF2B5EF4-FFF2-40B4-BE49-F238E27FC236}">
                <a16:creationId xmlns:a16="http://schemas.microsoft.com/office/drawing/2014/main" id="{9BC8902F-419A-468E-BE71-3B74A0462D52}"/>
              </a:ext>
            </a:extLst>
          </p:cNvPr>
          <p:cNvSpPr/>
          <p:nvPr/>
        </p:nvSpPr>
        <p:spPr>
          <a:xfrm>
            <a:off x="1695311" y="64765"/>
            <a:ext cx="7952271" cy="7694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eaLnBrk="1" hangingPunct="1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para Conselho Fiscal</a:t>
            </a:r>
            <a:endParaRPr lang="pt-BR" sz="4400" b="1" i="1" dirty="0">
              <a:solidFill>
                <a:schemeClr val="bg1"/>
              </a:solidFill>
              <a:latin typeface="Garamond" panose="02020404030301010803" pitchFamily="18" charset="0"/>
              <a:cs typeface="Arial" charset="0"/>
            </a:endParaRPr>
          </a:p>
        </p:txBody>
      </p:sp>
      <p:sp>
        <p:nvSpPr>
          <p:cNvPr id="20" name="Retângulo 6">
            <a:extLst>
              <a:ext uri="{FF2B5EF4-FFF2-40B4-BE49-F238E27FC236}">
                <a16:creationId xmlns:a16="http://schemas.microsoft.com/office/drawing/2014/main" id="{383A6B1F-3F83-4F0C-83F9-CD0899698D1D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1246764"/>
            <a:ext cx="10535863" cy="523220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Considerações práticas sobre o Conselho Fiscal</a:t>
            </a:r>
          </a:p>
        </p:txBody>
      </p:sp>
    </p:spTree>
    <p:extLst>
      <p:ext uri="{BB962C8B-B14F-4D97-AF65-F5344CB8AC3E}">
        <p14:creationId xmlns:p14="http://schemas.microsoft.com/office/powerpoint/2010/main" val="548217383"/>
      </p:ext>
    </p:extLst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Retângulo 15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510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 sz="4400" dirty="0">
              <a:latin typeface="Garamond" panose="02020404030301010803" pitchFamily="18" charset="0"/>
            </a:endParaRPr>
          </a:p>
        </p:txBody>
      </p:sp>
      <p:sp>
        <p:nvSpPr>
          <p:cNvPr id="19" name="Retângulo 4">
            <a:extLst>
              <a:ext uri="{FF2B5EF4-FFF2-40B4-BE49-F238E27FC236}">
                <a16:creationId xmlns:a16="http://schemas.microsoft.com/office/drawing/2014/main" id="{FB6EF24C-17D7-440F-9DB6-90C7C6192CC1}"/>
              </a:ext>
            </a:extLst>
          </p:cNvPr>
          <p:cNvSpPr>
            <a:spLocks noChangeArrowheads="1"/>
          </p:cNvSpPr>
          <p:nvPr/>
        </p:nvSpPr>
        <p:spPr bwMode="auto">
          <a:xfrm>
            <a:off x="154546" y="2597576"/>
            <a:ext cx="11883321" cy="3354765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Os Membros suplentes substituirão os titulares nos casos de afastamentos, abandonos ou renúncias, inclusive em reuniões em que estes se ausentarem, obedecendo-se a ordem de votação recebida.</a:t>
            </a:r>
          </a:p>
          <a:p>
            <a:pPr algn="just">
              <a:defRPr/>
            </a:pPr>
            <a:endParaRPr lang="pt-BR" altLang="pt-BR" sz="1600" dirty="0">
              <a:latin typeface="Montserrat" panose="00000500000000000000" pitchFamily="2" charset="0"/>
            </a:endParaRPr>
          </a:p>
          <a:p>
            <a:pPr algn="just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A posse dos Membros eleitos, titulares e suplentes, ocorrerá juntamente com a do Presidente eleito e sua Diretoria.</a:t>
            </a:r>
          </a:p>
        </p:txBody>
      </p:sp>
      <p:sp>
        <p:nvSpPr>
          <p:cNvPr id="18" name="Retângulo 17">
            <a:extLst>
              <a:ext uri="{FF2B5EF4-FFF2-40B4-BE49-F238E27FC236}">
                <a16:creationId xmlns:a16="http://schemas.microsoft.com/office/drawing/2014/main" id="{9BC8902F-419A-468E-BE71-3B74A0462D52}"/>
              </a:ext>
            </a:extLst>
          </p:cNvPr>
          <p:cNvSpPr/>
          <p:nvPr/>
        </p:nvSpPr>
        <p:spPr>
          <a:xfrm>
            <a:off x="1695311" y="64765"/>
            <a:ext cx="7952271" cy="7694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eaLnBrk="1" hangingPunct="1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para Conselho Fiscal</a:t>
            </a:r>
            <a:endParaRPr lang="pt-BR" sz="4400" b="1" i="1" dirty="0">
              <a:solidFill>
                <a:schemeClr val="bg1"/>
              </a:solidFill>
              <a:latin typeface="Garamond" panose="02020404030301010803" pitchFamily="18" charset="0"/>
              <a:cs typeface="Arial" charset="0"/>
            </a:endParaRPr>
          </a:p>
        </p:txBody>
      </p:sp>
      <p:sp>
        <p:nvSpPr>
          <p:cNvPr id="21" name="Retângulo 6">
            <a:extLst>
              <a:ext uri="{FF2B5EF4-FFF2-40B4-BE49-F238E27FC236}">
                <a16:creationId xmlns:a16="http://schemas.microsoft.com/office/drawing/2014/main" id="{383A6B1F-3F83-4F0C-83F9-CD0899698D1D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1246764"/>
            <a:ext cx="10535863" cy="523220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Considerações práticas sobre o Conselho Fiscal</a:t>
            </a:r>
          </a:p>
        </p:txBody>
      </p:sp>
    </p:spTree>
    <p:extLst>
      <p:ext uri="{BB962C8B-B14F-4D97-AF65-F5344CB8AC3E}">
        <p14:creationId xmlns:p14="http://schemas.microsoft.com/office/powerpoint/2010/main" val="3022083164"/>
      </p:ext>
    </p:extLst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Retângulo 15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510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 sz="4400" dirty="0">
              <a:latin typeface="Garamond" panose="02020404030301010803" pitchFamily="18" charset="0"/>
            </a:endParaRPr>
          </a:p>
        </p:txBody>
      </p:sp>
      <p:sp>
        <p:nvSpPr>
          <p:cNvPr id="15" name="Retângulo 4">
            <a:extLst>
              <a:ext uri="{FF2B5EF4-FFF2-40B4-BE49-F238E27FC236}">
                <a16:creationId xmlns:a16="http://schemas.microsoft.com/office/drawing/2014/main" id="{1C806EA0-1B9B-4616-A9A3-0427A7743C3C}"/>
              </a:ext>
            </a:extLst>
          </p:cNvPr>
          <p:cNvSpPr>
            <a:spLocks noChangeArrowheads="1"/>
          </p:cNvSpPr>
          <p:nvPr/>
        </p:nvSpPr>
        <p:spPr bwMode="auto">
          <a:xfrm>
            <a:off x="556591" y="2822530"/>
            <a:ext cx="11251095" cy="1815882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Nos casos de renúncia, afastamento, desligamento da SSVP ou qualquer causa que impossibilite a atuação do </a:t>
            </a:r>
            <a:r>
              <a:rPr lang="pt-BR" altLang="pt-BR" sz="2800" b="1" dirty="0">
                <a:latin typeface="Montserrat" panose="00000500000000000000" pitchFamily="2" charset="0"/>
              </a:rPr>
              <a:t>Conselho Fiscal </a:t>
            </a:r>
            <a:r>
              <a:rPr lang="pt-BR" altLang="pt-BR" sz="2800" dirty="0">
                <a:latin typeface="Montserrat" panose="00000500000000000000" pitchFamily="2" charset="0"/>
              </a:rPr>
              <a:t>e, esgotando-se o número de Membros suplentes disponíveis, realizar-se-á nova eleição, para sua recomposição.</a:t>
            </a:r>
            <a:endParaRPr lang="pt-BR" altLang="pt-BR" sz="3600" dirty="0">
              <a:latin typeface="Montserrat" panose="00000500000000000000" pitchFamily="2" charset="0"/>
            </a:endParaRPr>
          </a:p>
        </p:txBody>
      </p:sp>
      <p:sp>
        <p:nvSpPr>
          <p:cNvPr id="18" name="Retângulo 17">
            <a:extLst>
              <a:ext uri="{FF2B5EF4-FFF2-40B4-BE49-F238E27FC236}">
                <a16:creationId xmlns:a16="http://schemas.microsoft.com/office/drawing/2014/main" id="{9BC8902F-419A-468E-BE71-3B74A0462D52}"/>
              </a:ext>
            </a:extLst>
          </p:cNvPr>
          <p:cNvSpPr/>
          <p:nvPr/>
        </p:nvSpPr>
        <p:spPr>
          <a:xfrm>
            <a:off x="1695311" y="64765"/>
            <a:ext cx="7952271" cy="7694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eaLnBrk="1" hangingPunct="1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para Conselho Fiscal</a:t>
            </a:r>
            <a:endParaRPr lang="pt-BR" sz="4400" b="1" i="1" dirty="0">
              <a:solidFill>
                <a:schemeClr val="bg1"/>
              </a:solidFill>
              <a:latin typeface="Garamond" panose="02020404030301010803" pitchFamily="18" charset="0"/>
              <a:cs typeface="Arial" charset="0"/>
            </a:endParaRPr>
          </a:p>
        </p:txBody>
      </p:sp>
      <p:sp>
        <p:nvSpPr>
          <p:cNvPr id="20" name="Retângulo 6">
            <a:extLst>
              <a:ext uri="{FF2B5EF4-FFF2-40B4-BE49-F238E27FC236}">
                <a16:creationId xmlns:a16="http://schemas.microsoft.com/office/drawing/2014/main" id="{383A6B1F-3F83-4F0C-83F9-CD0899698D1D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1246764"/>
            <a:ext cx="10535863" cy="523220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Considerações práticas sobre o Conselho Fiscal</a:t>
            </a:r>
          </a:p>
        </p:txBody>
      </p:sp>
    </p:spTree>
    <p:extLst>
      <p:ext uri="{BB962C8B-B14F-4D97-AF65-F5344CB8AC3E}">
        <p14:creationId xmlns:p14="http://schemas.microsoft.com/office/powerpoint/2010/main" val="1325621137"/>
      </p:ext>
    </p:extLst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Retângulo 15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510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 sz="4400" dirty="0">
              <a:latin typeface="Garamond" panose="02020404030301010803" pitchFamily="18" charset="0"/>
            </a:endParaRPr>
          </a:p>
        </p:txBody>
      </p:sp>
      <p:sp>
        <p:nvSpPr>
          <p:cNvPr id="19" name="Retângulo 4">
            <a:extLst>
              <a:ext uri="{FF2B5EF4-FFF2-40B4-BE49-F238E27FC236}">
                <a16:creationId xmlns:a16="http://schemas.microsoft.com/office/drawing/2014/main" id="{B1FF55ED-DA24-43C7-A6E8-892ADEAA5AD5}"/>
              </a:ext>
            </a:extLst>
          </p:cNvPr>
          <p:cNvSpPr>
            <a:spLocks noChangeArrowheads="1"/>
          </p:cNvSpPr>
          <p:nvPr/>
        </p:nvSpPr>
        <p:spPr bwMode="auto">
          <a:xfrm>
            <a:off x="212187" y="1626853"/>
            <a:ext cx="11250010" cy="4616648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Para execução de suas atividades, deverá solicitar:</a:t>
            </a:r>
          </a:p>
          <a:p>
            <a:pPr algn="just">
              <a:defRPr/>
            </a:pPr>
            <a:endParaRPr lang="pt-BR" altLang="pt-BR" sz="1400" dirty="0">
              <a:latin typeface="Montserrat" panose="00000500000000000000" pitchFamily="2" charset="0"/>
            </a:endParaRPr>
          </a:p>
          <a:p>
            <a:pPr marL="514350" indent="-514350">
              <a:buAutoNum type="alphaLcParenR"/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Estatutos Sociais, </a:t>
            </a:r>
          </a:p>
          <a:p>
            <a:pPr marL="514350" indent="-514350">
              <a:buAutoNum type="alphaLcParenR"/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Regimentos Internos;</a:t>
            </a:r>
          </a:p>
          <a:p>
            <a:pPr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c)  Livros de atas,    </a:t>
            </a:r>
          </a:p>
          <a:p>
            <a:pPr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d)  Livros de registros;</a:t>
            </a:r>
          </a:p>
          <a:p>
            <a:pPr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e)  Certidões de regularidade da Unidade;</a:t>
            </a:r>
          </a:p>
          <a:p>
            <a:pPr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f)   Registros eletrônicos de controles;</a:t>
            </a:r>
          </a:p>
          <a:p>
            <a:pPr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g)  Documentações de recursos humanos;</a:t>
            </a:r>
          </a:p>
          <a:p>
            <a:pPr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h)  Registros contábeis, Movimentação financeira; e/ou Outros documentos que se fizerem necessários.</a:t>
            </a:r>
          </a:p>
        </p:txBody>
      </p:sp>
      <p:grpSp>
        <p:nvGrpSpPr>
          <p:cNvPr id="8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14" name="Retângulo 13">
            <a:extLst>
              <a:ext uri="{FF2B5EF4-FFF2-40B4-BE49-F238E27FC236}">
                <a16:creationId xmlns:a16="http://schemas.microsoft.com/office/drawing/2014/main" id="{9BC8902F-419A-468E-BE71-3B74A0462D52}"/>
              </a:ext>
            </a:extLst>
          </p:cNvPr>
          <p:cNvSpPr/>
          <p:nvPr/>
        </p:nvSpPr>
        <p:spPr>
          <a:xfrm>
            <a:off x="1695311" y="64765"/>
            <a:ext cx="7952271" cy="7694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eaLnBrk="1" hangingPunct="1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para Conselho Fiscal</a:t>
            </a:r>
            <a:endParaRPr lang="pt-BR" sz="4400" b="1" i="1" dirty="0">
              <a:solidFill>
                <a:schemeClr val="bg1"/>
              </a:solidFill>
              <a:latin typeface="Garamond" panose="02020404030301010803" pitchFamily="18" charset="0"/>
              <a:cs typeface="Arial" charset="0"/>
            </a:endParaRPr>
          </a:p>
        </p:txBody>
      </p:sp>
      <p:sp>
        <p:nvSpPr>
          <p:cNvPr id="15" name="Retângulo 6">
            <a:extLst>
              <a:ext uri="{FF2B5EF4-FFF2-40B4-BE49-F238E27FC236}">
                <a16:creationId xmlns:a16="http://schemas.microsoft.com/office/drawing/2014/main" id="{383A6B1F-3F83-4F0C-83F9-CD0899698D1D}"/>
              </a:ext>
            </a:extLst>
          </p:cNvPr>
          <p:cNvSpPr>
            <a:spLocks noChangeArrowheads="1"/>
          </p:cNvSpPr>
          <p:nvPr/>
        </p:nvSpPr>
        <p:spPr bwMode="auto">
          <a:xfrm>
            <a:off x="605307" y="1022887"/>
            <a:ext cx="10535863" cy="523220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Considerações práticas sobre o Conselho Fiscal</a:t>
            </a:r>
          </a:p>
        </p:txBody>
      </p:sp>
    </p:spTree>
    <p:extLst>
      <p:ext uri="{BB962C8B-B14F-4D97-AF65-F5344CB8AC3E}">
        <p14:creationId xmlns:p14="http://schemas.microsoft.com/office/powerpoint/2010/main" val="2464624641"/>
      </p:ext>
    </p:extLst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Retângulo 15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510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 sz="4400" dirty="0">
              <a:latin typeface="Garamond" panose="02020404030301010803" pitchFamily="18" charset="0"/>
            </a:endParaRPr>
          </a:p>
        </p:txBody>
      </p:sp>
      <p:sp>
        <p:nvSpPr>
          <p:cNvPr id="7" name="Retângulo 4">
            <a:extLst>
              <a:ext uri="{FF2B5EF4-FFF2-40B4-BE49-F238E27FC236}">
                <a16:creationId xmlns:a16="http://schemas.microsoft.com/office/drawing/2014/main" id="{8261E559-DBEB-4F79-AC30-B55C22410975}"/>
              </a:ext>
            </a:extLst>
          </p:cNvPr>
          <p:cNvSpPr>
            <a:spLocks noChangeArrowheads="1"/>
          </p:cNvSpPr>
          <p:nvPr/>
        </p:nvSpPr>
        <p:spPr bwMode="auto">
          <a:xfrm>
            <a:off x="115910" y="1703708"/>
            <a:ext cx="10419953" cy="4216539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Fiscalizar o pagamento dos compromissos financeiros das Unidades Vicentinas, verificando despesas com juros e multas, o recolhimento de “Décimas” ou “</a:t>
            </a:r>
            <a:r>
              <a:rPr lang="pt-BR" altLang="pt-BR" sz="2800" dirty="0" err="1">
                <a:latin typeface="Montserrat" panose="00000500000000000000" pitchFamily="2" charset="0"/>
              </a:rPr>
              <a:t>Duocentésimas</a:t>
            </a:r>
            <a:r>
              <a:rPr lang="pt-BR" altLang="pt-BR" sz="2800" dirty="0">
                <a:latin typeface="Montserrat" panose="00000500000000000000" pitchFamily="2" charset="0"/>
              </a:rPr>
              <a:t> e Meia”.</a:t>
            </a:r>
          </a:p>
          <a:p>
            <a:pPr algn="just">
              <a:defRPr/>
            </a:pPr>
            <a:endParaRPr lang="pt-BR" altLang="pt-BR" sz="1200" dirty="0">
              <a:latin typeface="Montserrat" panose="00000500000000000000" pitchFamily="2" charset="0"/>
            </a:endParaRPr>
          </a:p>
          <a:p>
            <a:pPr algn="just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Fiscalizar documentações e processos relacionados aos empregados da Unidade Vicentina, preservando os direitos, benefícios, deveres e obrigações tanto daqueles quando dessa, evitando assim multas e ações judiciais;</a:t>
            </a:r>
          </a:p>
        </p:txBody>
      </p:sp>
      <p:grpSp>
        <p:nvGrpSpPr>
          <p:cNvPr id="9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0" name="Retângulo 9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1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14" name="Retângulo 13">
            <a:extLst>
              <a:ext uri="{FF2B5EF4-FFF2-40B4-BE49-F238E27FC236}">
                <a16:creationId xmlns:a16="http://schemas.microsoft.com/office/drawing/2014/main" id="{9BC8902F-419A-468E-BE71-3B74A0462D52}"/>
              </a:ext>
            </a:extLst>
          </p:cNvPr>
          <p:cNvSpPr/>
          <p:nvPr/>
        </p:nvSpPr>
        <p:spPr>
          <a:xfrm>
            <a:off x="1695311" y="64765"/>
            <a:ext cx="7952271" cy="7694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eaLnBrk="1" hangingPunct="1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para Conselho Fiscal</a:t>
            </a:r>
            <a:endParaRPr lang="pt-BR" sz="4400" b="1" i="1" dirty="0">
              <a:solidFill>
                <a:schemeClr val="bg1"/>
              </a:solidFill>
              <a:latin typeface="Garamond" panose="02020404030301010803" pitchFamily="18" charset="0"/>
              <a:cs typeface="Arial" charset="0"/>
            </a:endParaRPr>
          </a:p>
        </p:txBody>
      </p:sp>
      <p:sp>
        <p:nvSpPr>
          <p:cNvPr id="15" name="Retângulo 6">
            <a:extLst>
              <a:ext uri="{FF2B5EF4-FFF2-40B4-BE49-F238E27FC236}">
                <a16:creationId xmlns:a16="http://schemas.microsoft.com/office/drawing/2014/main" id="{383A6B1F-3F83-4F0C-83F9-CD0899698D1D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1109732"/>
            <a:ext cx="10535863" cy="523220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Considerações práticas sobre o Conselho Fiscal</a:t>
            </a:r>
          </a:p>
        </p:txBody>
      </p:sp>
    </p:spTree>
    <p:extLst>
      <p:ext uri="{BB962C8B-B14F-4D97-AF65-F5344CB8AC3E}">
        <p14:creationId xmlns:p14="http://schemas.microsoft.com/office/powerpoint/2010/main" val="3209684161"/>
      </p:ext>
    </p:extLst>
  </p:cSld>
  <p:clrMapOvr>
    <a:masterClrMapping/>
  </p:clrMapOvr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Retângulo 15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510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 sz="4400" dirty="0">
              <a:latin typeface="Garamond" panose="02020404030301010803" pitchFamily="18" charset="0"/>
            </a:endParaRPr>
          </a:p>
        </p:txBody>
      </p:sp>
      <p:sp>
        <p:nvSpPr>
          <p:cNvPr id="8" name="Retângulo 4">
            <a:extLst>
              <a:ext uri="{FF2B5EF4-FFF2-40B4-BE49-F238E27FC236}">
                <a16:creationId xmlns:a16="http://schemas.microsoft.com/office/drawing/2014/main" id="{5A53E63E-1C5A-423C-A65D-B2FD1EB91710}"/>
              </a:ext>
            </a:extLst>
          </p:cNvPr>
          <p:cNvSpPr>
            <a:spLocks noChangeArrowheads="1"/>
          </p:cNvSpPr>
          <p:nvPr/>
        </p:nvSpPr>
        <p:spPr bwMode="auto">
          <a:xfrm>
            <a:off x="463639" y="2456213"/>
            <a:ext cx="10457645" cy="3108543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- Fiscalizar a adequada utilização de recursos financeiros e patrimoniais da Unidade Vicentina;</a:t>
            </a:r>
          </a:p>
          <a:p>
            <a:pPr algn="just">
              <a:defRPr/>
            </a:pPr>
            <a:endParaRPr lang="pt-BR" altLang="pt-BR" sz="2800" dirty="0">
              <a:latin typeface="Montserrat" panose="00000500000000000000" pitchFamily="2" charset="0"/>
            </a:endParaRPr>
          </a:p>
          <a:p>
            <a:pPr algn="just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- Emitir parecer sobre situações e documentos analisados, de forma clara, consistente e amparada nas Leis que regulamentam as matérias analisadas.</a:t>
            </a:r>
          </a:p>
        </p:txBody>
      </p:sp>
      <p:grpSp>
        <p:nvGrpSpPr>
          <p:cNvPr id="9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0" name="Retângulo 9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1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14" name="Retângulo 13">
            <a:extLst>
              <a:ext uri="{FF2B5EF4-FFF2-40B4-BE49-F238E27FC236}">
                <a16:creationId xmlns:a16="http://schemas.microsoft.com/office/drawing/2014/main" id="{9BC8902F-419A-468E-BE71-3B74A0462D52}"/>
              </a:ext>
            </a:extLst>
          </p:cNvPr>
          <p:cNvSpPr/>
          <p:nvPr/>
        </p:nvSpPr>
        <p:spPr>
          <a:xfrm>
            <a:off x="1695311" y="64765"/>
            <a:ext cx="7952271" cy="7694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eaLnBrk="1" hangingPunct="1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para Conselho Fiscal</a:t>
            </a:r>
            <a:endParaRPr lang="pt-BR" sz="4400" b="1" i="1" dirty="0">
              <a:solidFill>
                <a:schemeClr val="bg1"/>
              </a:solidFill>
              <a:latin typeface="Garamond" panose="02020404030301010803" pitchFamily="18" charset="0"/>
              <a:cs typeface="Arial" charset="0"/>
            </a:endParaRPr>
          </a:p>
        </p:txBody>
      </p:sp>
      <p:sp>
        <p:nvSpPr>
          <p:cNvPr id="15" name="Retângulo 6">
            <a:extLst>
              <a:ext uri="{FF2B5EF4-FFF2-40B4-BE49-F238E27FC236}">
                <a16:creationId xmlns:a16="http://schemas.microsoft.com/office/drawing/2014/main" id="{383A6B1F-3F83-4F0C-83F9-CD0899698D1D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1246764"/>
            <a:ext cx="10535863" cy="523220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Considerações práticas sobre o Conselho Fiscal</a:t>
            </a:r>
          </a:p>
        </p:txBody>
      </p:sp>
    </p:spTree>
    <p:extLst>
      <p:ext uri="{BB962C8B-B14F-4D97-AF65-F5344CB8AC3E}">
        <p14:creationId xmlns:p14="http://schemas.microsoft.com/office/powerpoint/2010/main" val="785294357"/>
      </p:ext>
    </p:extLst>
  </p:cSld>
  <p:clrMapOvr>
    <a:masterClrMapping/>
  </p:clrMapOvr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Retângulo 15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510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 sz="4400" dirty="0">
              <a:latin typeface="Garamond" panose="02020404030301010803" pitchFamily="18" charset="0"/>
            </a:endParaRPr>
          </a:p>
        </p:txBody>
      </p:sp>
      <p:sp>
        <p:nvSpPr>
          <p:cNvPr id="7" name="Retângulo 4">
            <a:extLst>
              <a:ext uri="{FF2B5EF4-FFF2-40B4-BE49-F238E27FC236}">
                <a16:creationId xmlns:a16="http://schemas.microsoft.com/office/drawing/2014/main" id="{A1FDE589-2A3E-4CA0-B009-F9DBE8855B03}"/>
              </a:ext>
            </a:extLst>
          </p:cNvPr>
          <p:cNvSpPr>
            <a:spLocks noChangeArrowheads="1"/>
          </p:cNvSpPr>
          <p:nvPr/>
        </p:nvSpPr>
        <p:spPr bwMode="auto">
          <a:xfrm>
            <a:off x="1695311" y="3235739"/>
            <a:ext cx="8681142" cy="1815882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Exigir a manifestação, por escrito, da Diretoria da </a:t>
            </a:r>
            <a:r>
              <a:rPr lang="pt-BR" altLang="pt-BR" sz="2800" b="1" dirty="0">
                <a:latin typeface="Montserrat" panose="00000500000000000000" pitchFamily="2" charset="0"/>
              </a:rPr>
              <a:t>Unidade Vicentina </a:t>
            </a:r>
            <a:r>
              <a:rPr lang="pt-BR" altLang="pt-BR" sz="2800" dirty="0">
                <a:latin typeface="Montserrat" panose="00000500000000000000" pitchFamily="2" charset="0"/>
              </a:rPr>
              <a:t>quanto a eventuais irregularidades apontadas durante as atividades de fiscalização.</a:t>
            </a:r>
          </a:p>
        </p:txBody>
      </p:sp>
      <p:grpSp>
        <p:nvGrpSpPr>
          <p:cNvPr id="9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0" name="Retângulo 9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1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14" name="Retângulo 13">
            <a:extLst>
              <a:ext uri="{FF2B5EF4-FFF2-40B4-BE49-F238E27FC236}">
                <a16:creationId xmlns:a16="http://schemas.microsoft.com/office/drawing/2014/main" id="{9BC8902F-419A-468E-BE71-3B74A0462D52}"/>
              </a:ext>
            </a:extLst>
          </p:cNvPr>
          <p:cNvSpPr/>
          <p:nvPr/>
        </p:nvSpPr>
        <p:spPr>
          <a:xfrm>
            <a:off x="1695311" y="64765"/>
            <a:ext cx="7952271" cy="7694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eaLnBrk="1" hangingPunct="1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para Conselho Fiscal</a:t>
            </a:r>
            <a:endParaRPr lang="pt-BR" sz="4400" b="1" i="1" dirty="0">
              <a:solidFill>
                <a:schemeClr val="bg1"/>
              </a:solidFill>
              <a:latin typeface="Garamond" panose="02020404030301010803" pitchFamily="18" charset="0"/>
              <a:cs typeface="Arial" charset="0"/>
            </a:endParaRPr>
          </a:p>
        </p:txBody>
      </p:sp>
      <p:sp>
        <p:nvSpPr>
          <p:cNvPr id="15" name="Retângulo 6">
            <a:extLst>
              <a:ext uri="{FF2B5EF4-FFF2-40B4-BE49-F238E27FC236}">
                <a16:creationId xmlns:a16="http://schemas.microsoft.com/office/drawing/2014/main" id="{383A6B1F-3F83-4F0C-83F9-CD0899698D1D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1246764"/>
            <a:ext cx="10535863" cy="523220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Considerações práticas sobre o Conselho Fiscal</a:t>
            </a:r>
          </a:p>
        </p:txBody>
      </p:sp>
    </p:spTree>
    <p:extLst>
      <p:ext uri="{BB962C8B-B14F-4D97-AF65-F5344CB8AC3E}">
        <p14:creationId xmlns:p14="http://schemas.microsoft.com/office/powerpoint/2010/main" val="1411665123"/>
      </p:ext>
    </p:extLst>
  </p:cSld>
  <p:clrMapOvr>
    <a:masterClrMapping/>
  </p:clrMapOvr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Retângulo 15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510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 sz="4400" dirty="0">
              <a:latin typeface="Garamond" panose="02020404030301010803" pitchFamily="18" charset="0"/>
            </a:endParaRPr>
          </a:p>
        </p:txBody>
      </p:sp>
      <p:sp>
        <p:nvSpPr>
          <p:cNvPr id="8" name="Retângulo 4">
            <a:extLst>
              <a:ext uri="{FF2B5EF4-FFF2-40B4-BE49-F238E27FC236}">
                <a16:creationId xmlns:a16="http://schemas.microsoft.com/office/drawing/2014/main" id="{D074B27B-5ED5-4D68-ADB4-BA679359844F}"/>
              </a:ext>
            </a:extLst>
          </p:cNvPr>
          <p:cNvSpPr>
            <a:spLocks noChangeArrowheads="1"/>
          </p:cNvSpPr>
          <p:nvPr/>
        </p:nvSpPr>
        <p:spPr bwMode="auto">
          <a:xfrm>
            <a:off x="603160" y="2427193"/>
            <a:ext cx="10985679" cy="3539430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No caso de algum Membro atentar contra os princípios da SSVP no Brasil, não aceitar o cumprimento de seu Regulamento, seja motivo de escândalo ou, ainda, falte de forma injustificada a 3 (três) reuniões ordinárias consecutivas ou a 6 (seis) reuniões alternadas durante algum período de seu mandato, deverá tal condição ser notificada em Assembleia Geral para sua destituição.</a:t>
            </a:r>
            <a:endParaRPr lang="pt-BR" altLang="pt-BR" sz="4400" dirty="0">
              <a:latin typeface="Montserrat" panose="00000500000000000000" pitchFamily="2" charset="0"/>
            </a:endParaRPr>
          </a:p>
        </p:txBody>
      </p:sp>
      <p:sp>
        <p:nvSpPr>
          <p:cNvPr id="7" name="Retângulo 6">
            <a:extLst>
              <a:ext uri="{FF2B5EF4-FFF2-40B4-BE49-F238E27FC236}">
                <a16:creationId xmlns:a16="http://schemas.microsoft.com/office/drawing/2014/main" id="{DE62DEE7-CCB2-4B3D-91D4-59147155DE69}"/>
              </a:ext>
            </a:extLst>
          </p:cNvPr>
          <p:cNvSpPr/>
          <p:nvPr/>
        </p:nvSpPr>
        <p:spPr>
          <a:xfrm>
            <a:off x="1695311" y="64765"/>
            <a:ext cx="7952271" cy="7694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eaLnBrk="1" hangingPunct="1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para Conselho Fiscal</a:t>
            </a:r>
            <a:endParaRPr lang="pt-BR" sz="4400" b="1" i="1" dirty="0">
              <a:solidFill>
                <a:schemeClr val="bg1"/>
              </a:solidFill>
              <a:latin typeface="Garamond" panose="02020404030301010803" pitchFamily="18" charset="0"/>
              <a:cs typeface="Arial" charset="0"/>
            </a:endParaRPr>
          </a:p>
        </p:txBody>
      </p:sp>
      <p:grpSp>
        <p:nvGrpSpPr>
          <p:cNvPr id="9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0" name="Retângulo 9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1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14" name="Retângulo 6">
            <a:extLst>
              <a:ext uri="{FF2B5EF4-FFF2-40B4-BE49-F238E27FC236}">
                <a16:creationId xmlns:a16="http://schemas.microsoft.com/office/drawing/2014/main" id="{383A6B1F-3F83-4F0C-83F9-CD0899698D1D}"/>
              </a:ext>
            </a:extLst>
          </p:cNvPr>
          <p:cNvSpPr>
            <a:spLocks noChangeArrowheads="1"/>
          </p:cNvSpPr>
          <p:nvPr/>
        </p:nvSpPr>
        <p:spPr bwMode="auto">
          <a:xfrm>
            <a:off x="373487" y="1246764"/>
            <a:ext cx="9478851" cy="646331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pt-BR" sz="3600" b="1" dirty="0">
                <a:solidFill>
                  <a:srgbClr val="0070C0"/>
                </a:solidFill>
                <a:latin typeface="Garamond" panose="02020404030301010803" pitchFamily="18" charset="0"/>
              </a:rPr>
              <a:t>Das responsabilidades e penalizações</a:t>
            </a:r>
            <a:endParaRPr lang="pt-BR" altLang="pt-BR" sz="3600" b="1" dirty="0">
              <a:solidFill>
                <a:srgbClr val="0070C0"/>
              </a:solidFill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596699956"/>
      </p:ext>
    </p:extLst>
  </p:cSld>
  <p:clrMapOvr>
    <a:masterClrMapping/>
  </p:clrMapOvr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tângulo 8">
            <a:extLst>
              <a:ext uri="{FF2B5EF4-FFF2-40B4-BE49-F238E27FC236}">
                <a16:creationId xmlns:a16="http://schemas.microsoft.com/office/drawing/2014/main" id="{D6BC9383-E10A-410C-A46E-189CD3FE83C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0053A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002">
            <a:schemeClr val="lt2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pt-BR"/>
          </a:p>
        </p:txBody>
      </p:sp>
      <p:grpSp>
        <p:nvGrpSpPr>
          <p:cNvPr id="11" name="Agrupar 10">
            <a:extLst>
              <a:ext uri="{FF2B5EF4-FFF2-40B4-BE49-F238E27FC236}">
                <a16:creationId xmlns:a16="http://schemas.microsoft.com/office/drawing/2014/main" id="{059F1084-AEB1-4312-B87B-D81F848D8136}"/>
              </a:ext>
            </a:extLst>
          </p:cNvPr>
          <p:cNvGrpSpPr/>
          <p:nvPr/>
        </p:nvGrpSpPr>
        <p:grpSpPr>
          <a:xfrm rot="5400000">
            <a:off x="4621540" y="3312663"/>
            <a:ext cx="6857997" cy="232673"/>
            <a:chOff x="0" y="6378264"/>
            <a:chExt cx="12192000" cy="305870"/>
          </a:xfrm>
        </p:grpSpPr>
        <p:sp>
          <p:nvSpPr>
            <p:cNvPr id="12" name="Retângulo 11">
              <a:extLst>
                <a:ext uri="{FF2B5EF4-FFF2-40B4-BE49-F238E27FC236}">
                  <a16:creationId xmlns:a16="http://schemas.microsoft.com/office/drawing/2014/main" id="{9C9AD26D-FEBF-4A4B-90D7-C6AD4AEFA918}"/>
                </a:ext>
              </a:extLst>
            </p:cNvPr>
            <p:cNvSpPr/>
            <p:nvPr/>
          </p:nvSpPr>
          <p:spPr>
            <a:xfrm>
              <a:off x="0" y="6378264"/>
              <a:ext cx="12191998" cy="305870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3" name="Agrupar 12">
              <a:extLst>
                <a:ext uri="{FF2B5EF4-FFF2-40B4-BE49-F238E27FC236}">
                  <a16:creationId xmlns:a16="http://schemas.microsoft.com/office/drawing/2014/main" id="{02C62DAC-29D5-4232-91C6-D222F89C6E97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7B3ED004-2012-4130-B00B-DF2250722C53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5" name="Retângulo 14">
                <a:extLst>
                  <a:ext uri="{FF2B5EF4-FFF2-40B4-BE49-F238E27FC236}">
                    <a16:creationId xmlns:a16="http://schemas.microsoft.com/office/drawing/2014/main" id="{3976EDA3-8AF0-417D-B32E-FB6617E69791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3" name="Retângulo 2"/>
          <p:cNvSpPr/>
          <p:nvPr/>
        </p:nvSpPr>
        <p:spPr>
          <a:xfrm>
            <a:off x="8126257" y="0"/>
            <a:ext cx="4065743" cy="6857997"/>
          </a:xfrm>
          <a:prstGeom prst="rect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  <p:pic>
        <p:nvPicPr>
          <p:cNvPr id="16" name="Imagem 15">
            <a:extLst>
              <a:ext uri="{FF2B5EF4-FFF2-40B4-BE49-F238E27FC236}">
                <a16:creationId xmlns:a16="http://schemas.microsoft.com/office/drawing/2014/main" id="{5CFF523A-C0E0-4A4C-A226-3EAAADECCC37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638057" y="2083498"/>
            <a:ext cx="2785317" cy="2801668"/>
          </a:xfrm>
          <a:prstGeom prst="rect">
            <a:avLst/>
          </a:prstGeom>
        </p:spPr>
      </p:pic>
      <p:sp>
        <p:nvSpPr>
          <p:cNvPr id="17" name="Retângulo 6">
            <a:extLst>
              <a:ext uri="{FF2B5EF4-FFF2-40B4-BE49-F238E27FC236}">
                <a16:creationId xmlns:a16="http://schemas.microsoft.com/office/drawing/2014/main" id="{CE732D01-380B-4B87-A591-55576A4238F3}"/>
              </a:ext>
            </a:extLst>
          </p:cNvPr>
          <p:cNvSpPr>
            <a:spLocks noChangeArrowheads="1"/>
          </p:cNvSpPr>
          <p:nvPr/>
        </p:nvSpPr>
        <p:spPr bwMode="auto">
          <a:xfrm>
            <a:off x="456338" y="3099611"/>
            <a:ext cx="7072313" cy="769441"/>
          </a:xfrm>
          <a:prstGeom prst="rect">
            <a:avLst/>
          </a:prstGeom>
          <a:noFill/>
          <a:ln>
            <a:noFill/>
          </a:ln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Noções de Contabilidade</a:t>
            </a:r>
          </a:p>
        </p:txBody>
      </p:sp>
    </p:spTree>
    <p:extLst>
      <p:ext uri="{BB962C8B-B14F-4D97-AF65-F5344CB8AC3E}">
        <p14:creationId xmlns:p14="http://schemas.microsoft.com/office/powerpoint/2010/main" val="3695495065"/>
      </p:ext>
    </p:extLst>
  </p:cSld>
  <p:clrMapOvr>
    <a:masterClrMapping/>
  </p:clrMapOvr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Retângulo 15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510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 sz="4400" dirty="0">
              <a:latin typeface="Garamond" panose="02020404030301010803" pitchFamily="18" charset="0"/>
            </a:endParaRPr>
          </a:p>
        </p:txBody>
      </p:sp>
      <p:sp>
        <p:nvSpPr>
          <p:cNvPr id="15" name="Retângulo 6">
            <a:extLst>
              <a:ext uri="{FF2B5EF4-FFF2-40B4-BE49-F238E27FC236}">
                <a16:creationId xmlns:a16="http://schemas.microsoft.com/office/drawing/2014/main" id="{57F30016-31B2-4D4D-8F74-B4EB78CEBE74}"/>
              </a:ext>
            </a:extLst>
          </p:cNvPr>
          <p:cNvSpPr>
            <a:spLocks noChangeArrowheads="1"/>
          </p:cNvSpPr>
          <p:nvPr/>
        </p:nvSpPr>
        <p:spPr bwMode="auto">
          <a:xfrm>
            <a:off x="2071687" y="1207604"/>
            <a:ext cx="7072313" cy="523220"/>
          </a:xfrm>
          <a:prstGeom prst="rect">
            <a:avLst/>
          </a:prstGeom>
          <a:noFill/>
          <a:ln>
            <a:noFill/>
          </a:ln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Noções de Contabilidade</a:t>
            </a:r>
          </a:p>
        </p:txBody>
      </p:sp>
      <p:sp>
        <p:nvSpPr>
          <p:cNvPr id="19" name="Retângulo 6">
            <a:extLst>
              <a:ext uri="{FF2B5EF4-FFF2-40B4-BE49-F238E27FC236}">
                <a16:creationId xmlns:a16="http://schemas.microsoft.com/office/drawing/2014/main" id="{72B85118-E60E-476A-9C1D-57D5184D414A}"/>
              </a:ext>
            </a:extLst>
          </p:cNvPr>
          <p:cNvSpPr>
            <a:spLocks noChangeArrowheads="1"/>
          </p:cNvSpPr>
          <p:nvPr/>
        </p:nvSpPr>
        <p:spPr bwMode="auto">
          <a:xfrm>
            <a:off x="2071687" y="2456213"/>
            <a:ext cx="7883682" cy="2985433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pt-BR" altLang="pt-BR" sz="4000" dirty="0">
                <a:latin typeface="Montserrat" panose="00000500000000000000" pitchFamily="2" charset="0"/>
              </a:rPr>
              <a:t>O que é contabilidade:</a:t>
            </a:r>
            <a:r>
              <a:rPr lang="pt-BR" altLang="pt-BR" sz="3600" dirty="0">
                <a:latin typeface="Montserrat" panose="00000500000000000000" pitchFamily="2" charset="0"/>
              </a:rPr>
              <a:t> </a:t>
            </a:r>
          </a:p>
          <a:p>
            <a:pPr algn="ctr">
              <a:defRPr/>
            </a:pPr>
            <a:endParaRPr lang="pt-BR" altLang="pt-BR" sz="3600" dirty="0">
              <a:latin typeface="Montserrat" panose="00000500000000000000" pitchFamily="2" charset="0"/>
            </a:endParaRPr>
          </a:p>
          <a:p>
            <a:pPr algn="just">
              <a:defRPr/>
            </a:pPr>
            <a:r>
              <a:rPr lang="pt-BR" sz="2800" dirty="0">
                <a:latin typeface="Montserrat" panose="00000500000000000000" pitchFamily="2" charset="0"/>
              </a:rPr>
              <a:t>Contabilidade é a ciência que estuda a pratica, as funções de orientação, de controle e de registro dos atos e fatos de uma administração econômica </a:t>
            </a:r>
            <a:endParaRPr lang="pt-BR" altLang="pt-BR" sz="2800" dirty="0">
              <a:latin typeface="Montserrat" panose="00000500000000000000" pitchFamily="2" charset="0"/>
            </a:endParaRPr>
          </a:p>
        </p:txBody>
      </p:sp>
      <p:sp>
        <p:nvSpPr>
          <p:cNvPr id="17" name="Retângulo 16">
            <a:extLst>
              <a:ext uri="{FF2B5EF4-FFF2-40B4-BE49-F238E27FC236}">
                <a16:creationId xmlns:a16="http://schemas.microsoft.com/office/drawing/2014/main" id="{9C617B91-BD28-45F3-AF01-DD615F75799F}"/>
              </a:ext>
            </a:extLst>
          </p:cNvPr>
          <p:cNvSpPr/>
          <p:nvPr/>
        </p:nvSpPr>
        <p:spPr>
          <a:xfrm>
            <a:off x="1695311" y="64765"/>
            <a:ext cx="7952271" cy="7694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eaLnBrk="1" hangingPunct="1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para Conselho Fiscal</a:t>
            </a:r>
            <a:endParaRPr lang="pt-BR" sz="4400" b="1" i="1" dirty="0">
              <a:solidFill>
                <a:schemeClr val="bg1"/>
              </a:solidFill>
              <a:latin typeface="Garamond" panose="02020404030301010803" pitchFamily="18" charset="0"/>
              <a:cs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188185566"/>
      </p:ext>
    </p:extLst>
  </p:cSld>
  <p:clrMapOvr>
    <a:masterClrMapping/>
  </p:clrMapOvr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Retângulo 15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510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 sz="4400" dirty="0">
              <a:latin typeface="Garamond" panose="02020404030301010803" pitchFamily="18" charset="0"/>
            </a:endParaRPr>
          </a:p>
        </p:txBody>
      </p:sp>
      <p:sp>
        <p:nvSpPr>
          <p:cNvPr id="15" name="Retângulo 6">
            <a:extLst>
              <a:ext uri="{FF2B5EF4-FFF2-40B4-BE49-F238E27FC236}">
                <a16:creationId xmlns:a16="http://schemas.microsoft.com/office/drawing/2014/main" id="{57F30016-31B2-4D4D-8F74-B4EB78CEBE74}"/>
              </a:ext>
            </a:extLst>
          </p:cNvPr>
          <p:cNvSpPr>
            <a:spLocks noChangeArrowheads="1"/>
          </p:cNvSpPr>
          <p:nvPr/>
        </p:nvSpPr>
        <p:spPr bwMode="auto">
          <a:xfrm>
            <a:off x="2071687" y="1207604"/>
            <a:ext cx="7072313" cy="523220"/>
          </a:xfrm>
          <a:prstGeom prst="rect">
            <a:avLst/>
          </a:prstGeom>
          <a:noFill/>
          <a:ln>
            <a:noFill/>
          </a:ln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Noções de Contabilidade</a:t>
            </a:r>
          </a:p>
        </p:txBody>
      </p:sp>
      <p:sp>
        <p:nvSpPr>
          <p:cNvPr id="17" name="Retângulo 6">
            <a:extLst>
              <a:ext uri="{FF2B5EF4-FFF2-40B4-BE49-F238E27FC236}">
                <a16:creationId xmlns:a16="http://schemas.microsoft.com/office/drawing/2014/main" id="{7D37DD52-7064-47CB-A984-857976978F98}"/>
              </a:ext>
            </a:extLst>
          </p:cNvPr>
          <p:cNvSpPr>
            <a:spLocks noChangeArrowheads="1"/>
          </p:cNvSpPr>
          <p:nvPr/>
        </p:nvSpPr>
        <p:spPr bwMode="auto">
          <a:xfrm>
            <a:off x="1470992" y="2456213"/>
            <a:ext cx="9435548" cy="2677656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pt-BR" altLang="pt-BR" sz="2800" b="1" dirty="0">
                <a:latin typeface="Montserrat" panose="00000500000000000000" pitchFamily="2" charset="0"/>
              </a:rPr>
              <a:t>Competência: </a:t>
            </a:r>
          </a:p>
          <a:p>
            <a:pPr algn="ctr">
              <a:defRPr/>
            </a:pPr>
            <a:endParaRPr lang="pt-BR" altLang="pt-BR" sz="2800" dirty="0">
              <a:latin typeface="Montserrat" panose="00000500000000000000" pitchFamily="2" charset="0"/>
            </a:endParaRPr>
          </a:p>
          <a:p>
            <a:pPr algn="just">
              <a:defRPr/>
            </a:pPr>
            <a:r>
              <a:rPr lang="pt-BR" sz="2800" dirty="0">
                <a:latin typeface="Montserrat" panose="00000500000000000000" pitchFamily="2" charset="0"/>
              </a:rPr>
              <a:t>A escrituração contábil deve respeitar o Regime de Competência, o Princípio da Entidade e o Regime do Registro por Valor Original e o determinado nas Normas Brasileiras de Contabilidade.</a:t>
            </a:r>
            <a:endParaRPr lang="pt-BR" altLang="pt-BR" sz="2800" dirty="0">
              <a:latin typeface="Montserrat" panose="00000500000000000000" pitchFamily="2" charset="0"/>
            </a:endParaRPr>
          </a:p>
        </p:txBody>
      </p:sp>
      <p:sp>
        <p:nvSpPr>
          <p:cNvPr id="18" name="Retângulo 17">
            <a:extLst>
              <a:ext uri="{FF2B5EF4-FFF2-40B4-BE49-F238E27FC236}">
                <a16:creationId xmlns:a16="http://schemas.microsoft.com/office/drawing/2014/main" id="{9BC8902F-419A-468E-BE71-3B74A0462D52}"/>
              </a:ext>
            </a:extLst>
          </p:cNvPr>
          <p:cNvSpPr/>
          <p:nvPr/>
        </p:nvSpPr>
        <p:spPr>
          <a:xfrm>
            <a:off x="1695311" y="64765"/>
            <a:ext cx="7952271" cy="7694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eaLnBrk="1" hangingPunct="1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para Conselho Fiscal</a:t>
            </a:r>
            <a:endParaRPr lang="pt-BR" sz="4400" b="1" i="1" dirty="0">
              <a:solidFill>
                <a:schemeClr val="bg1"/>
              </a:solidFill>
              <a:latin typeface="Garamond" panose="02020404030301010803" pitchFamily="18" charset="0"/>
              <a:cs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443924758"/>
      </p:ext>
    </p:extLst>
  </p:cSld>
  <p:clrMapOvr>
    <a:masterClrMapping/>
  </p:clrMapOvr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Retângulo 15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510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 sz="4400" dirty="0">
              <a:latin typeface="Garamond" panose="02020404030301010803" pitchFamily="18" charset="0"/>
            </a:endParaRPr>
          </a:p>
        </p:txBody>
      </p:sp>
      <p:sp>
        <p:nvSpPr>
          <p:cNvPr id="15" name="Retângulo 6">
            <a:extLst>
              <a:ext uri="{FF2B5EF4-FFF2-40B4-BE49-F238E27FC236}">
                <a16:creationId xmlns:a16="http://schemas.microsoft.com/office/drawing/2014/main" id="{57F30016-31B2-4D4D-8F74-B4EB78CEBE74}"/>
              </a:ext>
            </a:extLst>
          </p:cNvPr>
          <p:cNvSpPr>
            <a:spLocks noChangeArrowheads="1"/>
          </p:cNvSpPr>
          <p:nvPr/>
        </p:nvSpPr>
        <p:spPr bwMode="auto">
          <a:xfrm>
            <a:off x="2071687" y="1207604"/>
            <a:ext cx="7072313" cy="523220"/>
          </a:xfrm>
          <a:prstGeom prst="rect">
            <a:avLst/>
          </a:prstGeom>
          <a:noFill/>
          <a:ln>
            <a:noFill/>
          </a:ln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Noções de Contabilidade</a:t>
            </a:r>
          </a:p>
        </p:txBody>
      </p:sp>
      <p:sp>
        <p:nvSpPr>
          <p:cNvPr id="19" name="Retângulo 6">
            <a:extLst>
              <a:ext uri="{FF2B5EF4-FFF2-40B4-BE49-F238E27FC236}">
                <a16:creationId xmlns:a16="http://schemas.microsoft.com/office/drawing/2014/main" id="{BAF5BC3A-7A68-42D0-BB15-782861B28DAA}"/>
              </a:ext>
            </a:extLst>
          </p:cNvPr>
          <p:cNvSpPr>
            <a:spLocks noChangeArrowheads="1"/>
          </p:cNvSpPr>
          <p:nvPr/>
        </p:nvSpPr>
        <p:spPr bwMode="auto">
          <a:xfrm>
            <a:off x="2071687" y="2500530"/>
            <a:ext cx="8079478" cy="2677656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pt-BR" sz="2800" b="1" dirty="0">
                <a:latin typeface="Montserrat" panose="00000500000000000000" pitchFamily="2" charset="0"/>
              </a:rPr>
              <a:t>Demonstrativos contábeis:</a:t>
            </a:r>
          </a:p>
          <a:p>
            <a:pPr algn="ctr">
              <a:defRPr/>
            </a:pPr>
            <a:endParaRPr lang="pt-BR" sz="2800" dirty="0">
              <a:solidFill>
                <a:srgbClr val="0070C0"/>
              </a:solidFill>
              <a:latin typeface="Montserrat" panose="00000500000000000000" pitchFamily="2" charset="0"/>
            </a:endParaRPr>
          </a:p>
          <a:p>
            <a:pPr algn="just">
              <a:defRPr/>
            </a:pPr>
            <a:r>
              <a:rPr lang="pt-BR" sz="2800" dirty="0">
                <a:latin typeface="Montserrat" panose="00000500000000000000" pitchFamily="2" charset="0"/>
              </a:rPr>
              <a:t>A Contabilidade tem como principais fins o planejamento, controle e análise que servirão de base para a tomada de decisão</a:t>
            </a:r>
            <a:endParaRPr lang="pt-BR" altLang="pt-BR" sz="2800" dirty="0">
              <a:latin typeface="Montserrat" panose="00000500000000000000" pitchFamily="2" charset="0"/>
            </a:endParaRPr>
          </a:p>
        </p:txBody>
      </p:sp>
      <p:sp>
        <p:nvSpPr>
          <p:cNvPr id="18" name="Retângulo 17">
            <a:extLst>
              <a:ext uri="{FF2B5EF4-FFF2-40B4-BE49-F238E27FC236}">
                <a16:creationId xmlns:a16="http://schemas.microsoft.com/office/drawing/2014/main" id="{9BC8902F-419A-468E-BE71-3B74A0462D52}"/>
              </a:ext>
            </a:extLst>
          </p:cNvPr>
          <p:cNvSpPr/>
          <p:nvPr/>
        </p:nvSpPr>
        <p:spPr>
          <a:xfrm>
            <a:off x="1695311" y="64765"/>
            <a:ext cx="7952271" cy="7694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eaLnBrk="1" hangingPunct="1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para Conselho Fiscal</a:t>
            </a:r>
            <a:endParaRPr lang="pt-BR" sz="4400" b="1" i="1" dirty="0">
              <a:solidFill>
                <a:schemeClr val="bg1"/>
              </a:solidFill>
              <a:latin typeface="Garamond" panose="02020404030301010803" pitchFamily="18" charset="0"/>
              <a:cs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853324501"/>
      </p:ext>
    </p:extLst>
  </p:cSld>
  <p:clrMapOvr>
    <a:masterClrMapping/>
  </p:clrMapOvr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Retângulo 15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510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 sz="4400" dirty="0">
              <a:latin typeface="Garamond" panose="02020404030301010803" pitchFamily="18" charset="0"/>
            </a:endParaRPr>
          </a:p>
        </p:txBody>
      </p:sp>
      <p:sp>
        <p:nvSpPr>
          <p:cNvPr id="18" name="Retângulo 6">
            <a:extLst>
              <a:ext uri="{FF2B5EF4-FFF2-40B4-BE49-F238E27FC236}">
                <a16:creationId xmlns:a16="http://schemas.microsoft.com/office/drawing/2014/main" id="{72F8C257-EAC5-458A-8A58-C53776083B8A}"/>
              </a:ext>
            </a:extLst>
          </p:cNvPr>
          <p:cNvSpPr>
            <a:spLocks noChangeArrowheads="1"/>
          </p:cNvSpPr>
          <p:nvPr/>
        </p:nvSpPr>
        <p:spPr bwMode="auto">
          <a:xfrm>
            <a:off x="296373" y="937736"/>
            <a:ext cx="10045521" cy="646331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pt-BR" sz="3600" b="1" dirty="0">
                <a:solidFill>
                  <a:srgbClr val="0070C0"/>
                </a:solidFill>
                <a:latin typeface="Garamond" panose="02020404030301010803" pitchFamily="18" charset="0"/>
              </a:rPr>
              <a:t>Exemplos de Documentos a ser examinados</a:t>
            </a:r>
            <a:r>
              <a:rPr lang="pt-BR" altLang="pt-BR" sz="3600" b="1" dirty="0">
                <a:solidFill>
                  <a:srgbClr val="0070C0"/>
                </a:solidFill>
                <a:latin typeface="Garamond" panose="02020404030301010803" pitchFamily="18" charset="0"/>
              </a:rPr>
              <a:t> </a:t>
            </a:r>
          </a:p>
        </p:txBody>
      </p:sp>
      <p:sp>
        <p:nvSpPr>
          <p:cNvPr id="17" name="Retângulo 16">
            <a:extLst>
              <a:ext uri="{FF2B5EF4-FFF2-40B4-BE49-F238E27FC236}">
                <a16:creationId xmlns:a16="http://schemas.microsoft.com/office/drawing/2014/main" id="{9BC8902F-419A-468E-BE71-3B74A0462D52}"/>
              </a:ext>
            </a:extLst>
          </p:cNvPr>
          <p:cNvSpPr/>
          <p:nvPr/>
        </p:nvSpPr>
        <p:spPr>
          <a:xfrm>
            <a:off x="1695311" y="64765"/>
            <a:ext cx="7952271" cy="7694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eaLnBrk="1" hangingPunct="1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para Conselho Fiscal</a:t>
            </a:r>
            <a:endParaRPr lang="pt-BR" sz="4400" b="1" i="1" dirty="0">
              <a:solidFill>
                <a:schemeClr val="bg1"/>
              </a:solidFill>
              <a:latin typeface="Garamond" panose="02020404030301010803" pitchFamily="18" charset="0"/>
              <a:cs typeface="Arial" charset="0"/>
            </a:endParaRPr>
          </a:p>
        </p:txBody>
      </p:sp>
      <p:pic>
        <p:nvPicPr>
          <p:cNvPr id="19" name="Picture 2" descr="https://player.slideplayer.com.br/86/13997735/slides/slide_5.jpg"/>
          <p:cNvPicPr>
            <a:picLocks noGrp="1" noChangeAspect="1" noChangeArrowheads="1"/>
          </p:cNvPicPr>
          <p:nvPr>
            <p:ph idx="1"/>
          </p:nvPr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671446" y="1578720"/>
            <a:ext cx="5205794" cy="482627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3" name="CaixaDeTexto 2">
            <a:extLst>
              <a:ext uri="{FF2B5EF4-FFF2-40B4-BE49-F238E27FC236}">
                <a16:creationId xmlns:a16="http://schemas.microsoft.com/office/drawing/2014/main" id="{A48CA786-4E45-DC9C-5FB1-B0E5DEE5AEAE}"/>
              </a:ext>
            </a:extLst>
          </p:cNvPr>
          <p:cNvSpPr txBox="1"/>
          <p:nvPr/>
        </p:nvSpPr>
        <p:spPr>
          <a:xfrm>
            <a:off x="154133" y="2273794"/>
            <a:ext cx="4787998" cy="2677656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/>
            <a:r>
              <a:rPr lang="pt-BR" sz="2800" b="0" i="0" dirty="0">
                <a:effectLst/>
                <a:latin typeface="Montserrat" panose="00000500000000000000" pitchFamily="2" charset="0"/>
              </a:rPr>
              <a:t>O </a:t>
            </a:r>
            <a:r>
              <a:rPr lang="pt-BR" sz="2800" b="1" i="0" dirty="0">
                <a:effectLst/>
                <a:latin typeface="Montserrat" panose="00000500000000000000" pitchFamily="2" charset="0"/>
              </a:rPr>
              <a:t>DANFE</a:t>
            </a:r>
            <a:r>
              <a:rPr lang="pt-BR" sz="2800" b="0" i="0" dirty="0">
                <a:effectLst/>
                <a:latin typeface="Montserrat" panose="00000500000000000000" pitchFamily="2" charset="0"/>
              </a:rPr>
              <a:t> (Documento Auxiliar da Nota Fiscal Eletrônica) é uma representação gráfica e simplificada de uma Nota Fiscal Eletrônica (NF-e).</a:t>
            </a:r>
            <a:endParaRPr lang="pt-BR" sz="2800" dirty="0">
              <a:latin typeface="Montserrat" panose="00000500000000000000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07963746"/>
      </p:ext>
    </p:extLst>
  </p:cSld>
  <p:clrMapOvr>
    <a:masterClrMapping/>
  </p:clrMapOvr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Retângulo 15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510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 sz="4400" dirty="0">
              <a:latin typeface="Garamond" panose="02020404030301010803" pitchFamily="18" charset="0"/>
            </a:endParaRPr>
          </a:p>
        </p:txBody>
      </p:sp>
      <p:sp>
        <p:nvSpPr>
          <p:cNvPr id="15" name="Retângulo 14">
            <a:extLst>
              <a:ext uri="{FF2B5EF4-FFF2-40B4-BE49-F238E27FC236}">
                <a16:creationId xmlns:a16="http://schemas.microsoft.com/office/drawing/2014/main" id="{CE64832A-140F-4960-8971-2EB38A830519}"/>
              </a:ext>
            </a:extLst>
          </p:cNvPr>
          <p:cNvSpPr/>
          <p:nvPr/>
        </p:nvSpPr>
        <p:spPr>
          <a:xfrm>
            <a:off x="1695311" y="64765"/>
            <a:ext cx="7952271" cy="7694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eaLnBrk="1" hangingPunct="1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para Conselho Fiscal</a:t>
            </a:r>
            <a:endParaRPr lang="pt-BR" sz="4400" b="1" i="1" dirty="0">
              <a:solidFill>
                <a:schemeClr val="bg1"/>
              </a:solidFill>
              <a:latin typeface="Garamond" panose="02020404030301010803" pitchFamily="18" charset="0"/>
              <a:cs typeface="Arial" charset="0"/>
            </a:endParaRPr>
          </a:p>
        </p:txBody>
      </p:sp>
      <p:pic>
        <p:nvPicPr>
          <p:cNvPr id="17" name="Picture 2" descr="NOTA CARIOCA - Nota Fiscal de Serviços Eletrônica - NFS-e - Prefeitura da  Cidade do Rio de Janeiro"/>
          <p:cNvPicPr>
            <a:picLocks noGrp="1" noChangeAspect="1" noChangeArrowheads="1"/>
          </p:cNvPicPr>
          <p:nvPr>
            <p:ph idx="1"/>
          </p:nvPr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624753" y="1474198"/>
            <a:ext cx="4525825" cy="498808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Retângulo 6">
            <a:extLst>
              <a:ext uri="{FF2B5EF4-FFF2-40B4-BE49-F238E27FC236}">
                <a16:creationId xmlns:a16="http://schemas.microsoft.com/office/drawing/2014/main" id="{BEDBBC4F-F942-8423-B63A-D42C4A88C738}"/>
              </a:ext>
            </a:extLst>
          </p:cNvPr>
          <p:cNvSpPr>
            <a:spLocks noChangeArrowheads="1"/>
          </p:cNvSpPr>
          <p:nvPr/>
        </p:nvSpPr>
        <p:spPr bwMode="auto">
          <a:xfrm>
            <a:off x="296373" y="937736"/>
            <a:ext cx="10045521" cy="646331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pt-BR" sz="3600" b="1" dirty="0">
                <a:solidFill>
                  <a:srgbClr val="0070C0"/>
                </a:solidFill>
                <a:latin typeface="Garamond" panose="02020404030301010803" pitchFamily="18" charset="0"/>
              </a:rPr>
              <a:t>Exemplos de Documentos a ser examinados</a:t>
            </a:r>
            <a:r>
              <a:rPr lang="pt-BR" altLang="pt-BR" sz="3600" b="1" dirty="0">
                <a:solidFill>
                  <a:srgbClr val="0070C0"/>
                </a:solidFill>
                <a:latin typeface="Garamond" panose="02020404030301010803" pitchFamily="18" charset="0"/>
              </a:rPr>
              <a:t> </a:t>
            </a:r>
          </a:p>
        </p:txBody>
      </p:sp>
    </p:spTree>
    <p:extLst>
      <p:ext uri="{BB962C8B-B14F-4D97-AF65-F5344CB8AC3E}">
        <p14:creationId xmlns:p14="http://schemas.microsoft.com/office/powerpoint/2010/main" val="3397192317"/>
      </p:ext>
    </p:extLst>
  </p:cSld>
  <p:clrMapOvr>
    <a:masterClrMapping/>
  </p:clrMapOvr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Retângulo 15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510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 sz="4400" dirty="0">
              <a:latin typeface="Garamond" panose="02020404030301010803" pitchFamily="18" charset="0"/>
            </a:endParaRPr>
          </a:p>
        </p:txBody>
      </p:sp>
      <p:sp>
        <p:nvSpPr>
          <p:cNvPr id="18" name="Retângulo 6">
            <a:extLst>
              <a:ext uri="{FF2B5EF4-FFF2-40B4-BE49-F238E27FC236}">
                <a16:creationId xmlns:a16="http://schemas.microsoft.com/office/drawing/2014/main" id="{72F8C257-EAC5-458A-8A58-C53776083B8A}"/>
              </a:ext>
            </a:extLst>
          </p:cNvPr>
          <p:cNvSpPr>
            <a:spLocks noChangeArrowheads="1"/>
          </p:cNvSpPr>
          <p:nvPr/>
        </p:nvSpPr>
        <p:spPr bwMode="auto">
          <a:xfrm>
            <a:off x="206062" y="1057595"/>
            <a:ext cx="10045521" cy="523220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 </a:t>
            </a:r>
          </a:p>
        </p:txBody>
      </p:sp>
      <p:sp>
        <p:nvSpPr>
          <p:cNvPr id="17" name="Retângulo 16">
            <a:extLst>
              <a:ext uri="{FF2B5EF4-FFF2-40B4-BE49-F238E27FC236}">
                <a16:creationId xmlns:a16="http://schemas.microsoft.com/office/drawing/2014/main" id="{9BC8902F-419A-468E-BE71-3B74A0462D52}"/>
              </a:ext>
            </a:extLst>
          </p:cNvPr>
          <p:cNvSpPr/>
          <p:nvPr/>
        </p:nvSpPr>
        <p:spPr>
          <a:xfrm>
            <a:off x="1695311" y="64765"/>
            <a:ext cx="7952271" cy="7694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eaLnBrk="1" hangingPunct="1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para Conselho Fiscal</a:t>
            </a:r>
            <a:endParaRPr lang="pt-BR" sz="4400" b="1" i="1" dirty="0">
              <a:solidFill>
                <a:schemeClr val="bg1"/>
              </a:solidFill>
              <a:latin typeface="Garamond" panose="02020404030301010803" pitchFamily="18" charset="0"/>
              <a:cs typeface="Arial" charset="0"/>
            </a:endParaRPr>
          </a:p>
        </p:txBody>
      </p:sp>
      <p:pic>
        <p:nvPicPr>
          <p:cNvPr id="19" name="Picture 2" descr="Emissor de Cupom Fiscal - O que mudou depois de 1º de julho de 2016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604017" y="1495698"/>
            <a:ext cx="8587983" cy="529753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0" name="CaixaDeTexto 19"/>
          <p:cNvSpPr txBox="1"/>
          <p:nvPr/>
        </p:nvSpPr>
        <p:spPr>
          <a:xfrm>
            <a:off x="3727751" y="990077"/>
            <a:ext cx="3002142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pt-BR" dirty="0">
                <a:solidFill>
                  <a:srgbClr val="FF0000"/>
                </a:solidFill>
              </a:rPr>
              <a:t>VALIDO E ACEITAVAL</a:t>
            </a:r>
          </a:p>
        </p:txBody>
      </p:sp>
      <p:sp>
        <p:nvSpPr>
          <p:cNvPr id="22" name="CaixaDeTexto 21"/>
          <p:cNvSpPr txBox="1"/>
          <p:nvPr/>
        </p:nvSpPr>
        <p:spPr>
          <a:xfrm>
            <a:off x="8199708" y="1017595"/>
            <a:ext cx="3384376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pt-BR" dirty="0">
                <a:solidFill>
                  <a:srgbClr val="FF0000"/>
                </a:solidFill>
              </a:rPr>
              <a:t>VALIDO NÃO ACEITAVEL</a:t>
            </a:r>
          </a:p>
        </p:txBody>
      </p:sp>
      <p:sp>
        <p:nvSpPr>
          <p:cNvPr id="2" name="CaixaDeTexto 1">
            <a:extLst>
              <a:ext uri="{FF2B5EF4-FFF2-40B4-BE49-F238E27FC236}">
                <a16:creationId xmlns:a16="http://schemas.microsoft.com/office/drawing/2014/main" id="{8D9854B2-3616-D26D-578A-B930812D4F10}"/>
              </a:ext>
            </a:extLst>
          </p:cNvPr>
          <p:cNvSpPr txBox="1"/>
          <p:nvPr/>
        </p:nvSpPr>
        <p:spPr>
          <a:xfrm>
            <a:off x="93173" y="2352816"/>
            <a:ext cx="3409243" cy="317009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/>
            <a:r>
              <a:rPr lang="pt-BR" sz="2400" b="1" dirty="0">
                <a:latin typeface="Montserrat" panose="00000500000000000000" pitchFamily="2" charset="0"/>
              </a:rPr>
              <a:t>No cupom fiscal precisa de 2 informações muito importante.</a:t>
            </a:r>
          </a:p>
          <a:p>
            <a:pPr algn="just"/>
            <a:endParaRPr lang="pt-BR" sz="2400" dirty="0">
              <a:latin typeface="Montserrat" panose="00000500000000000000" pitchFamily="2" charset="0"/>
            </a:endParaRPr>
          </a:p>
          <a:p>
            <a:r>
              <a:rPr lang="pt-BR" sz="2000" dirty="0">
                <a:latin typeface="Montserrat" panose="00000500000000000000" pitchFamily="2" charset="0"/>
              </a:rPr>
              <a:t>a) O CNPJ do fornecedor</a:t>
            </a:r>
          </a:p>
          <a:p>
            <a:endParaRPr lang="pt-BR" sz="2000" dirty="0">
              <a:latin typeface="Montserrat" panose="00000500000000000000" pitchFamily="2" charset="0"/>
            </a:endParaRPr>
          </a:p>
          <a:p>
            <a:r>
              <a:rPr lang="pt-BR" sz="2000" dirty="0">
                <a:latin typeface="Montserrat" panose="00000500000000000000" pitchFamily="2" charset="0"/>
              </a:rPr>
              <a:t>b) O CNPJ da Unidade Vicentina</a:t>
            </a:r>
          </a:p>
        </p:txBody>
      </p:sp>
    </p:spTree>
    <p:extLst>
      <p:ext uri="{BB962C8B-B14F-4D97-AF65-F5344CB8AC3E}">
        <p14:creationId xmlns:p14="http://schemas.microsoft.com/office/powerpoint/2010/main" val="3754886712"/>
      </p:ext>
    </p:extLst>
  </p:cSld>
  <p:clrMapOvr>
    <a:masterClrMapping/>
  </p:clrMapOvr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Retângulo 15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19047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 sz="4400" dirty="0">
              <a:latin typeface="Garamond" panose="02020404030301010803" pitchFamily="18" charset="0"/>
            </a:endParaRPr>
          </a:p>
        </p:txBody>
      </p:sp>
      <p:sp>
        <p:nvSpPr>
          <p:cNvPr id="17" name="Retângulo 16">
            <a:extLst>
              <a:ext uri="{FF2B5EF4-FFF2-40B4-BE49-F238E27FC236}">
                <a16:creationId xmlns:a16="http://schemas.microsoft.com/office/drawing/2014/main" id="{9BC8902F-419A-468E-BE71-3B74A0462D52}"/>
              </a:ext>
            </a:extLst>
          </p:cNvPr>
          <p:cNvSpPr/>
          <p:nvPr/>
        </p:nvSpPr>
        <p:spPr>
          <a:xfrm>
            <a:off x="1695311" y="64765"/>
            <a:ext cx="7952271" cy="7694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eaLnBrk="1" hangingPunct="1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para Conselho Fiscal</a:t>
            </a:r>
            <a:endParaRPr lang="pt-BR" sz="4400" b="1" i="1" dirty="0">
              <a:solidFill>
                <a:schemeClr val="bg1"/>
              </a:solidFill>
              <a:latin typeface="Garamond" panose="02020404030301010803" pitchFamily="18" charset="0"/>
              <a:cs typeface="Arial" charset="0"/>
            </a:endParaRPr>
          </a:p>
        </p:txBody>
      </p:sp>
      <p:pic>
        <p:nvPicPr>
          <p:cNvPr id="15" name="Espaço Reservado para Conteúdo 5"/>
          <p:cNvPicPr>
            <a:picLocks noGrp="1" noChangeAspect="1"/>
          </p:cNvPicPr>
          <p:nvPr>
            <p:ph idx="1"/>
          </p:nvPr>
        </p:nvPicPr>
        <p:blipFill>
          <a:blip r:embed="rId3"/>
          <a:stretch>
            <a:fillRect/>
          </a:stretch>
        </p:blipFill>
        <p:spPr>
          <a:xfrm>
            <a:off x="375385" y="2192356"/>
            <a:ext cx="3778416" cy="2555524"/>
          </a:xfrm>
          <a:prstGeom prst="rect">
            <a:avLst/>
          </a:prstGeom>
        </p:spPr>
      </p:pic>
      <p:pic>
        <p:nvPicPr>
          <p:cNvPr id="20" name="Imagem 19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23527" y="4831310"/>
            <a:ext cx="3754488" cy="2007643"/>
          </a:xfrm>
          <a:prstGeom prst="rect">
            <a:avLst/>
          </a:prstGeom>
        </p:spPr>
      </p:pic>
      <p:pic>
        <p:nvPicPr>
          <p:cNvPr id="21" name="Imagem 20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5497272" y="2055606"/>
            <a:ext cx="4341127" cy="4802394"/>
          </a:xfrm>
          <a:prstGeom prst="rect">
            <a:avLst/>
          </a:prstGeom>
        </p:spPr>
      </p:pic>
      <p:sp>
        <p:nvSpPr>
          <p:cNvPr id="23" name="CaixaDeTexto 22"/>
          <p:cNvSpPr txBox="1"/>
          <p:nvPr/>
        </p:nvSpPr>
        <p:spPr>
          <a:xfrm>
            <a:off x="171930" y="1790552"/>
            <a:ext cx="4185326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pt-BR" sz="2000" dirty="0">
                <a:latin typeface="Montserrat" panose="00000500000000000000" pitchFamily="2" charset="0"/>
              </a:rPr>
              <a:t>NÃO VALIDO, NÃO ACEITAVAL</a:t>
            </a:r>
          </a:p>
        </p:txBody>
      </p:sp>
      <p:sp>
        <p:nvSpPr>
          <p:cNvPr id="24" name="CaixaDeTexto 23"/>
          <p:cNvSpPr txBox="1"/>
          <p:nvPr/>
        </p:nvSpPr>
        <p:spPr>
          <a:xfrm>
            <a:off x="5573059" y="1790552"/>
            <a:ext cx="426534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pt-BR" sz="2400" dirty="0">
                <a:latin typeface="Montserrat" panose="00000500000000000000" pitchFamily="2" charset="0"/>
              </a:rPr>
              <a:t>VALIDO E ACEITAVEL</a:t>
            </a:r>
          </a:p>
        </p:txBody>
      </p:sp>
      <p:sp>
        <p:nvSpPr>
          <p:cNvPr id="2" name="Retângulo 6">
            <a:extLst>
              <a:ext uri="{FF2B5EF4-FFF2-40B4-BE49-F238E27FC236}">
                <a16:creationId xmlns:a16="http://schemas.microsoft.com/office/drawing/2014/main" id="{C693F2B1-0849-3E37-1B87-CC07860B0AC3}"/>
              </a:ext>
            </a:extLst>
          </p:cNvPr>
          <p:cNvSpPr>
            <a:spLocks noChangeArrowheads="1"/>
          </p:cNvSpPr>
          <p:nvPr/>
        </p:nvSpPr>
        <p:spPr bwMode="auto">
          <a:xfrm>
            <a:off x="296373" y="937736"/>
            <a:ext cx="10045521" cy="646331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pt-BR" sz="3600" b="1" dirty="0">
                <a:solidFill>
                  <a:srgbClr val="0070C0"/>
                </a:solidFill>
                <a:latin typeface="Garamond" panose="02020404030301010803" pitchFamily="18" charset="0"/>
              </a:rPr>
              <a:t>Exemplos de Documentos a ser examinados</a:t>
            </a:r>
            <a:r>
              <a:rPr lang="pt-BR" altLang="pt-BR" sz="3600" b="1" dirty="0">
                <a:solidFill>
                  <a:srgbClr val="0070C0"/>
                </a:solidFill>
                <a:latin typeface="Garamond" panose="02020404030301010803" pitchFamily="18" charset="0"/>
              </a:rPr>
              <a:t> </a:t>
            </a:r>
          </a:p>
        </p:txBody>
      </p:sp>
    </p:spTree>
    <p:extLst>
      <p:ext uri="{BB962C8B-B14F-4D97-AF65-F5344CB8AC3E}">
        <p14:creationId xmlns:p14="http://schemas.microsoft.com/office/powerpoint/2010/main" val="2643824368"/>
      </p:ext>
    </p:extLst>
  </p:cSld>
  <p:clrMapOvr>
    <a:masterClrMapping/>
  </p:clrMapOvr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Retângulo 15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510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 sz="4400" dirty="0">
              <a:latin typeface="Garamond" panose="02020404030301010803" pitchFamily="18" charset="0"/>
            </a:endParaRPr>
          </a:p>
        </p:txBody>
      </p:sp>
      <p:sp>
        <p:nvSpPr>
          <p:cNvPr id="17" name="Retângulo 16">
            <a:extLst>
              <a:ext uri="{FF2B5EF4-FFF2-40B4-BE49-F238E27FC236}">
                <a16:creationId xmlns:a16="http://schemas.microsoft.com/office/drawing/2014/main" id="{9BC8902F-419A-468E-BE71-3B74A0462D52}"/>
              </a:ext>
            </a:extLst>
          </p:cNvPr>
          <p:cNvSpPr/>
          <p:nvPr/>
        </p:nvSpPr>
        <p:spPr>
          <a:xfrm>
            <a:off x="1695311" y="64765"/>
            <a:ext cx="7952271" cy="7694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eaLnBrk="1" hangingPunct="1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para Conselho Fiscal</a:t>
            </a:r>
            <a:endParaRPr lang="pt-BR" sz="4400" b="1" i="1" dirty="0">
              <a:solidFill>
                <a:schemeClr val="bg1"/>
              </a:solidFill>
              <a:latin typeface="Garamond" panose="02020404030301010803" pitchFamily="18" charset="0"/>
              <a:cs typeface="Arial" charset="0"/>
            </a:endParaRPr>
          </a:p>
        </p:txBody>
      </p:sp>
      <p:pic>
        <p:nvPicPr>
          <p:cNvPr id="15" name="Espaço Reservado para Conteúdo 6"/>
          <p:cNvPicPr>
            <a:picLocks noGrp="1" noChangeAspect="1"/>
          </p:cNvPicPr>
          <p:nvPr>
            <p:ph idx="1"/>
          </p:nvPr>
        </p:nvPicPr>
        <p:blipFill>
          <a:blip r:embed="rId3"/>
          <a:stretch>
            <a:fillRect/>
          </a:stretch>
        </p:blipFill>
        <p:spPr>
          <a:xfrm>
            <a:off x="1494982" y="1636100"/>
            <a:ext cx="8010262" cy="4586025"/>
          </a:xfrm>
          <a:prstGeom prst="rect">
            <a:avLst/>
          </a:prstGeom>
        </p:spPr>
      </p:pic>
      <p:sp>
        <p:nvSpPr>
          <p:cNvPr id="2" name="CaixaDeTexto 1"/>
          <p:cNvSpPr txBox="1"/>
          <p:nvPr/>
        </p:nvSpPr>
        <p:spPr>
          <a:xfrm>
            <a:off x="1" y="6334780"/>
            <a:ext cx="12191999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pt-BR" sz="2800" dirty="0">
                <a:latin typeface="Montserrat" panose="00000500000000000000" pitchFamily="2" charset="0"/>
              </a:rPr>
              <a:t>MODELO DE RECIBO RECOMENDADO</a:t>
            </a:r>
          </a:p>
        </p:txBody>
      </p:sp>
      <p:sp>
        <p:nvSpPr>
          <p:cNvPr id="3" name="Retângulo 6">
            <a:extLst>
              <a:ext uri="{FF2B5EF4-FFF2-40B4-BE49-F238E27FC236}">
                <a16:creationId xmlns:a16="http://schemas.microsoft.com/office/drawing/2014/main" id="{0E665A40-B518-B2BF-FF7B-9AAE93710533}"/>
              </a:ext>
            </a:extLst>
          </p:cNvPr>
          <p:cNvSpPr>
            <a:spLocks noChangeArrowheads="1"/>
          </p:cNvSpPr>
          <p:nvPr/>
        </p:nvSpPr>
        <p:spPr bwMode="auto">
          <a:xfrm>
            <a:off x="296373" y="937736"/>
            <a:ext cx="10045521" cy="646331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pt-BR" sz="3600" b="1" dirty="0">
                <a:solidFill>
                  <a:srgbClr val="0070C0"/>
                </a:solidFill>
                <a:latin typeface="Garamond" panose="02020404030301010803" pitchFamily="18" charset="0"/>
              </a:rPr>
              <a:t>Exemplos de Documentos a ser examinados</a:t>
            </a:r>
            <a:r>
              <a:rPr lang="pt-BR" altLang="pt-BR" sz="3600" b="1" dirty="0">
                <a:solidFill>
                  <a:srgbClr val="0070C0"/>
                </a:solidFill>
                <a:latin typeface="Garamond" panose="02020404030301010803" pitchFamily="18" charset="0"/>
              </a:rPr>
              <a:t> </a:t>
            </a:r>
          </a:p>
        </p:txBody>
      </p:sp>
    </p:spTree>
    <p:extLst>
      <p:ext uri="{BB962C8B-B14F-4D97-AF65-F5344CB8AC3E}">
        <p14:creationId xmlns:p14="http://schemas.microsoft.com/office/powerpoint/2010/main" val="3864748970"/>
      </p:ext>
    </p:extLst>
  </p:cSld>
  <p:clrMapOvr>
    <a:masterClrMapping/>
  </p:clrMapOvr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Retângulo 15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510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 sz="4400" dirty="0">
              <a:latin typeface="Garamond" panose="02020404030301010803" pitchFamily="18" charset="0"/>
            </a:endParaRPr>
          </a:p>
        </p:txBody>
      </p:sp>
      <p:sp>
        <p:nvSpPr>
          <p:cNvPr id="20" name="Retângulo 19">
            <a:extLst>
              <a:ext uri="{FF2B5EF4-FFF2-40B4-BE49-F238E27FC236}">
                <a16:creationId xmlns:a16="http://schemas.microsoft.com/office/drawing/2014/main" id="{0B6421BD-43CF-466C-B7B1-CBFD75712778}"/>
              </a:ext>
            </a:extLst>
          </p:cNvPr>
          <p:cNvSpPr>
            <a:spLocks noChangeArrowheads="1"/>
          </p:cNvSpPr>
          <p:nvPr/>
        </p:nvSpPr>
        <p:spPr bwMode="auto">
          <a:xfrm>
            <a:off x="203201" y="6393125"/>
            <a:ext cx="9889066" cy="461665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pt-BR" altLang="pt-BR" sz="2400" dirty="0">
                <a:latin typeface="Montserrat" panose="00000500000000000000" pitchFamily="2" charset="0"/>
              </a:rPr>
              <a:t>MODELO DE RECIBO NÃO RECOMENDADO MAS ACEITAVAL</a:t>
            </a:r>
          </a:p>
        </p:txBody>
      </p:sp>
      <p:sp>
        <p:nvSpPr>
          <p:cNvPr id="18" name="Retângulo 17">
            <a:extLst>
              <a:ext uri="{FF2B5EF4-FFF2-40B4-BE49-F238E27FC236}">
                <a16:creationId xmlns:a16="http://schemas.microsoft.com/office/drawing/2014/main" id="{9BC8902F-419A-468E-BE71-3B74A0462D52}"/>
              </a:ext>
            </a:extLst>
          </p:cNvPr>
          <p:cNvSpPr/>
          <p:nvPr/>
        </p:nvSpPr>
        <p:spPr>
          <a:xfrm>
            <a:off x="1695311" y="64765"/>
            <a:ext cx="7952271" cy="7694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eaLnBrk="1" hangingPunct="1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para Conselho Fiscal</a:t>
            </a:r>
            <a:endParaRPr lang="pt-BR" sz="4400" b="1" i="1" dirty="0">
              <a:solidFill>
                <a:schemeClr val="bg1"/>
              </a:solidFill>
              <a:latin typeface="Garamond" panose="02020404030301010803" pitchFamily="18" charset="0"/>
              <a:cs typeface="Arial" charset="0"/>
            </a:endParaRPr>
          </a:p>
        </p:txBody>
      </p:sp>
      <p:pic>
        <p:nvPicPr>
          <p:cNvPr id="17" name="Imagem 16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935038" y="1900912"/>
            <a:ext cx="8699089" cy="4363253"/>
          </a:xfrm>
          <a:prstGeom prst="rect">
            <a:avLst/>
          </a:prstGeom>
        </p:spPr>
      </p:pic>
      <p:sp>
        <p:nvSpPr>
          <p:cNvPr id="2" name="Retângulo 6">
            <a:extLst>
              <a:ext uri="{FF2B5EF4-FFF2-40B4-BE49-F238E27FC236}">
                <a16:creationId xmlns:a16="http://schemas.microsoft.com/office/drawing/2014/main" id="{0C1DD69E-8DD5-D596-E6C1-CE48C60B0C1F}"/>
              </a:ext>
            </a:extLst>
          </p:cNvPr>
          <p:cNvSpPr>
            <a:spLocks noChangeArrowheads="1"/>
          </p:cNvSpPr>
          <p:nvPr/>
        </p:nvSpPr>
        <p:spPr bwMode="auto">
          <a:xfrm>
            <a:off x="296373" y="937736"/>
            <a:ext cx="10045521" cy="646331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pt-BR" sz="3600" b="1" dirty="0">
                <a:solidFill>
                  <a:srgbClr val="0070C0"/>
                </a:solidFill>
                <a:latin typeface="Garamond" panose="02020404030301010803" pitchFamily="18" charset="0"/>
              </a:rPr>
              <a:t>Exemplos de Documentos a ser examinados</a:t>
            </a:r>
            <a:r>
              <a:rPr lang="pt-BR" altLang="pt-BR" sz="3600" b="1" dirty="0">
                <a:solidFill>
                  <a:srgbClr val="0070C0"/>
                </a:solidFill>
                <a:latin typeface="Garamond" panose="02020404030301010803" pitchFamily="18" charset="0"/>
              </a:rPr>
              <a:t> </a:t>
            </a:r>
          </a:p>
        </p:txBody>
      </p:sp>
    </p:spTree>
    <p:extLst>
      <p:ext uri="{BB962C8B-B14F-4D97-AF65-F5344CB8AC3E}">
        <p14:creationId xmlns:p14="http://schemas.microsoft.com/office/powerpoint/2010/main" val="2497334986"/>
      </p:ext>
    </p:extLst>
  </p:cSld>
  <p:clrMapOvr>
    <a:masterClrMapping/>
  </p:clrMapOvr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Retângulo 15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510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 sz="4400" dirty="0">
              <a:latin typeface="Garamond" panose="02020404030301010803" pitchFamily="18" charset="0"/>
            </a:endParaRPr>
          </a:p>
        </p:txBody>
      </p:sp>
      <p:sp>
        <p:nvSpPr>
          <p:cNvPr id="20" name="Retângulo 19">
            <a:extLst>
              <a:ext uri="{FF2B5EF4-FFF2-40B4-BE49-F238E27FC236}">
                <a16:creationId xmlns:a16="http://schemas.microsoft.com/office/drawing/2014/main" id="{0B6421BD-43CF-466C-B7B1-CBFD75712778}"/>
              </a:ext>
            </a:extLst>
          </p:cNvPr>
          <p:cNvSpPr>
            <a:spLocks noChangeArrowheads="1"/>
          </p:cNvSpPr>
          <p:nvPr/>
        </p:nvSpPr>
        <p:spPr bwMode="auto">
          <a:xfrm>
            <a:off x="783357" y="6259051"/>
            <a:ext cx="9776177" cy="461665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pt-BR" altLang="pt-BR" sz="2400" dirty="0">
                <a:latin typeface="Montserrat" panose="00000500000000000000" pitchFamily="2" charset="0"/>
              </a:rPr>
              <a:t>MODELO DE RECIBO NÃO RECOMENDADO MAS ACEITAVAL</a:t>
            </a:r>
          </a:p>
        </p:txBody>
      </p:sp>
      <p:sp>
        <p:nvSpPr>
          <p:cNvPr id="18" name="Retângulo 17">
            <a:extLst>
              <a:ext uri="{FF2B5EF4-FFF2-40B4-BE49-F238E27FC236}">
                <a16:creationId xmlns:a16="http://schemas.microsoft.com/office/drawing/2014/main" id="{9BC8902F-419A-468E-BE71-3B74A0462D52}"/>
              </a:ext>
            </a:extLst>
          </p:cNvPr>
          <p:cNvSpPr/>
          <p:nvPr/>
        </p:nvSpPr>
        <p:spPr>
          <a:xfrm>
            <a:off x="1695311" y="64765"/>
            <a:ext cx="7952271" cy="7694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eaLnBrk="1" hangingPunct="1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para Conselho Fiscal</a:t>
            </a:r>
            <a:endParaRPr lang="pt-BR" sz="4400" b="1" i="1" dirty="0">
              <a:solidFill>
                <a:schemeClr val="bg1"/>
              </a:solidFill>
              <a:latin typeface="Garamond" panose="02020404030301010803" pitchFamily="18" charset="0"/>
              <a:cs typeface="Arial" charset="0"/>
            </a:endParaRPr>
          </a:p>
        </p:txBody>
      </p:sp>
      <p:pic>
        <p:nvPicPr>
          <p:cNvPr id="17" name="Imagem 16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135954" y="1771793"/>
            <a:ext cx="8856984" cy="4487258"/>
          </a:xfrm>
          <a:prstGeom prst="rect">
            <a:avLst/>
          </a:prstGeom>
        </p:spPr>
      </p:pic>
      <p:sp>
        <p:nvSpPr>
          <p:cNvPr id="2" name="Retângulo 6">
            <a:extLst>
              <a:ext uri="{FF2B5EF4-FFF2-40B4-BE49-F238E27FC236}">
                <a16:creationId xmlns:a16="http://schemas.microsoft.com/office/drawing/2014/main" id="{88DB6F3E-A1BC-69CA-7651-E45D300A64FE}"/>
              </a:ext>
            </a:extLst>
          </p:cNvPr>
          <p:cNvSpPr>
            <a:spLocks noChangeArrowheads="1"/>
          </p:cNvSpPr>
          <p:nvPr/>
        </p:nvSpPr>
        <p:spPr bwMode="auto">
          <a:xfrm>
            <a:off x="296373" y="937736"/>
            <a:ext cx="10045521" cy="646331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pt-BR" sz="3600" b="1" dirty="0">
                <a:solidFill>
                  <a:srgbClr val="0070C0"/>
                </a:solidFill>
                <a:latin typeface="Garamond" panose="02020404030301010803" pitchFamily="18" charset="0"/>
              </a:rPr>
              <a:t>Exemplos de Documentos a ser examinados</a:t>
            </a:r>
            <a:r>
              <a:rPr lang="pt-BR" altLang="pt-BR" sz="3600" b="1" dirty="0">
                <a:solidFill>
                  <a:srgbClr val="0070C0"/>
                </a:solidFill>
                <a:latin typeface="Garamond" panose="02020404030301010803" pitchFamily="18" charset="0"/>
              </a:rPr>
              <a:t> </a:t>
            </a:r>
          </a:p>
        </p:txBody>
      </p:sp>
    </p:spTree>
    <p:extLst>
      <p:ext uri="{BB962C8B-B14F-4D97-AF65-F5344CB8AC3E}">
        <p14:creationId xmlns:p14="http://schemas.microsoft.com/office/powerpoint/2010/main" val="1872165131"/>
      </p:ext>
    </p:extLst>
  </p:cSld>
  <p:clrMapOvr>
    <a:masterClrMapping/>
  </p:clrMapOvr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tângulo 8">
            <a:extLst>
              <a:ext uri="{FF2B5EF4-FFF2-40B4-BE49-F238E27FC236}">
                <a16:creationId xmlns:a16="http://schemas.microsoft.com/office/drawing/2014/main" id="{D6BC9383-E10A-410C-A46E-189CD3FE83C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0053A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002">
            <a:schemeClr val="lt2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pt-BR"/>
          </a:p>
        </p:txBody>
      </p:sp>
      <p:grpSp>
        <p:nvGrpSpPr>
          <p:cNvPr id="11" name="Agrupar 10">
            <a:extLst>
              <a:ext uri="{FF2B5EF4-FFF2-40B4-BE49-F238E27FC236}">
                <a16:creationId xmlns:a16="http://schemas.microsoft.com/office/drawing/2014/main" id="{059F1084-AEB1-4312-B87B-D81F848D8136}"/>
              </a:ext>
            </a:extLst>
          </p:cNvPr>
          <p:cNvGrpSpPr/>
          <p:nvPr/>
        </p:nvGrpSpPr>
        <p:grpSpPr>
          <a:xfrm rot="5400000">
            <a:off x="4621540" y="3312663"/>
            <a:ext cx="6857997" cy="232673"/>
            <a:chOff x="0" y="6378264"/>
            <a:chExt cx="12192000" cy="305870"/>
          </a:xfrm>
        </p:grpSpPr>
        <p:sp>
          <p:nvSpPr>
            <p:cNvPr id="12" name="Retângulo 11">
              <a:extLst>
                <a:ext uri="{FF2B5EF4-FFF2-40B4-BE49-F238E27FC236}">
                  <a16:creationId xmlns:a16="http://schemas.microsoft.com/office/drawing/2014/main" id="{9C9AD26D-FEBF-4A4B-90D7-C6AD4AEFA918}"/>
                </a:ext>
              </a:extLst>
            </p:cNvPr>
            <p:cNvSpPr/>
            <p:nvPr/>
          </p:nvSpPr>
          <p:spPr>
            <a:xfrm>
              <a:off x="0" y="6378264"/>
              <a:ext cx="12191998" cy="305870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3" name="Agrupar 12">
              <a:extLst>
                <a:ext uri="{FF2B5EF4-FFF2-40B4-BE49-F238E27FC236}">
                  <a16:creationId xmlns:a16="http://schemas.microsoft.com/office/drawing/2014/main" id="{02C62DAC-29D5-4232-91C6-D222F89C6E97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7B3ED004-2012-4130-B00B-DF2250722C53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5" name="Retângulo 14">
                <a:extLst>
                  <a:ext uri="{FF2B5EF4-FFF2-40B4-BE49-F238E27FC236}">
                    <a16:creationId xmlns:a16="http://schemas.microsoft.com/office/drawing/2014/main" id="{3976EDA3-8AF0-417D-B32E-FB6617E69791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3" name="Retângulo 2"/>
          <p:cNvSpPr/>
          <p:nvPr/>
        </p:nvSpPr>
        <p:spPr>
          <a:xfrm>
            <a:off x="8126257" y="0"/>
            <a:ext cx="4065743" cy="6857997"/>
          </a:xfrm>
          <a:prstGeom prst="rect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  <p:pic>
        <p:nvPicPr>
          <p:cNvPr id="16" name="Imagem 15">
            <a:extLst>
              <a:ext uri="{FF2B5EF4-FFF2-40B4-BE49-F238E27FC236}">
                <a16:creationId xmlns:a16="http://schemas.microsoft.com/office/drawing/2014/main" id="{5CFF523A-C0E0-4A4C-A226-3EAAADECCC37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638057" y="2083498"/>
            <a:ext cx="2785317" cy="2801668"/>
          </a:xfrm>
          <a:prstGeom prst="rect">
            <a:avLst/>
          </a:prstGeom>
        </p:spPr>
      </p:pic>
      <p:sp>
        <p:nvSpPr>
          <p:cNvPr id="17" name="Retângulo 6">
            <a:extLst>
              <a:ext uri="{FF2B5EF4-FFF2-40B4-BE49-F238E27FC236}">
                <a16:creationId xmlns:a16="http://schemas.microsoft.com/office/drawing/2014/main" id="{CE732D01-380B-4B87-A591-55576A4238F3}"/>
              </a:ext>
            </a:extLst>
          </p:cNvPr>
          <p:cNvSpPr>
            <a:spLocks noChangeArrowheads="1"/>
          </p:cNvSpPr>
          <p:nvPr/>
        </p:nvSpPr>
        <p:spPr bwMode="auto">
          <a:xfrm>
            <a:off x="456338" y="3099611"/>
            <a:ext cx="7072313" cy="769441"/>
          </a:xfrm>
          <a:prstGeom prst="rect">
            <a:avLst/>
          </a:prstGeom>
          <a:noFill/>
          <a:ln>
            <a:noFill/>
          </a:ln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Balanço Patrimonial</a:t>
            </a:r>
          </a:p>
        </p:txBody>
      </p:sp>
    </p:spTree>
    <p:extLst>
      <p:ext uri="{BB962C8B-B14F-4D97-AF65-F5344CB8AC3E}">
        <p14:creationId xmlns:p14="http://schemas.microsoft.com/office/powerpoint/2010/main" val="2940747278"/>
      </p:ext>
    </p:extLst>
  </p:cSld>
  <p:clrMapOvr>
    <a:masterClrMapping/>
  </p:clrMapOvr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Retângulo 15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510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 sz="4400" dirty="0">
              <a:latin typeface="Garamond" panose="02020404030301010803" pitchFamily="18" charset="0"/>
            </a:endParaRPr>
          </a:p>
        </p:txBody>
      </p:sp>
      <p:sp>
        <p:nvSpPr>
          <p:cNvPr id="20" name="Retângulo 19">
            <a:extLst>
              <a:ext uri="{FF2B5EF4-FFF2-40B4-BE49-F238E27FC236}">
                <a16:creationId xmlns:a16="http://schemas.microsoft.com/office/drawing/2014/main" id="{0B6421BD-43CF-466C-B7B1-CBFD75712778}"/>
              </a:ext>
            </a:extLst>
          </p:cNvPr>
          <p:cNvSpPr>
            <a:spLocks noChangeArrowheads="1"/>
          </p:cNvSpPr>
          <p:nvPr/>
        </p:nvSpPr>
        <p:spPr bwMode="auto">
          <a:xfrm>
            <a:off x="1821681" y="1318721"/>
            <a:ext cx="8548637" cy="523220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pt-BR" sz="2800" b="1" dirty="0">
                <a:solidFill>
                  <a:srgbClr val="0070C0"/>
                </a:solidFill>
                <a:latin typeface="Garamond" panose="02020404030301010803" pitchFamily="18" charset="0"/>
              </a:rPr>
              <a:t>EXEMPLO DE BALANAÇO PATRIMONIAL</a:t>
            </a:r>
            <a:endParaRPr lang="pt-BR" altLang="pt-BR" sz="2800" b="1" dirty="0">
              <a:solidFill>
                <a:srgbClr val="0070C0"/>
              </a:solidFill>
              <a:latin typeface="Garamond" panose="02020404030301010803" pitchFamily="18" charset="0"/>
            </a:endParaRPr>
          </a:p>
        </p:txBody>
      </p:sp>
      <p:sp>
        <p:nvSpPr>
          <p:cNvPr id="18" name="Retângulo 17">
            <a:extLst>
              <a:ext uri="{FF2B5EF4-FFF2-40B4-BE49-F238E27FC236}">
                <a16:creationId xmlns:a16="http://schemas.microsoft.com/office/drawing/2014/main" id="{9BC8902F-419A-468E-BE71-3B74A0462D52}"/>
              </a:ext>
            </a:extLst>
          </p:cNvPr>
          <p:cNvSpPr/>
          <p:nvPr/>
        </p:nvSpPr>
        <p:spPr>
          <a:xfrm>
            <a:off x="1695311" y="64765"/>
            <a:ext cx="7952271" cy="7694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eaLnBrk="1" hangingPunct="1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para Conselho Fiscal</a:t>
            </a:r>
            <a:endParaRPr lang="pt-BR" sz="4400" b="1" i="1" dirty="0">
              <a:solidFill>
                <a:schemeClr val="bg1"/>
              </a:solidFill>
              <a:latin typeface="Garamond" panose="02020404030301010803" pitchFamily="18" charset="0"/>
              <a:cs typeface="Arial" charset="0"/>
            </a:endParaRPr>
          </a:p>
        </p:txBody>
      </p:sp>
      <p:sp>
        <p:nvSpPr>
          <p:cNvPr id="3" name="CaixaDeTexto 2">
            <a:extLst>
              <a:ext uri="{FF2B5EF4-FFF2-40B4-BE49-F238E27FC236}">
                <a16:creationId xmlns:a16="http://schemas.microsoft.com/office/drawing/2014/main" id="{A671C52E-1558-FF00-C5FB-89D7E4AC8150}"/>
              </a:ext>
            </a:extLst>
          </p:cNvPr>
          <p:cNvSpPr txBox="1"/>
          <p:nvPr/>
        </p:nvSpPr>
        <p:spPr>
          <a:xfrm>
            <a:off x="935037" y="2803436"/>
            <a:ext cx="10049051" cy="2677656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/>
            <a:r>
              <a:rPr lang="pt-BR" sz="2800" b="0" i="0" dirty="0">
                <a:solidFill>
                  <a:srgbClr val="001D35"/>
                </a:solidFill>
                <a:effectLst/>
                <a:latin typeface="Montserrat" panose="00000500000000000000" pitchFamily="2" charset="0"/>
              </a:rPr>
              <a:t>O balanço patrimonial é um relatório contábil que apresenta a situação financeira d</a:t>
            </a:r>
            <a:r>
              <a:rPr lang="pt-BR" sz="2800" dirty="0">
                <a:solidFill>
                  <a:srgbClr val="001D35"/>
                </a:solidFill>
                <a:latin typeface="Montserrat" panose="00000500000000000000" pitchFamily="2" charset="0"/>
              </a:rPr>
              <a:t>a unidade Vicentina </a:t>
            </a:r>
            <a:r>
              <a:rPr lang="pt-BR" sz="2800" b="0" i="0" dirty="0">
                <a:solidFill>
                  <a:srgbClr val="001D35"/>
                </a:solidFill>
                <a:effectLst/>
                <a:latin typeface="Montserrat" panose="00000500000000000000" pitchFamily="2" charset="0"/>
              </a:rPr>
              <a:t>em um determinado momento. </a:t>
            </a:r>
          </a:p>
          <a:p>
            <a:pPr algn="just"/>
            <a:endParaRPr lang="pt-BR" sz="2800" dirty="0">
              <a:solidFill>
                <a:srgbClr val="001D35"/>
              </a:solidFill>
              <a:latin typeface="Montserrat" panose="00000500000000000000" pitchFamily="2" charset="0"/>
            </a:endParaRPr>
          </a:p>
          <a:p>
            <a:pPr algn="just"/>
            <a:r>
              <a:rPr lang="pt-BR" sz="2800" b="0" i="0" dirty="0">
                <a:solidFill>
                  <a:srgbClr val="001D35"/>
                </a:solidFill>
                <a:effectLst/>
                <a:latin typeface="Montserrat" panose="00000500000000000000" pitchFamily="2" charset="0"/>
              </a:rPr>
              <a:t>Ele é um dos principais demonstrativos contábeis de e é fundamental para a tomada de decisões. </a:t>
            </a:r>
            <a:endParaRPr lang="pt-BR" sz="2800" dirty="0">
              <a:latin typeface="Montserrat" panose="00000500000000000000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773527550"/>
      </p:ext>
    </p:extLst>
  </p:cSld>
  <p:clrMapOvr>
    <a:masterClrMapping/>
  </p:clrMapOvr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Retângulo 15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510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 sz="4400" dirty="0">
              <a:latin typeface="Garamond" panose="02020404030301010803" pitchFamily="18" charset="0"/>
            </a:endParaRPr>
          </a:p>
        </p:txBody>
      </p:sp>
      <p:sp>
        <p:nvSpPr>
          <p:cNvPr id="18" name="Retângulo 17">
            <a:extLst>
              <a:ext uri="{FF2B5EF4-FFF2-40B4-BE49-F238E27FC236}">
                <a16:creationId xmlns:a16="http://schemas.microsoft.com/office/drawing/2014/main" id="{9BC8902F-419A-468E-BE71-3B74A0462D52}"/>
              </a:ext>
            </a:extLst>
          </p:cNvPr>
          <p:cNvSpPr/>
          <p:nvPr/>
        </p:nvSpPr>
        <p:spPr>
          <a:xfrm>
            <a:off x="1695311" y="64765"/>
            <a:ext cx="7952271" cy="7694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eaLnBrk="1" hangingPunct="1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para Conselho Fiscal</a:t>
            </a:r>
            <a:endParaRPr lang="pt-BR" sz="4400" b="1" i="1" dirty="0">
              <a:solidFill>
                <a:schemeClr val="bg1"/>
              </a:solidFill>
              <a:latin typeface="Garamond" panose="02020404030301010803" pitchFamily="18" charset="0"/>
              <a:cs typeface="Arial" charset="0"/>
            </a:endParaRPr>
          </a:p>
        </p:txBody>
      </p:sp>
      <p:pic>
        <p:nvPicPr>
          <p:cNvPr id="17" name="Picture 2" descr="Balanço Patrimonial: Qual a sua importância? | Gerencial ...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934360" y="1975430"/>
            <a:ext cx="8323278" cy="416811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Retângulo 1">
            <a:extLst>
              <a:ext uri="{FF2B5EF4-FFF2-40B4-BE49-F238E27FC236}">
                <a16:creationId xmlns:a16="http://schemas.microsoft.com/office/drawing/2014/main" id="{11AF3E3C-F75B-45F4-E744-BF4DF9ADFB0E}"/>
              </a:ext>
            </a:extLst>
          </p:cNvPr>
          <p:cNvSpPr>
            <a:spLocks noChangeArrowheads="1"/>
          </p:cNvSpPr>
          <p:nvPr/>
        </p:nvSpPr>
        <p:spPr bwMode="auto">
          <a:xfrm>
            <a:off x="1821681" y="1318721"/>
            <a:ext cx="8548637" cy="523220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pt-BR" sz="2800" b="1" dirty="0">
                <a:solidFill>
                  <a:srgbClr val="0070C0"/>
                </a:solidFill>
                <a:latin typeface="Garamond" panose="02020404030301010803" pitchFamily="18" charset="0"/>
              </a:rPr>
              <a:t>EXEMPLO DE BALANAÇO PATRIMONIAL</a:t>
            </a:r>
            <a:endParaRPr lang="pt-BR" altLang="pt-BR" sz="2800" b="1" dirty="0">
              <a:solidFill>
                <a:srgbClr val="0070C0"/>
              </a:solidFill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622151317"/>
      </p:ext>
    </p:extLst>
  </p:cSld>
  <p:clrMapOvr>
    <a:masterClrMapping/>
  </p:clrMapOvr>
</p:sld>
</file>

<file path=ppt/slides/slide4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Retângulo 15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510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 sz="4400" dirty="0">
              <a:latin typeface="Garamond" panose="02020404030301010803" pitchFamily="18" charset="0"/>
            </a:endParaRPr>
          </a:p>
        </p:txBody>
      </p:sp>
      <p:sp>
        <p:nvSpPr>
          <p:cNvPr id="20" name="Retângulo 19">
            <a:extLst>
              <a:ext uri="{FF2B5EF4-FFF2-40B4-BE49-F238E27FC236}">
                <a16:creationId xmlns:a16="http://schemas.microsoft.com/office/drawing/2014/main" id="{0B6421BD-43CF-466C-B7B1-CBFD75712778}"/>
              </a:ext>
            </a:extLst>
          </p:cNvPr>
          <p:cNvSpPr>
            <a:spLocks noChangeArrowheads="1"/>
          </p:cNvSpPr>
          <p:nvPr/>
        </p:nvSpPr>
        <p:spPr bwMode="auto">
          <a:xfrm>
            <a:off x="1821681" y="1318721"/>
            <a:ext cx="8548637" cy="523220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pt-BR" sz="2800" b="1" dirty="0">
                <a:solidFill>
                  <a:srgbClr val="0070C0"/>
                </a:solidFill>
                <a:latin typeface="Garamond" panose="02020404030301010803" pitchFamily="18" charset="0"/>
              </a:rPr>
              <a:t>EXEMPLO DE BALANAÇO PATRIMONIAL</a:t>
            </a:r>
            <a:endParaRPr lang="pt-BR" altLang="pt-BR" sz="2800" b="1" dirty="0">
              <a:solidFill>
                <a:srgbClr val="0070C0"/>
              </a:solidFill>
              <a:latin typeface="Garamond" panose="02020404030301010803" pitchFamily="18" charset="0"/>
            </a:endParaRPr>
          </a:p>
        </p:txBody>
      </p:sp>
      <p:sp>
        <p:nvSpPr>
          <p:cNvPr id="18" name="Retângulo 17">
            <a:extLst>
              <a:ext uri="{FF2B5EF4-FFF2-40B4-BE49-F238E27FC236}">
                <a16:creationId xmlns:a16="http://schemas.microsoft.com/office/drawing/2014/main" id="{9BC8902F-419A-468E-BE71-3B74A0462D52}"/>
              </a:ext>
            </a:extLst>
          </p:cNvPr>
          <p:cNvSpPr/>
          <p:nvPr/>
        </p:nvSpPr>
        <p:spPr>
          <a:xfrm>
            <a:off x="1695311" y="64765"/>
            <a:ext cx="7952271" cy="7694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eaLnBrk="1" hangingPunct="1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para Conselho Fiscal</a:t>
            </a:r>
            <a:endParaRPr lang="pt-BR" sz="4400" b="1" i="1" dirty="0">
              <a:solidFill>
                <a:schemeClr val="bg1"/>
              </a:solidFill>
              <a:latin typeface="Garamond" panose="02020404030301010803" pitchFamily="18" charset="0"/>
              <a:cs typeface="Arial" charset="0"/>
            </a:endParaRPr>
          </a:p>
        </p:txBody>
      </p:sp>
      <p:sp>
        <p:nvSpPr>
          <p:cNvPr id="3" name="CaixaDeTexto 2">
            <a:extLst>
              <a:ext uri="{FF2B5EF4-FFF2-40B4-BE49-F238E27FC236}">
                <a16:creationId xmlns:a16="http://schemas.microsoft.com/office/drawing/2014/main" id="{A671C52E-1558-FF00-C5FB-89D7E4AC8150}"/>
              </a:ext>
            </a:extLst>
          </p:cNvPr>
          <p:cNvSpPr txBox="1"/>
          <p:nvPr/>
        </p:nvSpPr>
        <p:spPr>
          <a:xfrm>
            <a:off x="946326" y="1995228"/>
            <a:ext cx="10049051" cy="440120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l" fontAlgn="ctr"/>
            <a:r>
              <a:rPr lang="pt-BR" sz="2800" b="0" i="0" dirty="0">
                <a:solidFill>
                  <a:srgbClr val="001D35"/>
                </a:solidFill>
                <a:effectLst/>
                <a:latin typeface="Montserrat" panose="00000500000000000000" pitchFamily="2" charset="0"/>
              </a:rPr>
              <a:t>O balanço patrimonial é composto por: </a:t>
            </a:r>
          </a:p>
          <a:p>
            <a:pPr algn="l" fontAlgn="ctr"/>
            <a:endParaRPr lang="pt-BR" sz="2800" b="0" i="0" dirty="0">
              <a:solidFill>
                <a:srgbClr val="001D35"/>
              </a:solidFill>
              <a:effectLst/>
              <a:latin typeface="Montserrat" panose="00000500000000000000" pitchFamily="2" charset="0"/>
            </a:endParaRPr>
          </a:p>
          <a:p>
            <a:pPr algn="l">
              <a:buFont typeface="Arial" panose="020B0604020202020204" pitchFamily="34" charset="0"/>
              <a:buChar char="•"/>
            </a:pPr>
            <a:r>
              <a:rPr lang="pt-BR" sz="2800" b="0" i="0" dirty="0">
                <a:solidFill>
                  <a:srgbClr val="001D35"/>
                </a:solidFill>
                <a:effectLst/>
                <a:latin typeface="Montserrat" panose="00000500000000000000" pitchFamily="2" charset="0"/>
              </a:rPr>
              <a:t> </a:t>
            </a:r>
            <a:r>
              <a:rPr lang="pt-BR" sz="2800" b="1" i="0" dirty="0">
                <a:solidFill>
                  <a:srgbClr val="001D35"/>
                </a:solidFill>
                <a:effectLst/>
                <a:latin typeface="Montserrat" panose="00000500000000000000" pitchFamily="2" charset="0"/>
              </a:rPr>
              <a:t>Ativos:</a:t>
            </a:r>
            <a:r>
              <a:rPr lang="pt-BR" sz="2800" b="0" i="0" dirty="0">
                <a:solidFill>
                  <a:srgbClr val="001D35"/>
                </a:solidFill>
                <a:effectLst/>
                <a:latin typeface="Montserrat" panose="00000500000000000000" pitchFamily="2" charset="0"/>
              </a:rPr>
              <a:t> todos os bens e recursos da empresa</a:t>
            </a:r>
          </a:p>
          <a:p>
            <a:pPr algn="l">
              <a:buFont typeface="Arial" panose="020B0604020202020204" pitchFamily="34" charset="0"/>
              <a:buChar char="•"/>
            </a:pPr>
            <a:endParaRPr lang="pt-BR" sz="2800" b="0" i="0" dirty="0">
              <a:solidFill>
                <a:srgbClr val="001D35"/>
              </a:solidFill>
              <a:effectLst/>
              <a:latin typeface="Montserrat" panose="00000500000000000000" pitchFamily="2" charset="0"/>
            </a:endParaRPr>
          </a:p>
          <a:p>
            <a:pPr algn="l">
              <a:buFont typeface="Arial" panose="020B0604020202020204" pitchFamily="34" charset="0"/>
              <a:buChar char="•"/>
            </a:pPr>
            <a:r>
              <a:rPr lang="pt-BR" sz="2800" b="0" i="0" dirty="0">
                <a:solidFill>
                  <a:srgbClr val="001D35"/>
                </a:solidFill>
                <a:effectLst/>
                <a:latin typeface="Montserrat" panose="00000500000000000000" pitchFamily="2" charset="0"/>
              </a:rPr>
              <a:t> </a:t>
            </a:r>
            <a:r>
              <a:rPr lang="pt-BR" sz="2800" b="1" i="0" dirty="0">
                <a:solidFill>
                  <a:srgbClr val="001D35"/>
                </a:solidFill>
                <a:effectLst/>
                <a:latin typeface="Montserrat" panose="00000500000000000000" pitchFamily="2" charset="0"/>
              </a:rPr>
              <a:t>Passivos: </a:t>
            </a:r>
            <a:r>
              <a:rPr lang="pt-BR" sz="2800" b="0" i="0" dirty="0">
                <a:solidFill>
                  <a:srgbClr val="001D35"/>
                </a:solidFill>
                <a:effectLst/>
                <a:latin typeface="Montserrat" panose="00000500000000000000" pitchFamily="2" charset="0"/>
              </a:rPr>
              <a:t>dívidas, direitos e obrigações da empresa</a:t>
            </a:r>
          </a:p>
          <a:p>
            <a:pPr algn="l">
              <a:buFont typeface="Arial" panose="020B0604020202020204" pitchFamily="34" charset="0"/>
              <a:buChar char="•"/>
            </a:pPr>
            <a:endParaRPr lang="pt-BR" sz="2800" b="0" i="0" dirty="0">
              <a:solidFill>
                <a:srgbClr val="001D35"/>
              </a:solidFill>
              <a:effectLst/>
              <a:latin typeface="Montserrat" panose="00000500000000000000" pitchFamily="2" charset="0"/>
            </a:endParaRPr>
          </a:p>
          <a:p>
            <a:pPr algn="l">
              <a:buFont typeface="Arial" panose="020B0604020202020204" pitchFamily="34" charset="0"/>
              <a:buChar char="•"/>
            </a:pPr>
            <a:r>
              <a:rPr lang="pt-BR" sz="2800" b="0" i="0" dirty="0">
                <a:solidFill>
                  <a:srgbClr val="001D35"/>
                </a:solidFill>
                <a:effectLst/>
                <a:latin typeface="Montserrat" panose="00000500000000000000" pitchFamily="2" charset="0"/>
              </a:rPr>
              <a:t> </a:t>
            </a:r>
            <a:r>
              <a:rPr lang="pt-BR" sz="2800" b="1" i="0" dirty="0">
                <a:solidFill>
                  <a:srgbClr val="001D35"/>
                </a:solidFill>
                <a:effectLst/>
                <a:latin typeface="Montserrat" panose="00000500000000000000" pitchFamily="2" charset="0"/>
              </a:rPr>
              <a:t>Patrimônio líquido: </a:t>
            </a:r>
            <a:r>
              <a:rPr lang="pt-BR" sz="2800" b="0" i="0" dirty="0">
                <a:solidFill>
                  <a:srgbClr val="001D35"/>
                </a:solidFill>
                <a:effectLst/>
                <a:latin typeface="Montserrat" panose="00000500000000000000" pitchFamily="2" charset="0"/>
              </a:rPr>
              <a:t>o valor investido no negócio</a:t>
            </a:r>
          </a:p>
          <a:p>
            <a:pPr algn="l">
              <a:buFont typeface="Arial" panose="020B0604020202020204" pitchFamily="34" charset="0"/>
              <a:buChar char="•"/>
            </a:pPr>
            <a:endParaRPr lang="pt-BR" sz="2800" dirty="0">
              <a:solidFill>
                <a:srgbClr val="001D35"/>
              </a:solidFill>
              <a:latin typeface="Montserrat" panose="00000500000000000000" pitchFamily="2" charset="0"/>
            </a:endParaRPr>
          </a:p>
          <a:p>
            <a:pPr algn="l"/>
            <a:r>
              <a:rPr lang="pt-BR" sz="2800" b="0" i="0" dirty="0">
                <a:solidFill>
                  <a:srgbClr val="001D35"/>
                </a:solidFill>
                <a:effectLst/>
                <a:latin typeface="Montserrat" panose="00000500000000000000" pitchFamily="2" charset="0"/>
              </a:rPr>
              <a:t>A fórmula básica do balanço patrimonial é: </a:t>
            </a:r>
          </a:p>
          <a:p>
            <a:pPr algn="l"/>
            <a:r>
              <a:rPr lang="pt-BR" sz="2800" b="1" i="0" dirty="0">
                <a:solidFill>
                  <a:srgbClr val="001D35"/>
                </a:solidFill>
                <a:effectLst/>
                <a:latin typeface="Montserrat" panose="00000500000000000000" pitchFamily="2" charset="0"/>
              </a:rPr>
              <a:t>Ativos</a:t>
            </a:r>
            <a:r>
              <a:rPr lang="pt-BR" sz="2800" b="0" i="0" dirty="0">
                <a:solidFill>
                  <a:srgbClr val="001D35"/>
                </a:solidFill>
                <a:effectLst/>
                <a:latin typeface="Montserrat" panose="00000500000000000000" pitchFamily="2" charset="0"/>
              </a:rPr>
              <a:t> = Passivos + Patrimônio Líquido</a:t>
            </a:r>
          </a:p>
        </p:txBody>
      </p:sp>
    </p:spTree>
    <p:extLst>
      <p:ext uri="{BB962C8B-B14F-4D97-AF65-F5344CB8AC3E}">
        <p14:creationId xmlns:p14="http://schemas.microsoft.com/office/powerpoint/2010/main" val="3628385459"/>
      </p:ext>
    </p:extLst>
  </p:cSld>
  <p:clrMapOvr>
    <a:masterClrMapping/>
  </p:clrMapOvr>
</p:sld>
</file>

<file path=ppt/slides/slide5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Retângulo 15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510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 sz="4400" dirty="0">
              <a:latin typeface="Garamond" panose="02020404030301010803" pitchFamily="18" charset="0"/>
            </a:endParaRPr>
          </a:p>
        </p:txBody>
      </p:sp>
      <p:sp>
        <p:nvSpPr>
          <p:cNvPr id="20" name="Retângulo 19">
            <a:extLst>
              <a:ext uri="{FF2B5EF4-FFF2-40B4-BE49-F238E27FC236}">
                <a16:creationId xmlns:a16="http://schemas.microsoft.com/office/drawing/2014/main" id="{0B6421BD-43CF-466C-B7B1-CBFD75712778}"/>
              </a:ext>
            </a:extLst>
          </p:cNvPr>
          <p:cNvSpPr>
            <a:spLocks noChangeArrowheads="1"/>
          </p:cNvSpPr>
          <p:nvPr/>
        </p:nvSpPr>
        <p:spPr bwMode="auto">
          <a:xfrm>
            <a:off x="1821681" y="1318721"/>
            <a:ext cx="8548637" cy="523220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pt-BR" sz="2800" b="1" dirty="0">
                <a:solidFill>
                  <a:srgbClr val="0070C0"/>
                </a:solidFill>
                <a:latin typeface="Garamond" panose="02020404030301010803" pitchFamily="18" charset="0"/>
              </a:rPr>
              <a:t>EXEMPLO DE BALANAÇO PATRIMONIAL</a:t>
            </a:r>
            <a:endParaRPr lang="pt-BR" altLang="pt-BR" sz="2800" b="1" dirty="0">
              <a:solidFill>
                <a:srgbClr val="0070C0"/>
              </a:solidFill>
              <a:latin typeface="Garamond" panose="02020404030301010803" pitchFamily="18" charset="0"/>
            </a:endParaRPr>
          </a:p>
        </p:txBody>
      </p:sp>
      <p:sp>
        <p:nvSpPr>
          <p:cNvPr id="18" name="Retângulo 17">
            <a:extLst>
              <a:ext uri="{FF2B5EF4-FFF2-40B4-BE49-F238E27FC236}">
                <a16:creationId xmlns:a16="http://schemas.microsoft.com/office/drawing/2014/main" id="{9BC8902F-419A-468E-BE71-3B74A0462D52}"/>
              </a:ext>
            </a:extLst>
          </p:cNvPr>
          <p:cNvSpPr/>
          <p:nvPr/>
        </p:nvSpPr>
        <p:spPr>
          <a:xfrm>
            <a:off x="1695311" y="64765"/>
            <a:ext cx="7952271" cy="7694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eaLnBrk="1" hangingPunct="1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para Conselho Fiscal</a:t>
            </a:r>
            <a:endParaRPr lang="pt-BR" sz="4400" b="1" i="1" dirty="0">
              <a:solidFill>
                <a:schemeClr val="bg1"/>
              </a:solidFill>
              <a:latin typeface="Garamond" panose="02020404030301010803" pitchFamily="18" charset="0"/>
              <a:cs typeface="Arial" charset="0"/>
            </a:endParaRPr>
          </a:p>
        </p:txBody>
      </p:sp>
      <p:sp>
        <p:nvSpPr>
          <p:cNvPr id="7" name="CaixaDeTexto 6">
            <a:extLst>
              <a:ext uri="{FF2B5EF4-FFF2-40B4-BE49-F238E27FC236}">
                <a16:creationId xmlns:a16="http://schemas.microsoft.com/office/drawing/2014/main" id="{68F0BCCF-6DEE-4E57-F19A-4CBE55896116}"/>
              </a:ext>
            </a:extLst>
          </p:cNvPr>
          <p:cNvSpPr txBox="1"/>
          <p:nvPr/>
        </p:nvSpPr>
        <p:spPr>
          <a:xfrm>
            <a:off x="614024" y="2612456"/>
            <a:ext cx="10543821" cy="2985433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pt-BR" altLang="pt-BR" sz="2800" b="1" i="0" u="none" strike="noStrike" cap="none" normalizeH="0" baseline="0" dirty="0">
                <a:ln>
                  <a:noFill/>
                </a:ln>
                <a:solidFill>
                  <a:srgbClr val="001D35"/>
                </a:solidFill>
                <a:effectLst/>
                <a:latin typeface="Montserrat" panose="00000500000000000000" pitchFamily="2" charset="0"/>
              </a:rPr>
              <a:t>O balanço patrimonial é importante para: </a:t>
            </a: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pt-BR" altLang="pt-BR" sz="1600" b="1" i="0" u="none" strike="noStrike" cap="none" normalizeH="0" baseline="0" dirty="0">
              <a:ln>
                <a:noFill/>
              </a:ln>
              <a:solidFill>
                <a:srgbClr val="001D35"/>
              </a:solidFill>
              <a:effectLst/>
              <a:latin typeface="Montserrat" panose="00000500000000000000" pitchFamily="2" charset="0"/>
            </a:endParaRP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Char char="•"/>
              <a:tabLst/>
            </a:pPr>
            <a:r>
              <a:rPr kumimoji="0" lang="pt-BR" altLang="pt-BR" sz="2800" b="0" i="0" u="none" strike="noStrike" cap="none" normalizeH="0" baseline="0" dirty="0">
                <a:ln>
                  <a:noFill/>
                </a:ln>
                <a:solidFill>
                  <a:srgbClr val="001D35"/>
                </a:solidFill>
                <a:effectLst/>
                <a:latin typeface="Montserrat" panose="00000500000000000000" pitchFamily="2" charset="0"/>
              </a:rPr>
              <a:t> Avaliar a saúde financeira da Unidade Vicentina</a:t>
            </a: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Char char="•"/>
              <a:tabLst/>
            </a:pPr>
            <a:endParaRPr kumimoji="0" lang="pt-BR" altLang="pt-BR" sz="2800" b="0" i="0" u="none" strike="noStrike" cap="none" normalizeH="0" baseline="0" dirty="0">
              <a:ln>
                <a:noFill/>
              </a:ln>
              <a:solidFill>
                <a:srgbClr val="001D35"/>
              </a:solidFill>
              <a:effectLst/>
              <a:latin typeface="Montserrat" panose="00000500000000000000" pitchFamily="2" charset="0"/>
            </a:endParaRP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Char char="•"/>
              <a:tabLst/>
            </a:pPr>
            <a:r>
              <a:rPr kumimoji="0" lang="pt-BR" altLang="pt-BR" sz="2800" b="0" i="0" u="none" strike="noStrike" cap="none" normalizeH="0" baseline="0" dirty="0">
                <a:ln>
                  <a:noFill/>
                </a:ln>
                <a:solidFill>
                  <a:srgbClr val="001D35"/>
                </a:solidFill>
                <a:effectLst/>
                <a:latin typeface="Montserrat" panose="00000500000000000000" pitchFamily="2" charset="0"/>
              </a:rPr>
              <a:t> Identificar se está gerando déficit ou superávit</a:t>
            </a: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Char char="•"/>
              <a:tabLst/>
            </a:pPr>
            <a:endParaRPr kumimoji="0" lang="pt-BR" altLang="pt-BR" sz="2800" b="0" i="0" u="none" strike="noStrike" cap="none" normalizeH="0" baseline="0" dirty="0">
              <a:ln>
                <a:noFill/>
              </a:ln>
              <a:solidFill>
                <a:srgbClr val="001D35"/>
              </a:solidFill>
              <a:effectLst/>
              <a:latin typeface="Montserrat" panose="00000500000000000000" pitchFamily="2" charset="0"/>
            </a:endParaRP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Char char="•"/>
              <a:tabLst/>
            </a:pPr>
            <a:r>
              <a:rPr kumimoji="0" lang="pt-BR" altLang="pt-BR" sz="2800" b="0" i="0" u="none" strike="noStrike" cap="none" normalizeH="0" baseline="0" dirty="0">
                <a:ln>
                  <a:noFill/>
                </a:ln>
                <a:solidFill>
                  <a:srgbClr val="001D35"/>
                </a:solidFill>
                <a:effectLst/>
                <a:latin typeface="Montserrat" panose="00000500000000000000" pitchFamily="2" charset="0"/>
              </a:rPr>
              <a:t> Ser exigido em processos de licitações governamentais</a:t>
            </a:r>
          </a:p>
        </p:txBody>
      </p:sp>
    </p:spTree>
    <p:extLst>
      <p:ext uri="{BB962C8B-B14F-4D97-AF65-F5344CB8AC3E}">
        <p14:creationId xmlns:p14="http://schemas.microsoft.com/office/powerpoint/2010/main" val="3461138054"/>
      </p:ext>
    </p:extLst>
  </p:cSld>
  <p:clrMapOvr>
    <a:masterClrMapping/>
  </p:clrMapOvr>
</p:sld>
</file>

<file path=ppt/slides/slide5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Retângulo 15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510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 sz="4400" dirty="0">
              <a:latin typeface="Garamond" panose="02020404030301010803" pitchFamily="18" charset="0"/>
            </a:endParaRPr>
          </a:p>
        </p:txBody>
      </p:sp>
      <p:sp>
        <p:nvSpPr>
          <p:cNvPr id="20" name="Retângulo 19">
            <a:extLst>
              <a:ext uri="{FF2B5EF4-FFF2-40B4-BE49-F238E27FC236}">
                <a16:creationId xmlns:a16="http://schemas.microsoft.com/office/drawing/2014/main" id="{0B6421BD-43CF-466C-B7B1-CBFD75712778}"/>
              </a:ext>
            </a:extLst>
          </p:cNvPr>
          <p:cNvSpPr>
            <a:spLocks noChangeArrowheads="1"/>
          </p:cNvSpPr>
          <p:nvPr/>
        </p:nvSpPr>
        <p:spPr bwMode="auto">
          <a:xfrm>
            <a:off x="1821681" y="1318721"/>
            <a:ext cx="8548637" cy="523220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pt-BR" sz="2800" b="1" dirty="0">
                <a:solidFill>
                  <a:srgbClr val="0070C0"/>
                </a:solidFill>
                <a:latin typeface="Garamond" panose="02020404030301010803" pitchFamily="18" charset="0"/>
              </a:rPr>
              <a:t>EXEMPLO DE BALANAÇO PATRIMONIAL</a:t>
            </a:r>
            <a:endParaRPr lang="pt-BR" altLang="pt-BR" sz="2800" b="1" dirty="0">
              <a:solidFill>
                <a:srgbClr val="0070C0"/>
              </a:solidFill>
              <a:latin typeface="Garamond" panose="02020404030301010803" pitchFamily="18" charset="0"/>
            </a:endParaRPr>
          </a:p>
        </p:txBody>
      </p:sp>
      <p:sp>
        <p:nvSpPr>
          <p:cNvPr id="18" name="Retângulo 17">
            <a:extLst>
              <a:ext uri="{FF2B5EF4-FFF2-40B4-BE49-F238E27FC236}">
                <a16:creationId xmlns:a16="http://schemas.microsoft.com/office/drawing/2014/main" id="{9BC8902F-419A-468E-BE71-3B74A0462D52}"/>
              </a:ext>
            </a:extLst>
          </p:cNvPr>
          <p:cNvSpPr/>
          <p:nvPr/>
        </p:nvSpPr>
        <p:spPr>
          <a:xfrm>
            <a:off x="1695311" y="64765"/>
            <a:ext cx="7952271" cy="7694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eaLnBrk="1" hangingPunct="1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para Conselho Fiscal</a:t>
            </a:r>
            <a:endParaRPr lang="pt-BR" sz="4400" b="1" i="1" dirty="0">
              <a:solidFill>
                <a:schemeClr val="bg1"/>
              </a:solidFill>
              <a:latin typeface="Garamond" panose="02020404030301010803" pitchFamily="18" charset="0"/>
              <a:cs typeface="Arial" charset="0"/>
            </a:endParaRPr>
          </a:p>
        </p:txBody>
      </p:sp>
      <p:sp>
        <p:nvSpPr>
          <p:cNvPr id="7" name="CaixaDeTexto 6">
            <a:extLst>
              <a:ext uri="{FF2B5EF4-FFF2-40B4-BE49-F238E27FC236}">
                <a16:creationId xmlns:a16="http://schemas.microsoft.com/office/drawing/2014/main" id="{68F0BCCF-6DEE-4E57-F19A-4CBE55896116}"/>
              </a:ext>
            </a:extLst>
          </p:cNvPr>
          <p:cNvSpPr txBox="1"/>
          <p:nvPr/>
        </p:nvSpPr>
        <p:spPr>
          <a:xfrm>
            <a:off x="2952043" y="2734779"/>
            <a:ext cx="6287911" cy="181588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just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lang="pt-BR" sz="2800" b="0" i="0" dirty="0">
                <a:solidFill>
                  <a:srgbClr val="001D35"/>
                </a:solidFill>
                <a:effectLst/>
                <a:latin typeface="Montserrat" panose="00000500000000000000" pitchFamily="2" charset="0"/>
              </a:rPr>
              <a:t>O balanço patrimonial é feito normalmente ao final de cada exercício social, que corresponde a um ano completo.</a:t>
            </a:r>
            <a:endParaRPr kumimoji="0" lang="pt-BR" altLang="pt-BR" sz="2800" b="0" i="0" u="none" strike="noStrike" cap="none" normalizeH="0" baseline="0" dirty="0">
              <a:ln>
                <a:noFill/>
              </a:ln>
              <a:solidFill>
                <a:srgbClr val="001D35"/>
              </a:solidFill>
              <a:effectLst/>
              <a:latin typeface="Montserrat" panose="00000500000000000000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079321359"/>
      </p:ext>
    </p:extLst>
  </p:cSld>
  <p:clrMapOvr>
    <a:masterClrMapping/>
  </p:clrMapOvr>
</p:sld>
</file>

<file path=ppt/slides/slide5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Retângulo 15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510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 sz="4400" dirty="0">
              <a:latin typeface="Garamond" panose="02020404030301010803" pitchFamily="18" charset="0"/>
            </a:endParaRPr>
          </a:p>
        </p:txBody>
      </p:sp>
      <p:sp>
        <p:nvSpPr>
          <p:cNvPr id="18" name="Retângulo 17">
            <a:extLst>
              <a:ext uri="{FF2B5EF4-FFF2-40B4-BE49-F238E27FC236}">
                <a16:creationId xmlns:a16="http://schemas.microsoft.com/office/drawing/2014/main" id="{9BC8902F-419A-468E-BE71-3B74A0462D52}"/>
              </a:ext>
            </a:extLst>
          </p:cNvPr>
          <p:cNvSpPr/>
          <p:nvPr/>
        </p:nvSpPr>
        <p:spPr>
          <a:xfrm>
            <a:off x="1695311" y="64765"/>
            <a:ext cx="7952271" cy="7694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eaLnBrk="1" hangingPunct="1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para Conselho Fiscal</a:t>
            </a:r>
            <a:endParaRPr lang="pt-BR" sz="4400" b="1" i="1" dirty="0">
              <a:solidFill>
                <a:schemeClr val="bg1"/>
              </a:solidFill>
              <a:latin typeface="Garamond" panose="02020404030301010803" pitchFamily="18" charset="0"/>
              <a:cs typeface="Arial" charset="0"/>
            </a:endParaRPr>
          </a:p>
        </p:txBody>
      </p:sp>
      <p:pic>
        <p:nvPicPr>
          <p:cNvPr id="15" name="Imagem 14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261740" y="960312"/>
            <a:ext cx="7466092" cy="530385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34036209"/>
      </p:ext>
    </p:extLst>
  </p:cSld>
  <p:clrMapOvr>
    <a:masterClrMapping/>
  </p:clrMapOvr>
</p:sld>
</file>

<file path=ppt/slides/slide5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Retângulo 15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510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 sz="4400" dirty="0">
              <a:latin typeface="Garamond" panose="02020404030301010803" pitchFamily="18" charset="0"/>
            </a:endParaRPr>
          </a:p>
        </p:txBody>
      </p:sp>
      <p:sp>
        <p:nvSpPr>
          <p:cNvPr id="19" name="Retângulo 6">
            <a:extLst>
              <a:ext uri="{FF2B5EF4-FFF2-40B4-BE49-F238E27FC236}">
                <a16:creationId xmlns:a16="http://schemas.microsoft.com/office/drawing/2014/main" id="{4FB2B108-34C4-439C-A3D1-CEE12DF9DD81}"/>
              </a:ext>
            </a:extLst>
          </p:cNvPr>
          <p:cNvSpPr>
            <a:spLocks noChangeArrowheads="1"/>
          </p:cNvSpPr>
          <p:nvPr/>
        </p:nvSpPr>
        <p:spPr bwMode="auto">
          <a:xfrm>
            <a:off x="655499" y="1102741"/>
            <a:ext cx="9144000" cy="523220"/>
          </a:xfrm>
          <a:prstGeom prst="rect">
            <a:avLst/>
          </a:prstGeom>
          <a:noFill/>
          <a:ln>
            <a:noFill/>
          </a:ln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pt-BR" sz="2800" dirty="0"/>
              <a:t>EXEMPLO DE D.R.E</a:t>
            </a:r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  </a:t>
            </a:r>
          </a:p>
        </p:txBody>
      </p:sp>
      <p:sp>
        <p:nvSpPr>
          <p:cNvPr id="18" name="Retângulo 17">
            <a:extLst>
              <a:ext uri="{FF2B5EF4-FFF2-40B4-BE49-F238E27FC236}">
                <a16:creationId xmlns:a16="http://schemas.microsoft.com/office/drawing/2014/main" id="{9BC8902F-419A-468E-BE71-3B74A0462D52}"/>
              </a:ext>
            </a:extLst>
          </p:cNvPr>
          <p:cNvSpPr/>
          <p:nvPr/>
        </p:nvSpPr>
        <p:spPr>
          <a:xfrm>
            <a:off x="1695311" y="64765"/>
            <a:ext cx="7952271" cy="7694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eaLnBrk="1" hangingPunct="1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para Conselho Fiscal</a:t>
            </a:r>
            <a:endParaRPr lang="pt-BR" sz="4400" b="1" i="1" dirty="0">
              <a:solidFill>
                <a:schemeClr val="bg1"/>
              </a:solidFill>
              <a:latin typeface="Garamond" panose="02020404030301010803" pitchFamily="18" charset="0"/>
              <a:cs typeface="Arial" charset="0"/>
            </a:endParaRPr>
          </a:p>
        </p:txBody>
      </p:sp>
      <p:pic>
        <p:nvPicPr>
          <p:cNvPr id="17" name="Picture 2" descr="BALANÇO PATRIMONIAL COM DRE: Qual a sua importância em uma empresa? - ITEP  Jr.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771923" y="1683250"/>
            <a:ext cx="7799046" cy="446957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943710275"/>
      </p:ext>
    </p:extLst>
  </p:cSld>
  <p:clrMapOvr>
    <a:masterClrMapping/>
  </p:clrMapOvr>
</p:sld>
</file>

<file path=ppt/slides/slide5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Retângulo 15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510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 sz="4400" dirty="0">
              <a:latin typeface="Garamond" panose="02020404030301010803" pitchFamily="18" charset="0"/>
            </a:endParaRPr>
          </a:p>
        </p:txBody>
      </p:sp>
      <p:sp>
        <p:nvSpPr>
          <p:cNvPr id="18" name="Retângulo 17">
            <a:extLst>
              <a:ext uri="{FF2B5EF4-FFF2-40B4-BE49-F238E27FC236}">
                <a16:creationId xmlns:a16="http://schemas.microsoft.com/office/drawing/2014/main" id="{9BC8902F-419A-468E-BE71-3B74A0462D52}"/>
              </a:ext>
            </a:extLst>
          </p:cNvPr>
          <p:cNvSpPr/>
          <p:nvPr/>
        </p:nvSpPr>
        <p:spPr>
          <a:xfrm>
            <a:off x="1695311" y="64765"/>
            <a:ext cx="7952271" cy="7694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eaLnBrk="1" hangingPunct="1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para Conselho Fiscal</a:t>
            </a:r>
            <a:endParaRPr lang="pt-BR" sz="4400" b="1" i="1" dirty="0">
              <a:solidFill>
                <a:schemeClr val="bg1"/>
              </a:solidFill>
              <a:latin typeface="Garamond" panose="02020404030301010803" pitchFamily="18" charset="0"/>
              <a:cs typeface="Arial" charset="0"/>
            </a:endParaRPr>
          </a:p>
        </p:txBody>
      </p:sp>
      <p:sp>
        <p:nvSpPr>
          <p:cNvPr id="3" name="CaixaDeTexto 2">
            <a:extLst>
              <a:ext uri="{FF2B5EF4-FFF2-40B4-BE49-F238E27FC236}">
                <a16:creationId xmlns:a16="http://schemas.microsoft.com/office/drawing/2014/main" id="{DAAA8E3F-359C-CCEB-EF26-A2478F4B96CC}"/>
              </a:ext>
            </a:extLst>
          </p:cNvPr>
          <p:cNvSpPr txBox="1"/>
          <p:nvPr/>
        </p:nvSpPr>
        <p:spPr>
          <a:xfrm>
            <a:off x="338667" y="1695440"/>
            <a:ext cx="10114844" cy="3970318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l" fontAlgn="ctr"/>
            <a:r>
              <a:rPr lang="pt-BR" sz="2800" b="0" i="0" dirty="0">
                <a:solidFill>
                  <a:srgbClr val="001D35"/>
                </a:solidFill>
                <a:effectLst/>
                <a:latin typeface="Montserrat" panose="00000500000000000000" pitchFamily="2" charset="0"/>
              </a:rPr>
              <a:t>A Demonstração do Resultado do Exercício (DRE) é um relatório contábil que apresenta o desempenho financeiro.</a:t>
            </a:r>
          </a:p>
          <a:p>
            <a:pPr algn="l" fontAlgn="ctr"/>
            <a:endParaRPr lang="pt-BR" sz="2800" b="0" i="0" dirty="0">
              <a:solidFill>
                <a:srgbClr val="001D35"/>
              </a:solidFill>
              <a:effectLst/>
              <a:latin typeface="Montserrat" panose="00000500000000000000" pitchFamily="2" charset="0"/>
            </a:endParaRPr>
          </a:p>
          <a:p>
            <a:pPr algn="l">
              <a:buFont typeface="Arial" panose="020B0604020202020204" pitchFamily="34" charset="0"/>
              <a:buChar char="•"/>
            </a:pPr>
            <a:r>
              <a:rPr lang="pt-BR" sz="2800" b="0" i="0" dirty="0">
                <a:solidFill>
                  <a:srgbClr val="001D35"/>
                </a:solidFill>
                <a:effectLst/>
                <a:latin typeface="Montserrat" panose="00000500000000000000" pitchFamily="2" charset="0"/>
              </a:rPr>
              <a:t> Indica se a unidade Vicentina teve déficit ou superavit</a:t>
            </a:r>
          </a:p>
          <a:p>
            <a:pPr algn="l">
              <a:buFont typeface="Arial" panose="020B0604020202020204" pitchFamily="34" charset="0"/>
              <a:buChar char="•"/>
            </a:pPr>
            <a:endParaRPr lang="pt-BR" sz="2800" b="0" i="0" dirty="0">
              <a:solidFill>
                <a:srgbClr val="001D35"/>
              </a:solidFill>
              <a:effectLst/>
              <a:latin typeface="Montserrat" panose="00000500000000000000" pitchFamily="2" charset="0"/>
            </a:endParaRPr>
          </a:p>
          <a:p>
            <a:pPr algn="l">
              <a:buFont typeface="Arial" panose="020B0604020202020204" pitchFamily="34" charset="0"/>
              <a:buChar char="•"/>
            </a:pPr>
            <a:r>
              <a:rPr lang="pt-BR" sz="2800" b="0" i="0" dirty="0">
                <a:solidFill>
                  <a:srgbClr val="001D35"/>
                </a:solidFill>
                <a:effectLst/>
                <a:latin typeface="Montserrat" panose="00000500000000000000" pitchFamily="2" charset="0"/>
              </a:rPr>
              <a:t> Apresenta as receitas, despesas e resultado líquido</a:t>
            </a:r>
          </a:p>
          <a:p>
            <a:pPr algn="l">
              <a:buFont typeface="Arial" panose="020B0604020202020204" pitchFamily="34" charset="0"/>
              <a:buChar char="•"/>
            </a:pPr>
            <a:endParaRPr lang="pt-BR" sz="2800" b="0" i="0" dirty="0">
              <a:solidFill>
                <a:srgbClr val="001D35"/>
              </a:solidFill>
              <a:effectLst/>
              <a:latin typeface="Montserrat" panose="00000500000000000000" pitchFamily="2" charset="0"/>
            </a:endParaRPr>
          </a:p>
          <a:p>
            <a:pPr algn="l">
              <a:buFont typeface="Arial" panose="020B0604020202020204" pitchFamily="34" charset="0"/>
              <a:buChar char="•"/>
            </a:pPr>
            <a:r>
              <a:rPr lang="pt-BR" sz="2800" b="0" i="0" dirty="0">
                <a:solidFill>
                  <a:srgbClr val="001D35"/>
                </a:solidFill>
                <a:effectLst/>
                <a:latin typeface="Montserrat" panose="00000500000000000000" pitchFamily="2" charset="0"/>
              </a:rPr>
              <a:t> É um dos relatórios contábeis mais importantes.</a:t>
            </a:r>
          </a:p>
        </p:txBody>
      </p:sp>
      <p:sp>
        <p:nvSpPr>
          <p:cNvPr id="4" name="Retângulo 6">
            <a:extLst>
              <a:ext uri="{FF2B5EF4-FFF2-40B4-BE49-F238E27FC236}">
                <a16:creationId xmlns:a16="http://schemas.microsoft.com/office/drawing/2014/main" id="{3FB25573-7C6A-E675-711C-640B357AB221}"/>
              </a:ext>
            </a:extLst>
          </p:cNvPr>
          <p:cNvSpPr>
            <a:spLocks noChangeArrowheads="1"/>
          </p:cNvSpPr>
          <p:nvPr/>
        </p:nvSpPr>
        <p:spPr bwMode="auto">
          <a:xfrm>
            <a:off x="655499" y="1102741"/>
            <a:ext cx="9144000" cy="523220"/>
          </a:xfrm>
          <a:prstGeom prst="rect">
            <a:avLst/>
          </a:prstGeom>
          <a:noFill/>
          <a:ln>
            <a:noFill/>
          </a:ln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pt-BR" sz="2800" b="1" dirty="0">
                <a:solidFill>
                  <a:srgbClr val="0070C0"/>
                </a:solidFill>
                <a:latin typeface="Garamond" panose="02020404030301010803" pitchFamily="18" charset="0"/>
              </a:rPr>
              <a:t>EXEMPLO DE D.R.E</a:t>
            </a:r>
            <a:r>
              <a:rPr lang="pt-BR" altLang="pt-BR" sz="2800" b="1" dirty="0">
                <a:solidFill>
                  <a:srgbClr val="0070C0"/>
                </a:solidFill>
                <a:latin typeface="Garamond" panose="02020404030301010803" pitchFamily="18" charset="0"/>
              </a:rPr>
              <a:t>  </a:t>
            </a:r>
          </a:p>
        </p:txBody>
      </p:sp>
    </p:spTree>
    <p:extLst>
      <p:ext uri="{BB962C8B-B14F-4D97-AF65-F5344CB8AC3E}">
        <p14:creationId xmlns:p14="http://schemas.microsoft.com/office/powerpoint/2010/main" val="4156874561"/>
      </p:ext>
    </p:extLst>
  </p:cSld>
  <p:clrMapOvr>
    <a:masterClrMapping/>
  </p:clrMapOvr>
</p:sld>
</file>

<file path=ppt/slides/slide5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Retângulo 15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510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 sz="4400" dirty="0">
              <a:latin typeface="Garamond" panose="02020404030301010803" pitchFamily="18" charset="0"/>
            </a:endParaRPr>
          </a:p>
        </p:txBody>
      </p:sp>
      <p:sp>
        <p:nvSpPr>
          <p:cNvPr id="19" name="Retângulo 6">
            <a:extLst>
              <a:ext uri="{FF2B5EF4-FFF2-40B4-BE49-F238E27FC236}">
                <a16:creationId xmlns:a16="http://schemas.microsoft.com/office/drawing/2014/main" id="{4FB2B108-34C4-439C-A3D1-CEE12DF9DD81}"/>
              </a:ext>
            </a:extLst>
          </p:cNvPr>
          <p:cNvSpPr>
            <a:spLocks noChangeArrowheads="1"/>
          </p:cNvSpPr>
          <p:nvPr/>
        </p:nvSpPr>
        <p:spPr bwMode="auto">
          <a:xfrm>
            <a:off x="655499" y="1102741"/>
            <a:ext cx="9144000" cy="523220"/>
          </a:xfrm>
          <a:prstGeom prst="rect">
            <a:avLst/>
          </a:prstGeom>
          <a:noFill/>
          <a:ln>
            <a:noFill/>
          </a:ln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pt-BR" sz="2800" b="1" dirty="0">
                <a:solidFill>
                  <a:srgbClr val="0070C0"/>
                </a:solidFill>
                <a:latin typeface="Garamond" panose="02020404030301010803" pitchFamily="18" charset="0"/>
              </a:rPr>
              <a:t>EXEMPLO DE D.R.E</a:t>
            </a:r>
            <a:r>
              <a:rPr lang="pt-BR" altLang="pt-BR" sz="2800" b="1" dirty="0">
                <a:solidFill>
                  <a:srgbClr val="0070C0"/>
                </a:solidFill>
                <a:latin typeface="Garamond" panose="02020404030301010803" pitchFamily="18" charset="0"/>
              </a:rPr>
              <a:t>  </a:t>
            </a:r>
          </a:p>
        </p:txBody>
      </p:sp>
      <p:sp>
        <p:nvSpPr>
          <p:cNvPr id="18" name="Retângulo 17">
            <a:extLst>
              <a:ext uri="{FF2B5EF4-FFF2-40B4-BE49-F238E27FC236}">
                <a16:creationId xmlns:a16="http://schemas.microsoft.com/office/drawing/2014/main" id="{9BC8902F-419A-468E-BE71-3B74A0462D52}"/>
              </a:ext>
            </a:extLst>
          </p:cNvPr>
          <p:cNvSpPr/>
          <p:nvPr/>
        </p:nvSpPr>
        <p:spPr>
          <a:xfrm>
            <a:off x="1695311" y="64765"/>
            <a:ext cx="7952271" cy="7694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eaLnBrk="1" hangingPunct="1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para Conselho Fiscal</a:t>
            </a:r>
            <a:endParaRPr lang="pt-BR" sz="4400" b="1" i="1" dirty="0">
              <a:solidFill>
                <a:schemeClr val="bg1"/>
              </a:solidFill>
              <a:latin typeface="Garamond" panose="02020404030301010803" pitchFamily="18" charset="0"/>
              <a:cs typeface="Arial" charset="0"/>
            </a:endParaRPr>
          </a:p>
        </p:txBody>
      </p:sp>
      <p:sp>
        <p:nvSpPr>
          <p:cNvPr id="3" name="CaixaDeTexto 2">
            <a:extLst>
              <a:ext uri="{FF2B5EF4-FFF2-40B4-BE49-F238E27FC236}">
                <a16:creationId xmlns:a16="http://schemas.microsoft.com/office/drawing/2014/main" id="{DAAA8E3F-359C-CCEB-EF26-A2478F4B96CC}"/>
              </a:ext>
            </a:extLst>
          </p:cNvPr>
          <p:cNvSpPr txBox="1"/>
          <p:nvPr/>
        </p:nvSpPr>
        <p:spPr>
          <a:xfrm>
            <a:off x="361689" y="2612456"/>
            <a:ext cx="10619514" cy="2677656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 fontAlgn="ctr"/>
            <a:r>
              <a:rPr lang="pt-BR" sz="2800" b="0" i="0" dirty="0">
                <a:solidFill>
                  <a:srgbClr val="001D35"/>
                </a:solidFill>
                <a:effectLst/>
                <a:latin typeface="Montserrat" panose="00000500000000000000" pitchFamily="2" charset="0"/>
              </a:rPr>
              <a:t>A DRE é elaborada de forma retificativa, ou seja, os valores de despesas e custos são deduzidos dos valores das receitas. </a:t>
            </a:r>
          </a:p>
          <a:p>
            <a:pPr algn="just"/>
            <a:endParaRPr lang="pt-BR" sz="2800" b="0" i="0" dirty="0">
              <a:solidFill>
                <a:srgbClr val="001D35"/>
              </a:solidFill>
              <a:effectLst/>
              <a:latin typeface="Montserrat" panose="00000500000000000000" pitchFamily="2" charset="0"/>
            </a:endParaRPr>
          </a:p>
          <a:p>
            <a:pPr algn="just"/>
            <a:r>
              <a:rPr lang="pt-BR" sz="2800" b="0" i="0" dirty="0">
                <a:solidFill>
                  <a:srgbClr val="001D35"/>
                </a:solidFill>
                <a:effectLst/>
                <a:latin typeface="Montserrat" panose="00000500000000000000" pitchFamily="2" charset="0"/>
              </a:rPr>
              <a:t>A DRE deve ser elaborada por um contador habilitado e registrado no Conselho Regional de Contabilidade (CRC)</a:t>
            </a:r>
          </a:p>
        </p:txBody>
      </p:sp>
    </p:spTree>
    <p:extLst>
      <p:ext uri="{BB962C8B-B14F-4D97-AF65-F5344CB8AC3E}">
        <p14:creationId xmlns:p14="http://schemas.microsoft.com/office/powerpoint/2010/main" val="3150174162"/>
      </p:ext>
    </p:extLst>
  </p:cSld>
  <p:clrMapOvr>
    <a:masterClrMapping/>
  </p:clrMapOvr>
</p:sld>
</file>

<file path=ppt/slides/slide5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Retângulo 15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510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 sz="4400" dirty="0">
              <a:latin typeface="Garamond" panose="02020404030301010803" pitchFamily="18" charset="0"/>
            </a:endParaRPr>
          </a:p>
        </p:txBody>
      </p:sp>
      <p:sp>
        <p:nvSpPr>
          <p:cNvPr id="19" name="Retângulo 18">
            <a:extLst>
              <a:ext uri="{FF2B5EF4-FFF2-40B4-BE49-F238E27FC236}">
                <a16:creationId xmlns:a16="http://schemas.microsoft.com/office/drawing/2014/main" id="{88A6C90D-99AD-47AE-AE91-5418E8511852}"/>
              </a:ext>
            </a:extLst>
          </p:cNvPr>
          <p:cNvSpPr/>
          <p:nvPr/>
        </p:nvSpPr>
        <p:spPr>
          <a:xfrm>
            <a:off x="1695311" y="64765"/>
            <a:ext cx="7952271" cy="7694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eaLnBrk="1" hangingPunct="1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para Conselho Fiscal</a:t>
            </a:r>
            <a:endParaRPr lang="pt-BR" sz="4400" b="1" i="1" dirty="0">
              <a:solidFill>
                <a:schemeClr val="bg1"/>
              </a:solidFill>
              <a:latin typeface="Garamond" panose="02020404030301010803" pitchFamily="18" charset="0"/>
              <a:cs typeface="Arial" charset="0"/>
            </a:endParaRPr>
          </a:p>
        </p:txBody>
      </p:sp>
      <p:pic>
        <p:nvPicPr>
          <p:cNvPr id="18" name="Imagem 17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749627" y="963758"/>
            <a:ext cx="7394373" cy="544123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708515562"/>
      </p:ext>
    </p:extLst>
  </p:cSld>
  <p:clrMapOvr>
    <a:masterClrMapping/>
  </p:clrMapOvr>
</p:sld>
</file>

<file path=ppt/slides/slide5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Retângulo 15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510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 sz="4400" dirty="0">
              <a:latin typeface="Garamond" panose="02020404030301010803" pitchFamily="18" charset="0"/>
            </a:endParaRPr>
          </a:p>
        </p:txBody>
      </p:sp>
      <p:sp>
        <p:nvSpPr>
          <p:cNvPr id="18" name="Retângulo 17">
            <a:extLst>
              <a:ext uri="{FF2B5EF4-FFF2-40B4-BE49-F238E27FC236}">
                <a16:creationId xmlns:a16="http://schemas.microsoft.com/office/drawing/2014/main" id="{9BC8902F-419A-468E-BE71-3B74A0462D52}"/>
              </a:ext>
            </a:extLst>
          </p:cNvPr>
          <p:cNvSpPr/>
          <p:nvPr/>
        </p:nvSpPr>
        <p:spPr>
          <a:xfrm>
            <a:off x="1695311" y="64765"/>
            <a:ext cx="7952271" cy="7694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eaLnBrk="1" hangingPunct="1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para Conselho Fiscal</a:t>
            </a:r>
            <a:endParaRPr lang="pt-BR" sz="4400" b="1" i="1" dirty="0">
              <a:solidFill>
                <a:schemeClr val="bg1"/>
              </a:solidFill>
              <a:latin typeface="Garamond" panose="02020404030301010803" pitchFamily="18" charset="0"/>
              <a:cs typeface="Arial" charset="0"/>
            </a:endParaRPr>
          </a:p>
        </p:txBody>
      </p:sp>
      <p:pic>
        <p:nvPicPr>
          <p:cNvPr id="15" name="Imagem 14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695311" y="960860"/>
            <a:ext cx="7483366" cy="545064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36457916"/>
      </p:ext>
    </p:extLst>
  </p:cSld>
  <p:clrMapOvr>
    <a:masterClrMapping/>
  </p:clrMapOvr>
</p:sld>
</file>

<file path=ppt/slides/slide5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tângulo 8">
            <a:extLst>
              <a:ext uri="{FF2B5EF4-FFF2-40B4-BE49-F238E27FC236}">
                <a16:creationId xmlns:a16="http://schemas.microsoft.com/office/drawing/2014/main" id="{D6BC9383-E10A-410C-A46E-189CD3FE83C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0053A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002">
            <a:schemeClr val="lt2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pt-BR"/>
          </a:p>
        </p:txBody>
      </p:sp>
      <p:grpSp>
        <p:nvGrpSpPr>
          <p:cNvPr id="11" name="Agrupar 10">
            <a:extLst>
              <a:ext uri="{FF2B5EF4-FFF2-40B4-BE49-F238E27FC236}">
                <a16:creationId xmlns:a16="http://schemas.microsoft.com/office/drawing/2014/main" id="{059F1084-AEB1-4312-B87B-D81F848D8136}"/>
              </a:ext>
            </a:extLst>
          </p:cNvPr>
          <p:cNvGrpSpPr/>
          <p:nvPr/>
        </p:nvGrpSpPr>
        <p:grpSpPr>
          <a:xfrm rot="5400000">
            <a:off x="4621540" y="3312663"/>
            <a:ext cx="6857997" cy="232673"/>
            <a:chOff x="0" y="6378264"/>
            <a:chExt cx="12192000" cy="305870"/>
          </a:xfrm>
        </p:grpSpPr>
        <p:sp>
          <p:nvSpPr>
            <p:cNvPr id="12" name="Retângulo 11">
              <a:extLst>
                <a:ext uri="{FF2B5EF4-FFF2-40B4-BE49-F238E27FC236}">
                  <a16:creationId xmlns:a16="http://schemas.microsoft.com/office/drawing/2014/main" id="{9C9AD26D-FEBF-4A4B-90D7-C6AD4AEFA918}"/>
                </a:ext>
              </a:extLst>
            </p:cNvPr>
            <p:cNvSpPr/>
            <p:nvPr/>
          </p:nvSpPr>
          <p:spPr>
            <a:xfrm>
              <a:off x="0" y="6378264"/>
              <a:ext cx="12191998" cy="305870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3" name="Agrupar 12">
              <a:extLst>
                <a:ext uri="{FF2B5EF4-FFF2-40B4-BE49-F238E27FC236}">
                  <a16:creationId xmlns:a16="http://schemas.microsoft.com/office/drawing/2014/main" id="{02C62DAC-29D5-4232-91C6-D222F89C6E97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7B3ED004-2012-4130-B00B-DF2250722C53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5" name="Retângulo 14">
                <a:extLst>
                  <a:ext uri="{FF2B5EF4-FFF2-40B4-BE49-F238E27FC236}">
                    <a16:creationId xmlns:a16="http://schemas.microsoft.com/office/drawing/2014/main" id="{3976EDA3-8AF0-417D-B32E-FB6617E69791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3" name="Retângulo 2"/>
          <p:cNvSpPr/>
          <p:nvPr/>
        </p:nvSpPr>
        <p:spPr>
          <a:xfrm>
            <a:off x="8126257" y="0"/>
            <a:ext cx="4065743" cy="6857997"/>
          </a:xfrm>
          <a:prstGeom prst="rect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  <p:pic>
        <p:nvPicPr>
          <p:cNvPr id="16" name="Imagem 15">
            <a:extLst>
              <a:ext uri="{FF2B5EF4-FFF2-40B4-BE49-F238E27FC236}">
                <a16:creationId xmlns:a16="http://schemas.microsoft.com/office/drawing/2014/main" id="{5CFF523A-C0E0-4A4C-A226-3EAAADECCC37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638057" y="2083498"/>
            <a:ext cx="2785317" cy="2801668"/>
          </a:xfrm>
          <a:prstGeom prst="rect">
            <a:avLst/>
          </a:prstGeom>
        </p:spPr>
      </p:pic>
      <p:sp>
        <p:nvSpPr>
          <p:cNvPr id="17" name="Retângulo 6">
            <a:extLst>
              <a:ext uri="{FF2B5EF4-FFF2-40B4-BE49-F238E27FC236}">
                <a16:creationId xmlns:a16="http://schemas.microsoft.com/office/drawing/2014/main" id="{CE732D01-380B-4B87-A591-55576A4238F3}"/>
              </a:ext>
            </a:extLst>
          </p:cNvPr>
          <p:cNvSpPr>
            <a:spLocks noChangeArrowheads="1"/>
          </p:cNvSpPr>
          <p:nvPr/>
        </p:nvSpPr>
        <p:spPr bwMode="auto">
          <a:xfrm>
            <a:off x="456338" y="3099611"/>
            <a:ext cx="7072313" cy="769441"/>
          </a:xfrm>
          <a:prstGeom prst="rect">
            <a:avLst/>
          </a:prstGeom>
          <a:noFill/>
          <a:ln>
            <a:noFill/>
          </a:ln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Balancete</a:t>
            </a:r>
          </a:p>
        </p:txBody>
      </p:sp>
    </p:spTree>
    <p:extLst>
      <p:ext uri="{BB962C8B-B14F-4D97-AF65-F5344CB8AC3E}">
        <p14:creationId xmlns:p14="http://schemas.microsoft.com/office/powerpoint/2010/main" val="1622426496"/>
      </p:ext>
    </p:extLst>
  </p:cSld>
  <p:clrMapOvr>
    <a:masterClrMapping/>
  </p:clrMapOvr>
</p:sld>
</file>

<file path=ppt/slides/slide5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Retângulo 15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510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 sz="4400" dirty="0">
              <a:latin typeface="Garamond" panose="02020404030301010803" pitchFamily="18" charset="0"/>
            </a:endParaRPr>
          </a:p>
        </p:txBody>
      </p:sp>
      <p:sp>
        <p:nvSpPr>
          <p:cNvPr id="17" name="Retângulo 6">
            <a:extLst>
              <a:ext uri="{FF2B5EF4-FFF2-40B4-BE49-F238E27FC236}">
                <a16:creationId xmlns:a16="http://schemas.microsoft.com/office/drawing/2014/main" id="{383A6B1F-3F83-4F0C-83F9-CD0899698D1D}"/>
              </a:ext>
            </a:extLst>
          </p:cNvPr>
          <p:cNvSpPr>
            <a:spLocks noChangeArrowheads="1"/>
          </p:cNvSpPr>
          <p:nvPr/>
        </p:nvSpPr>
        <p:spPr bwMode="auto">
          <a:xfrm>
            <a:off x="663552" y="965912"/>
            <a:ext cx="10444765" cy="646331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pt-BR" sz="3600" b="1" dirty="0">
                <a:solidFill>
                  <a:srgbClr val="0070C0"/>
                </a:solidFill>
                <a:latin typeface="Garamond" panose="02020404030301010803" pitchFamily="18" charset="0"/>
              </a:rPr>
              <a:t>BALANCETE</a:t>
            </a:r>
            <a:endParaRPr lang="pt-BR" altLang="pt-BR" sz="3600" b="1" dirty="0">
              <a:solidFill>
                <a:srgbClr val="0070C0"/>
              </a:solidFill>
              <a:latin typeface="Garamond" panose="02020404030301010803" pitchFamily="18" charset="0"/>
            </a:endParaRPr>
          </a:p>
        </p:txBody>
      </p:sp>
      <p:sp>
        <p:nvSpPr>
          <p:cNvPr id="18" name="Retângulo 17">
            <a:extLst>
              <a:ext uri="{FF2B5EF4-FFF2-40B4-BE49-F238E27FC236}">
                <a16:creationId xmlns:a16="http://schemas.microsoft.com/office/drawing/2014/main" id="{9BC8902F-419A-468E-BE71-3B74A0462D52}"/>
              </a:ext>
            </a:extLst>
          </p:cNvPr>
          <p:cNvSpPr/>
          <p:nvPr/>
        </p:nvSpPr>
        <p:spPr>
          <a:xfrm>
            <a:off x="1909800" y="47952"/>
            <a:ext cx="7952271" cy="7694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eaLnBrk="1" hangingPunct="1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para Conselho Fiscal</a:t>
            </a:r>
            <a:endParaRPr lang="pt-BR" sz="4400" b="1" i="1" dirty="0">
              <a:solidFill>
                <a:schemeClr val="bg1"/>
              </a:solidFill>
              <a:latin typeface="Garamond" panose="02020404030301010803" pitchFamily="18" charset="0"/>
              <a:cs typeface="Arial" charset="0"/>
            </a:endParaRPr>
          </a:p>
        </p:txBody>
      </p:sp>
      <p:sp>
        <p:nvSpPr>
          <p:cNvPr id="4" name="CaixaDeTexto 3">
            <a:extLst>
              <a:ext uri="{FF2B5EF4-FFF2-40B4-BE49-F238E27FC236}">
                <a16:creationId xmlns:a16="http://schemas.microsoft.com/office/drawing/2014/main" id="{FA6B01C9-1872-F9DB-D331-450E92208D5E}"/>
              </a:ext>
            </a:extLst>
          </p:cNvPr>
          <p:cNvSpPr txBox="1"/>
          <p:nvPr/>
        </p:nvSpPr>
        <p:spPr>
          <a:xfrm>
            <a:off x="541421" y="2648225"/>
            <a:ext cx="10864515" cy="2677656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/>
            <a:r>
              <a:rPr lang="pt-BR" sz="2800" b="0" i="0" dirty="0">
                <a:solidFill>
                  <a:srgbClr val="001D35"/>
                </a:solidFill>
                <a:effectLst/>
                <a:latin typeface="Montserrat" panose="00000500000000000000" pitchFamily="2" charset="0"/>
              </a:rPr>
              <a:t>O balancete contábil é um relatório que apresenta os saldos das contas em um determinado período, mostrando os débitos e créditos. </a:t>
            </a:r>
          </a:p>
          <a:p>
            <a:pPr algn="just"/>
            <a:endParaRPr lang="pt-BR" sz="2800" dirty="0">
              <a:solidFill>
                <a:srgbClr val="001D35"/>
              </a:solidFill>
              <a:latin typeface="Montserrat" panose="00000500000000000000" pitchFamily="2" charset="0"/>
            </a:endParaRPr>
          </a:p>
          <a:p>
            <a:pPr algn="just"/>
            <a:r>
              <a:rPr lang="pt-BR" sz="2800" b="0" i="0" dirty="0">
                <a:solidFill>
                  <a:srgbClr val="001D35"/>
                </a:solidFill>
                <a:effectLst/>
                <a:latin typeface="Montserrat" panose="00000500000000000000" pitchFamily="2" charset="0"/>
              </a:rPr>
              <a:t>Ele é um demonstrativo financeiro que serve para avaliar a saúde financeira e os resultados de suas ações.</a:t>
            </a:r>
            <a:endParaRPr lang="pt-BR" sz="2800" dirty="0">
              <a:latin typeface="Montserrat" panose="00000500000000000000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61832427"/>
      </p:ext>
    </p:extLst>
  </p:cSld>
  <p:clrMapOvr>
    <a:masterClrMapping/>
  </p:clrMapOvr>
</p:sld>
</file>

<file path=ppt/slides/slide6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Retângulo 15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510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 sz="4400" dirty="0">
              <a:latin typeface="Garamond" panose="02020404030301010803" pitchFamily="18" charset="0"/>
            </a:endParaRPr>
          </a:p>
        </p:txBody>
      </p:sp>
      <p:sp>
        <p:nvSpPr>
          <p:cNvPr id="17" name="Retângulo 6">
            <a:extLst>
              <a:ext uri="{FF2B5EF4-FFF2-40B4-BE49-F238E27FC236}">
                <a16:creationId xmlns:a16="http://schemas.microsoft.com/office/drawing/2014/main" id="{383A6B1F-3F83-4F0C-83F9-CD0899698D1D}"/>
              </a:ext>
            </a:extLst>
          </p:cNvPr>
          <p:cNvSpPr>
            <a:spLocks noChangeArrowheads="1"/>
          </p:cNvSpPr>
          <p:nvPr/>
        </p:nvSpPr>
        <p:spPr bwMode="auto">
          <a:xfrm>
            <a:off x="663552" y="965912"/>
            <a:ext cx="10444765" cy="523220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pt-BR" sz="2800" b="1" dirty="0">
                <a:solidFill>
                  <a:srgbClr val="0070C0"/>
                </a:solidFill>
                <a:latin typeface="Garamond" panose="02020404030301010803" pitchFamily="18" charset="0"/>
              </a:rPr>
              <a:t>EXEMPLO DE BALANCETE</a:t>
            </a:r>
            <a:endParaRPr lang="pt-BR" altLang="pt-BR" sz="2800" b="1" dirty="0">
              <a:solidFill>
                <a:srgbClr val="0070C0"/>
              </a:solidFill>
              <a:latin typeface="Garamond" panose="02020404030301010803" pitchFamily="18" charset="0"/>
            </a:endParaRPr>
          </a:p>
        </p:txBody>
      </p:sp>
      <p:sp>
        <p:nvSpPr>
          <p:cNvPr id="18" name="Retângulo 17">
            <a:extLst>
              <a:ext uri="{FF2B5EF4-FFF2-40B4-BE49-F238E27FC236}">
                <a16:creationId xmlns:a16="http://schemas.microsoft.com/office/drawing/2014/main" id="{9BC8902F-419A-468E-BE71-3B74A0462D52}"/>
              </a:ext>
            </a:extLst>
          </p:cNvPr>
          <p:cNvSpPr/>
          <p:nvPr/>
        </p:nvSpPr>
        <p:spPr>
          <a:xfrm>
            <a:off x="1909800" y="47952"/>
            <a:ext cx="7952271" cy="7694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eaLnBrk="1" hangingPunct="1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para Conselho Fiscal</a:t>
            </a:r>
            <a:endParaRPr lang="pt-BR" sz="4400" b="1" i="1" dirty="0">
              <a:solidFill>
                <a:schemeClr val="bg1"/>
              </a:solidFill>
              <a:latin typeface="Garamond" panose="02020404030301010803" pitchFamily="18" charset="0"/>
              <a:cs typeface="Arial" charset="0"/>
            </a:endParaRPr>
          </a:p>
        </p:txBody>
      </p:sp>
      <p:pic>
        <p:nvPicPr>
          <p:cNvPr id="19" name="Picture 2" descr="Qué son los indicadores económicos adelantados, coincidentes y rezagados?"/>
          <p:cNvPicPr>
            <a:picLocks noGrp="1" noChangeAspect="1" noChangeArrowheads="1"/>
          </p:cNvPicPr>
          <p:nvPr>
            <p:ph idx="1"/>
          </p:nvPr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046967" y="1624685"/>
            <a:ext cx="8098066" cy="455516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302239215"/>
      </p:ext>
    </p:extLst>
  </p:cSld>
  <p:clrMapOvr>
    <a:masterClrMapping/>
  </p:clrMapOvr>
</p:sld>
</file>

<file path=ppt/slides/slide6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Retângulo 15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60807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 sz="4400" dirty="0">
              <a:latin typeface="Garamond" panose="02020404030301010803" pitchFamily="18" charset="0"/>
            </a:endParaRPr>
          </a:p>
        </p:txBody>
      </p:sp>
      <p:sp>
        <p:nvSpPr>
          <p:cNvPr id="21" name="Retângulo 20">
            <a:extLst>
              <a:ext uri="{FF2B5EF4-FFF2-40B4-BE49-F238E27FC236}">
                <a16:creationId xmlns:a16="http://schemas.microsoft.com/office/drawing/2014/main" id="{111067D4-FEF0-4640-A09F-AF2505E0F4D5}"/>
              </a:ext>
            </a:extLst>
          </p:cNvPr>
          <p:cNvSpPr/>
          <p:nvPr/>
        </p:nvSpPr>
        <p:spPr>
          <a:xfrm>
            <a:off x="1695311" y="64765"/>
            <a:ext cx="7952271" cy="7694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eaLnBrk="1" hangingPunct="1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para Conselho Fiscal</a:t>
            </a:r>
            <a:endParaRPr lang="pt-BR" sz="4400" b="1" i="1" dirty="0">
              <a:solidFill>
                <a:schemeClr val="bg1"/>
              </a:solidFill>
              <a:latin typeface="Garamond" panose="02020404030301010803" pitchFamily="18" charset="0"/>
              <a:cs typeface="Arial" charset="0"/>
            </a:endParaRPr>
          </a:p>
        </p:txBody>
      </p:sp>
      <p:pic>
        <p:nvPicPr>
          <p:cNvPr id="15" name="Espaço Reservado para Conteúdo 3"/>
          <p:cNvPicPr>
            <a:picLocks noGrp="1" noChangeAspect="1"/>
          </p:cNvPicPr>
          <p:nvPr>
            <p:ph idx="1"/>
          </p:nvPr>
        </p:nvPicPr>
        <p:blipFill>
          <a:blip r:embed="rId3"/>
          <a:stretch>
            <a:fillRect/>
          </a:stretch>
        </p:blipFill>
        <p:spPr>
          <a:xfrm>
            <a:off x="1701840" y="897055"/>
            <a:ext cx="7505222" cy="556522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2347555"/>
      </p:ext>
    </p:extLst>
  </p:cSld>
  <p:clrMapOvr>
    <a:masterClrMapping/>
  </p:clrMapOvr>
</p:sld>
</file>

<file path=ppt/slides/slide6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Retângulo 15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510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 sz="4400" dirty="0">
              <a:latin typeface="Garamond" panose="02020404030301010803" pitchFamily="18" charset="0"/>
            </a:endParaRPr>
          </a:p>
        </p:txBody>
      </p:sp>
      <p:sp>
        <p:nvSpPr>
          <p:cNvPr id="18" name="Retângulo 17">
            <a:extLst>
              <a:ext uri="{FF2B5EF4-FFF2-40B4-BE49-F238E27FC236}">
                <a16:creationId xmlns:a16="http://schemas.microsoft.com/office/drawing/2014/main" id="{9BC8902F-419A-468E-BE71-3B74A0462D52}"/>
              </a:ext>
            </a:extLst>
          </p:cNvPr>
          <p:cNvSpPr/>
          <p:nvPr/>
        </p:nvSpPr>
        <p:spPr>
          <a:xfrm>
            <a:off x="1695311" y="64765"/>
            <a:ext cx="7952271" cy="7694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eaLnBrk="1" hangingPunct="1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para Conselho Fiscal</a:t>
            </a:r>
            <a:endParaRPr lang="pt-BR" sz="4400" b="1" i="1" dirty="0">
              <a:solidFill>
                <a:schemeClr val="bg1"/>
              </a:solidFill>
              <a:latin typeface="Garamond" panose="02020404030301010803" pitchFamily="18" charset="0"/>
              <a:cs typeface="Arial" charset="0"/>
            </a:endParaRPr>
          </a:p>
        </p:txBody>
      </p:sp>
      <p:pic>
        <p:nvPicPr>
          <p:cNvPr id="17" name="Espaço Reservado para Conteúdo 3"/>
          <p:cNvPicPr>
            <a:picLocks noGrp="1" noChangeAspect="1"/>
          </p:cNvPicPr>
          <p:nvPr>
            <p:ph idx="1"/>
          </p:nvPr>
        </p:nvPicPr>
        <p:blipFill>
          <a:blip r:embed="rId3"/>
          <a:stretch>
            <a:fillRect/>
          </a:stretch>
        </p:blipFill>
        <p:spPr>
          <a:xfrm>
            <a:off x="1932137" y="951203"/>
            <a:ext cx="7112936" cy="540301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26253473"/>
      </p:ext>
    </p:extLst>
  </p:cSld>
  <p:clrMapOvr>
    <a:masterClrMapping/>
  </p:clrMapOvr>
</p:sld>
</file>

<file path=ppt/slides/slide6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16" name="Retângulo 15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510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 sz="4400" dirty="0">
              <a:latin typeface="Garamond" panose="02020404030301010803" pitchFamily="18" charset="0"/>
            </a:endParaRPr>
          </a:p>
        </p:txBody>
      </p:sp>
      <p:sp>
        <p:nvSpPr>
          <p:cNvPr id="18" name="Retângulo 17">
            <a:extLst>
              <a:ext uri="{FF2B5EF4-FFF2-40B4-BE49-F238E27FC236}">
                <a16:creationId xmlns:a16="http://schemas.microsoft.com/office/drawing/2014/main" id="{9BC8902F-419A-468E-BE71-3B74A0462D52}"/>
              </a:ext>
            </a:extLst>
          </p:cNvPr>
          <p:cNvSpPr/>
          <p:nvPr/>
        </p:nvSpPr>
        <p:spPr>
          <a:xfrm>
            <a:off x="1695311" y="64765"/>
            <a:ext cx="7952271" cy="7694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eaLnBrk="1" hangingPunct="1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para Conselho Fiscal</a:t>
            </a:r>
            <a:endParaRPr lang="pt-BR" sz="4400" b="1" i="1" dirty="0">
              <a:solidFill>
                <a:schemeClr val="bg1"/>
              </a:solidFill>
              <a:latin typeface="Garamond" panose="02020404030301010803" pitchFamily="18" charset="0"/>
              <a:cs typeface="Arial" charset="0"/>
            </a:endParaRPr>
          </a:p>
        </p:txBody>
      </p:sp>
      <p:pic>
        <p:nvPicPr>
          <p:cNvPr id="17" name="Espaço Reservado para Conteúdo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1695311" y="996003"/>
            <a:ext cx="7239689" cy="54155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64762149"/>
      </p:ext>
    </p:extLst>
  </p:cSld>
  <p:clrMapOvr>
    <a:masterClrMapping/>
  </p:clrMapOvr>
</p:sld>
</file>

<file path=ppt/slides/slide6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tângulo 8">
            <a:extLst>
              <a:ext uri="{FF2B5EF4-FFF2-40B4-BE49-F238E27FC236}">
                <a16:creationId xmlns:a16="http://schemas.microsoft.com/office/drawing/2014/main" id="{D6BC9383-E10A-410C-A46E-189CD3FE83C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0053A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002">
            <a:schemeClr val="lt2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pt-BR"/>
          </a:p>
        </p:txBody>
      </p:sp>
      <p:grpSp>
        <p:nvGrpSpPr>
          <p:cNvPr id="11" name="Agrupar 10">
            <a:extLst>
              <a:ext uri="{FF2B5EF4-FFF2-40B4-BE49-F238E27FC236}">
                <a16:creationId xmlns:a16="http://schemas.microsoft.com/office/drawing/2014/main" id="{059F1084-AEB1-4312-B87B-D81F848D8136}"/>
              </a:ext>
            </a:extLst>
          </p:cNvPr>
          <p:cNvGrpSpPr/>
          <p:nvPr/>
        </p:nvGrpSpPr>
        <p:grpSpPr>
          <a:xfrm rot="5400000">
            <a:off x="4621540" y="3312663"/>
            <a:ext cx="6857997" cy="232673"/>
            <a:chOff x="0" y="6378264"/>
            <a:chExt cx="12192000" cy="305870"/>
          </a:xfrm>
        </p:grpSpPr>
        <p:sp>
          <p:nvSpPr>
            <p:cNvPr id="12" name="Retângulo 11">
              <a:extLst>
                <a:ext uri="{FF2B5EF4-FFF2-40B4-BE49-F238E27FC236}">
                  <a16:creationId xmlns:a16="http://schemas.microsoft.com/office/drawing/2014/main" id="{9C9AD26D-FEBF-4A4B-90D7-C6AD4AEFA918}"/>
                </a:ext>
              </a:extLst>
            </p:cNvPr>
            <p:cNvSpPr/>
            <p:nvPr/>
          </p:nvSpPr>
          <p:spPr>
            <a:xfrm>
              <a:off x="0" y="6378264"/>
              <a:ext cx="12191998" cy="305870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3" name="Agrupar 12">
              <a:extLst>
                <a:ext uri="{FF2B5EF4-FFF2-40B4-BE49-F238E27FC236}">
                  <a16:creationId xmlns:a16="http://schemas.microsoft.com/office/drawing/2014/main" id="{02C62DAC-29D5-4232-91C6-D222F89C6E97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7B3ED004-2012-4130-B00B-DF2250722C53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5" name="Retângulo 14">
                <a:extLst>
                  <a:ext uri="{FF2B5EF4-FFF2-40B4-BE49-F238E27FC236}">
                    <a16:creationId xmlns:a16="http://schemas.microsoft.com/office/drawing/2014/main" id="{3976EDA3-8AF0-417D-B32E-FB6617E69791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3" name="Retângulo 2"/>
          <p:cNvSpPr/>
          <p:nvPr/>
        </p:nvSpPr>
        <p:spPr>
          <a:xfrm>
            <a:off x="8126257" y="0"/>
            <a:ext cx="4065743" cy="6857997"/>
          </a:xfrm>
          <a:prstGeom prst="rect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  <p:pic>
        <p:nvPicPr>
          <p:cNvPr id="16" name="Imagem 15">
            <a:extLst>
              <a:ext uri="{FF2B5EF4-FFF2-40B4-BE49-F238E27FC236}">
                <a16:creationId xmlns:a16="http://schemas.microsoft.com/office/drawing/2014/main" id="{5CFF523A-C0E0-4A4C-A226-3EAAADECCC37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638057" y="2083498"/>
            <a:ext cx="2785317" cy="2801668"/>
          </a:xfrm>
          <a:prstGeom prst="rect">
            <a:avLst/>
          </a:prstGeom>
        </p:spPr>
      </p:pic>
      <p:sp>
        <p:nvSpPr>
          <p:cNvPr id="17" name="Retângulo 6">
            <a:extLst>
              <a:ext uri="{FF2B5EF4-FFF2-40B4-BE49-F238E27FC236}">
                <a16:creationId xmlns:a16="http://schemas.microsoft.com/office/drawing/2014/main" id="{CE732D01-380B-4B87-A591-55576A4238F3}"/>
              </a:ext>
            </a:extLst>
          </p:cNvPr>
          <p:cNvSpPr>
            <a:spLocks noChangeArrowheads="1"/>
          </p:cNvSpPr>
          <p:nvPr/>
        </p:nvSpPr>
        <p:spPr bwMode="auto">
          <a:xfrm>
            <a:off x="456338" y="3099611"/>
            <a:ext cx="7072313" cy="769441"/>
          </a:xfrm>
          <a:prstGeom prst="rect">
            <a:avLst/>
          </a:prstGeom>
          <a:noFill/>
          <a:ln>
            <a:noFill/>
          </a:ln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Ata e Parecer</a:t>
            </a:r>
          </a:p>
        </p:txBody>
      </p:sp>
    </p:spTree>
    <p:extLst>
      <p:ext uri="{BB962C8B-B14F-4D97-AF65-F5344CB8AC3E}">
        <p14:creationId xmlns:p14="http://schemas.microsoft.com/office/powerpoint/2010/main" val="908121420"/>
      </p:ext>
    </p:extLst>
  </p:cSld>
  <p:clrMapOvr>
    <a:masterClrMapping/>
  </p:clrMapOvr>
</p:sld>
</file>

<file path=ppt/slides/slide6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" name="Retângulo 6">
            <a:extLst>
              <a:ext uri="{FF2B5EF4-FFF2-40B4-BE49-F238E27FC236}">
                <a16:creationId xmlns:a16="http://schemas.microsoft.com/office/drawing/2014/main" id="{383A6B1F-3F83-4F0C-83F9-CD0899698D1D}"/>
              </a:ext>
            </a:extLst>
          </p:cNvPr>
          <p:cNvSpPr>
            <a:spLocks noChangeArrowheads="1"/>
          </p:cNvSpPr>
          <p:nvPr/>
        </p:nvSpPr>
        <p:spPr bwMode="auto">
          <a:xfrm>
            <a:off x="-32085" y="0"/>
            <a:ext cx="12191999" cy="523220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pt-BR" altLang="pt-BR" sz="2800" b="1" dirty="0">
                <a:solidFill>
                  <a:srgbClr val="0070C0"/>
                </a:solidFill>
                <a:latin typeface="Garamond" panose="02020404030301010803" pitchFamily="18" charset="0"/>
              </a:rPr>
              <a:t>MODELO DE ATA DE REUNIÃO C.F.</a:t>
            </a:r>
          </a:p>
        </p:txBody>
      </p:sp>
      <p:sp>
        <p:nvSpPr>
          <p:cNvPr id="19" name="Espaço Reservado para Conteúdo 2"/>
          <p:cNvSpPr txBox="1">
            <a:spLocks/>
          </p:cNvSpPr>
          <p:nvPr/>
        </p:nvSpPr>
        <p:spPr>
          <a:xfrm>
            <a:off x="32086" y="433137"/>
            <a:ext cx="12011525" cy="6424863"/>
          </a:xfrm>
          <a:prstGeom prst="rect">
            <a:avLst/>
          </a:prstGeom>
        </p:spPr>
        <p:txBody>
          <a:bodyPr vert="horz" lIns="91440" tIns="45720" rIns="91440" bIns="45720" rtlCol="0">
            <a:normAutofit fontScale="25000" lnSpcReduction="20000"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t-BR" sz="5600" dirty="0">
                <a:latin typeface="Montserrat" panose="00000500000000000000" pitchFamily="2" charset="0"/>
              </a:rPr>
              <a:t>Ata de nº XXXX/2021 de Análise do Conselho Fiscal-CONFIS do Conselho ..................................da Sociedade de São Vicente de Paulo – realizada de forma presencial no dia ...... de ................... de 2021, na .............................................. Ata se trata de análise dos documentos entregue a este Conselho Fiscal pelo Cfd. ................, Presidente do .............., a análise da documentação, embora presencial foi ocorreu observando a normas de saúde de combate ao Corona vírus – Covid-19. A documentação apresentada foi dos meses de ................ a ................... de 2021, a análise da documentação foi feita pelo Cfd. ....................., </a:t>
            </a:r>
            <a:r>
              <a:rPr lang="pt-BR" sz="5600" dirty="0" err="1">
                <a:latin typeface="Montserrat" panose="00000500000000000000" pitchFamily="2" charset="0"/>
              </a:rPr>
              <a:t>Csc</a:t>
            </a:r>
            <a:r>
              <a:rPr lang="pt-BR" sz="5600" dirty="0">
                <a:latin typeface="Montserrat" panose="00000500000000000000" pitchFamily="2" charset="0"/>
              </a:rPr>
              <a:t>. .................... e Cfd. .........................., membros deste Conselho Fiscal. </a:t>
            </a:r>
            <a:r>
              <a:rPr lang="pt-BR" sz="5600" b="1" dirty="0">
                <a:latin typeface="Montserrat" panose="00000500000000000000" pitchFamily="2" charset="0"/>
              </a:rPr>
              <a:t>A análise não revelou quaisquer impropriedades ou irregularidades nos pagamentos das despesas e na arrecadação das receitas que pudessem prejudicar o julgamento das contas da administração do ..................... relativas ao ..................... Trimestre de 2021 sendo os lançamentos de receita e despesas condizentes com o objetivo social do ....................... inclusive observando as naturezas das contas quanto a contabilidade do terceiro setor</a:t>
            </a:r>
            <a:r>
              <a:rPr lang="pt-BR" sz="5600" dirty="0">
                <a:latin typeface="Montserrat" panose="00000500000000000000" pitchFamily="2" charset="0"/>
              </a:rPr>
              <a:t>.</a:t>
            </a:r>
          </a:p>
          <a:p>
            <a:r>
              <a:rPr lang="pt-BR" sz="5600" dirty="0">
                <a:latin typeface="Montserrat" panose="00000500000000000000" pitchFamily="2" charset="0"/>
              </a:rPr>
              <a:t>No entanto, ressalvamos do resultado de nossos exames a constatação das seguintes Inconsistências e/ou divergências de natureza meramente formal, para as quais solicitamos os esclarecimentos e/ou justificativas, e se necessários as devidas correções cabíveis:</a:t>
            </a:r>
          </a:p>
          <a:p>
            <a:r>
              <a:rPr lang="pt-BR" sz="5600" dirty="0">
                <a:latin typeface="Montserrat" panose="00000500000000000000" pitchFamily="2" charset="0"/>
              </a:rPr>
              <a:t>Identificamos pagamentos da conta de energia do mês de .................. paga após o vencimento, recomendamos uma maior atenção aos vencimentos  das contas, a fim de evitar que problemas nesse sentido volte a acontecer, e consequentemente evitar os juros e multas sobre as mesma, não o Bastante recomendamos também que seja ressarcido a entidade pelo administradores os juros e multas cobrados.</a:t>
            </a:r>
          </a:p>
          <a:p>
            <a:r>
              <a:rPr lang="pt-BR" sz="5600" dirty="0">
                <a:latin typeface="Montserrat" panose="00000500000000000000" pitchFamily="2" charset="0"/>
              </a:rPr>
              <a:t> Identificamos um pagamento a empresa .......... Ltda., em 00/00/2021 feito apenas com a apresentação de notinha de pedido, sem valor fiscal, e não foi apresentada posteriormente o documento fiscal correspondente. Conforme Legislação todo estabelecimento Comercial está obrigado a emitir nota fiscal de seus produtos. E é de conhecimento desta diretoria que é recomendado por este conselho que os pagamentos de quaisquer compras de produtos só sejam feitos mediante o respectivo documento fiscal. Nesse sentido solicitamos os diretores uma maior atenção ao documento apresentado antes de fazer os pagamentos.</a:t>
            </a:r>
          </a:p>
          <a:p>
            <a:r>
              <a:rPr lang="pt-BR" sz="5600" dirty="0">
                <a:latin typeface="Montserrat" panose="00000500000000000000" pitchFamily="2" charset="0"/>
              </a:rPr>
              <a:t> Identificamos também algumas rasuras em números de documento de 00/00/2021 no cujo o valor corresponde a R$0,00, pedimos que este procedimento seja evitado a fim de deixar o documento conforme foi apresentado, em caso do documento ou suas informações estejam ilegíveis, solicitamos que seja feito um esclarecimento a parte, sem danificar ou rasurar o documento original.</a:t>
            </a:r>
          </a:p>
          <a:p>
            <a:r>
              <a:rPr lang="pt-BR" sz="5600" dirty="0">
                <a:latin typeface="Montserrat" panose="00000500000000000000" pitchFamily="2" charset="0"/>
              </a:rPr>
              <a:t>Salientamos que a documentação analisada foram os extratos Bancários, Balancetes Gerenciais através de planilhas e o balancete contábil, e documentos comprobatórios da movimentação Recibos, Notas Fiscais e demais documentos pertinentes a movimentação do.........  Orientamos a Diretoria do ......... da guarda da documentação em local apropriado para futura averiguações ou até mesmo fiscalização de quais quer órgãos como determina a legislação em vigor no Brasil.</a:t>
            </a:r>
          </a:p>
          <a:p>
            <a:r>
              <a:rPr lang="pt-BR" sz="5600" dirty="0">
                <a:latin typeface="Montserrat" panose="00000500000000000000" pitchFamily="2" charset="0"/>
              </a:rPr>
              <a:t> Apontamos também, que não foram apresentadas as justificativas ou esclarecimentos dos apontamentos das análises do ........................ Trimestre. Solicitamos, portanto, que as mesmas sejam apresentadas juntamente com o esclarecimento/justificativas dos apontamentos do terceiro trimestre para nossa próxima reunião.</a:t>
            </a:r>
          </a:p>
          <a:p>
            <a:r>
              <a:rPr lang="pt-BR" sz="5600" dirty="0">
                <a:latin typeface="Montserrat" panose="00000500000000000000" pitchFamily="2" charset="0"/>
              </a:rPr>
              <a:t> Nada mais havendo a tratar, agradecemos a Deus pelos resultados até então alcançados em nossos trabalhos, e eu, Cfd. ......................., redigir a presente ata e encaminho ao conhecimento do Cfd. ..................... para suas providencias de ofício. </a:t>
            </a:r>
          </a:p>
          <a:p>
            <a:r>
              <a:rPr lang="pt-BR" sz="5600" dirty="0">
                <a:latin typeface="Montserrat" panose="00000500000000000000" pitchFamily="2" charset="0"/>
              </a:rPr>
              <a:t>  Louvado Seja Nosso Senhor Jesus Cristo!    Conselheiro Fiscal ,.................  Conselheiro Fiscal,.........................   Conselheiro Fiscal........................</a:t>
            </a:r>
          </a:p>
          <a:p>
            <a:r>
              <a:rPr lang="pt-BR" dirty="0"/>
              <a:t>	 </a:t>
            </a:r>
          </a:p>
          <a:p>
            <a:endParaRPr lang="pt-BR" dirty="0"/>
          </a:p>
        </p:txBody>
      </p:sp>
    </p:spTree>
    <p:extLst>
      <p:ext uri="{BB962C8B-B14F-4D97-AF65-F5344CB8AC3E}">
        <p14:creationId xmlns:p14="http://schemas.microsoft.com/office/powerpoint/2010/main" val="1440338892"/>
      </p:ext>
    </p:extLst>
  </p:cSld>
  <p:clrMapOvr>
    <a:masterClrMapping/>
  </p:clrMapOvr>
</p:sld>
</file>

<file path=ppt/slides/slide6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" name="Retângulo 6">
            <a:extLst>
              <a:ext uri="{FF2B5EF4-FFF2-40B4-BE49-F238E27FC236}">
                <a16:creationId xmlns:a16="http://schemas.microsoft.com/office/drawing/2014/main" id="{383A6B1F-3F83-4F0C-83F9-CD0899698D1D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19195"/>
            <a:ext cx="12192000" cy="523220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pt-BR" altLang="pt-BR" sz="2800" b="1" dirty="0">
                <a:solidFill>
                  <a:srgbClr val="0070C0"/>
                </a:solidFill>
                <a:latin typeface="Garamond" panose="02020404030301010803" pitchFamily="18" charset="0"/>
              </a:rPr>
              <a:t>Modelo de Parecer do C. F.</a:t>
            </a:r>
          </a:p>
        </p:txBody>
      </p:sp>
      <p:sp>
        <p:nvSpPr>
          <p:cNvPr id="2" name="Retângulo 1"/>
          <p:cNvSpPr/>
          <p:nvPr/>
        </p:nvSpPr>
        <p:spPr>
          <a:xfrm>
            <a:off x="120316" y="542415"/>
            <a:ext cx="12071684" cy="624786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pt-BR" sz="1200" dirty="0"/>
              <a:t>	</a:t>
            </a:r>
            <a:r>
              <a:rPr lang="pt-BR" sz="1600" dirty="0">
                <a:latin typeface="Montserrat" panose="00000500000000000000" pitchFamily="2" charset="0"/>
              </a:rPr>
              <a:t>O Conselho Fiscal deste ............................... da Sociedade de São Vicente de Paulo, no cumprimento de nossas competências inscritas nos incisos I e II do artigo 122 do vigente Regulamento da Sociedade de São Vicente de Paulo no Brasil, examinamos o Balanço Patrimonial e as correspondentes Demonstrações das Mutações do Patrimônio Social e do Superávit/Déficit do Exercício, acompanhadas das respectivas Notas Explicativas às Demonstrações Contábeis do exercício findo em 31 de dezembro de 20xx. </a:t>
            </a:r>
          </a:p>
          <a:p>
            <a:pPr algn="just"/>
            <a:r>
              <a:rPr lang="pt-BR" sz="1600" dirty="0">
                <a:latin typeface="Montserrat" panose="00000500000000000000" pitchFamily="2" charset="0"/>
              </a:rPr>
              <a:t>	 O resultado das análises realizadas nas demonstrações contábeis acima referidas configura que as mesmas representam adequadamente a situação patrimonial, econômica e financeira do Conselho ..................., registrada e demonstrada de acordo com as normas próprias de contabilidade aplicáveis, em especial a Lei 6.404/76 com as alterações da Lei 11.638/2007 e a Resolução CFC 1.409/2012 e NBC-ITG 2002. </a:t>
            </a:r>
          </a:p>
          <a:p>
            <a:pPr algn="just"/>
            <a:r>
              <a:rPr lang="pt-BR" sz="1600" dirty="0">
                <a:latin typeface="Montserrat" panose="00000500000000000000" pitchFamily="2" charset="0"/>
              </a:rPr>
              <a:t>	 No decorrer do exercício de 20xx examinamos igualmente as operações envolvendo receitas e despesas realizadas, com vistas a aferir a regularidade e a efetividade dos atos de gestão do período de 01 de janeiro a 31 de dezembro daquele ano. </a:t>
            </a:r>
          </a:p>
          <a:p>
            <a:pPr algn="just"/>
            <a:r>
              <a:rPr lang="pt-BR" sz="1600" dirty="0">
                <a:latin typeface="Montserrat" panose="00000500000000000000" pitchFamily="2" charset="0"/>
              </a:rPr>
              <a:t> 	Nossos exames na documentação referida foram realizados por amostragem na extensão julgada necessária nas circunstâncias, conforme consta nas Atas de nossas reuniões de nº 01/20xx a 04/20xx, instruídas com as justificativas e esclarecimentos prestados pelo </a:t>
            </a:r>
            <a:r>
              <a:rPr lang="pt-BR" sz="1600" dirty="0" err="1">
                <a:latin typeface="Montserrat" panose="00000500000000000000" pitchFamily="2" charset="0"/>
              </a:rPr>
              <a:t>cfd</a:t>
            </a:r>
            <a:r>
              <a:rPr lang="pt-BR" sz="1600" dirty="0">
                <a:latin typeface="Montserrat" panose="00000500000000000000" pitchFamily="2" charset="0"/>
              </a:rPr>
              <a:t>. Presidente deste ......... em face de nossas constatações. Mencionadas justificativas e esclarecimentos elucidaram satisfatoriamente às ocorrências ressalvadas nas atas acima referidas, as quais, pela sua natureza meramente formal, não comprometeram o mérito das contas examinadas. </a:t>
            </a:r>
          </a:p>
          <a:p>
            <a:pPr algn="just"/>
            <a:r>
              <a:rPr lang="pt-BR" sz="1600" dirty="0">
                <a:latin typeface="Montserrat" panose="00000500000000000000" pitchFamily="2" charset="0"/>
              </a:rPr>
              <a:t> 	Nestas condições, </a:t>
            </a:r>
            <a:r>
              <a:rPr lang="pt-BR" sz="1600" b="1" dirty="0">
                <a:latin typeface="Montserrat" panose="00000500000000000000" pitchFamily="2" charset="0"/>
              </a:rPr>
              <a:t>recomendamos à Assembleia dos Associados a aprovação das contas de 20xx</a:t>
            </a:r>
            <a:r>
              <a:rPr lang="pt-BR" sz="1600" dirty="0">
                <a:latin typeface="Montserrat" panose="00000500000000000000" pitchFamily="2" charset="0"/>
              </a:rPr>
              <a:t> do Administrador (Presidente) .......................................representadas nas Demonstrações Contábeis relativas ao período de 01 de janeiro a 31 de dezembro de 20.. do .....................................referidas neste Parecer. </a:t>
            </a:r>
          </a:p>
          <a:p>
            <a:pPr algn="just"/>
            <a:r>
              <a:rPr lang="pt-BR" sz="1600" b="1" dirty="0">
                <a:latin typeface="Montserrat" panose="00000500000000000000" pitchFamily="2" charset="0"/>
              </a:rPr>
              <a:t> </a:t>
            </a:r>
            <a:endParaRPr lang="pt-BR" sz="1600" dirty="0">
              <a:latin typeface="Montserrat" panose="00000500000000000000" pitchFamily="2" charset="0"/>
            </a:endParaRPr>
          </a:p>
          <a:p>
            <a:r>
              <a:rPr lang="pt-BR" sz="1600" dirty="0">
                <a:latin typeface="Montserrat" panose="00000500000000000000" pitchFamily="2" charset="0"/>
              </a:rPr>
              <a:t>Unaí-MG , </a:t>
            </a:r>
            <a:r>
              <a:rPr lang="pt-BR" sz="1600" dirty="0" err="1">
                <a:latin typeface="Montserrat" panose="00000500000000000000" pitchFamily="2" charset="0"/>
              </a:rPr>
              <a:t>xxx</a:t>
            </a:r>
            <a:r>
              <a:rPr lang="pt-BR" sz="1600" dirty="0">
                <a:latin typeface="Montserrat" panose="00000500000000000000" pitchFamily="2" charset="0"/>
              </a:rPr>
              <a:t> de ..............................de 20......</a:t>
            </a:r>
          </a:p>
          <a:p>
            <a:r>
              <a:rPr lang="pt-BR" sz="1600" dirty="0">
                <a:latin typeface="Montserrat" panose="00000500000000000000" pitchFamily="2" charset="0"/>
              </a:rPr>
              <a:t>Conselheiro Fiscal Titular                 Conselheiro Fiscal Titular                          Conselheiro Fiscal Titular </a:t>
            </a:r>
          </a:p>
          <a:p>
            <a:r>
              <a:rPr lang="pt-BR" sz="1600" dirty="0">
                <a:latin typeface="Montserrat" panose="00000500000000000000" pitchFamily="2" charset="0"/>
              </a:rPr>
              <a:t>Conselheiro Fiscal Suplente              Conselheiro Fiscal Suplente                      Conselheiro Fiscal Suplente</a:t>
            </a:r>
            <a:endParaRPr lang="pt-BR" sz="1200" dirty="0">
              <a:latin typeface="Montserrat" panose="00000500000000000000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685718613"/>
      </p:ext>
    </p:extLst>
  </p:cSld>
  <p:clrMapOvr>
    <a:masterClrMapping/>
  </p:clrMapOvr>
</p:sld>
</file>

<file path=ppt/slides/slide6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Retângulo 15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510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 sz="4400" dirty="0">
              <a:latin typeface="Garamond" panose="02020404030301010803" pitchFamily="18" charset="0"/>
            </a:endParaRPr>
          </a:p>
        </p:txBody>
      </p:sp>
      <p:sp>
        <p:nvSpPr>
          <p:cNvPr id="18" name="Retângulo 17">
            <a:extLst>
              <a:ext uri="{FF2B5EF4-FFF2-40B4-BE49-F238E27FC236}">
                <a16:creationId xmlns:a16="http://schemas.microsoft.com/office/drawing/2014/main" id="{9BC8902F-419A-468E-BE71-3B74A0462D52}"/>
              </a:ext>
            </a:extLst>
          </p:cNvPr>
          <p:cNvSpPr/>
          <p:nvPr/>
        </p:nvSpPr>
        <p:spPr>
          <a:xfrm>
            <a:off x="1695311" y="64765"/>
            <a:ext cx="7952271" cy="7694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eaLnBrk="1" hangingPunct="1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para Conselho Fiscal</a:t>
            </a:r>
            <a:endParaRPr lang="pt-BR" sz="4400" b="1" i="1" dirty="0">
              <a:solidFill>
                <a:schemeClr val="bg1"/>
              </a:solidFill>
              <a:latin typeface="Garamond" panose="02020404030301010803" pitchFamily="18" charset="0"/>
              <a:cs typeface="Arial" charset="0"/>
            </a:endParaRPr>
          </a:p>
        </p:txBody>
      </p:sp>
      <p:sp>
        <p:nvSpPr>
          <p:cNvPr id="17" name="Título 1"/>
          <p:cNvSpPr>
            <a:spLocks noGrp="1"/>
          </p:cNvSpPr>
          <p:nvPr>
            <p:ph type="title"/>
          </p:nvPr>
        </p:nvSpPr>
        <p:spPr>
          <a:xfrm>
            <a:off x="3465689" y="2178756"/>
            <a:ext cx="5136444" cy="3864847"/>
          </a:xfrm>
        </p:spPr>
        <p:txBody>
          <a:bodyPr>
            <a:normAutofit/>
          </a:bodyPr>
          <a:lstStyle/>
          <a:p>
            <a:pPr algn="just"/>
            <a:r>
              <a:rPr lang="pt-BR" sz="4000" dirty="0">
                <a:latin typeface="Montserrat" panose="00000500000000000000" pitchFamily="2" charset="0"/>
              </a:rPr>
              <a:t>“Nada é Tão bom que não Possa ser Melhorado”</a:t>
            </a:r>
            <a:br>
              <a:rPr lang="pt-BR" sz="4000" dirty="0">
                <a:latin typeface="Montserrat" panose="00000500000000000000" pitchFamily="2" charset="0"/>
              </a:rPr>
            </a:br>
            <a:br>
              <a:rPr lang="pt-BR" dirty="0"/>
            </a:br>
            <a:endParaRPr lang="pt-BR" dirty="0"/>
          </a:p>
        </p:txBody>
      </p:sp>
    </p:spTree>
    <p:extLst>
      <p:ext uri="{BB962C8B-B14F-4D97-AF65-F5344CB8AC3E}">
        <p14:creationId xmlns:p14="http://schemas.microsoft.com/office/powerpoint/2010/main" val="975503572"/>
      </p:ext>
    </p:extLst>
  </p:cSld>
  <p:clrMapOvr>
    <a:masterClrMapping/>
  </p:clrMapOvr>
</p:sld>
</file>

<file path=ppt/slides/slide6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tângulo 8">
            <a:extLst>
              <a:ext uri="{FF2B5EF4-FFF2-40B4-BE49-F238E27FC236}">
                <a16:creationId xmlns:a16="http://schemas.microsoft.com/office/drawing/2014/main" id="{D6BC9383-E10A-410C-A46E-189CD3FE83C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0053A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002">
            <a:schemeClr val="lt2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pt-BR"/>
          </a:p>
        </p:txBody>
      </p:sp>
      <p:grpSp>
        <p:nvGrpSpPr>
          <p:cNvPr id="11" name="Agrupar 10">
            <a:extLst>
              <a:ext uri="{FF2B5EF4-FFF2-40B4-BE49-F238E27FC236}">
                <a16:creationId xmlns:a16="http://schemas.microsoft.com/office/drawing/2014/main" id="{059F1084-AEB1-4312-B87B-D81F848D8136}"/>
              </a:ext>
            </a:extLst>
          </p:cNvPr>
          <p:cNvGrpSpPr/>
          <p:nvPr/>
        </p:nvGrpSpPr>
        <p:grpSpPr>
          <a:xfrm rot="5400000">
            <a:off x="4621540" y="3312663"/>
            <a:ext cx="6857997" cy="232673"/>
            <a:chOff x="0" y="6378264"/>
            <a:chExt cx="12192000" cy="305870"/>
          </a:xfrm>
        </p:grpSpPr>
        <p:sp>
          <p:nvSpPr>
            <p:cNvPr id="12" name="Retângulo 11">
              <a:extLst>
                <a:ext uri="{FF2B5EF4-FFF2-40B4-BE49-F238E27FC236}">
                  <a16:creationId xmlns:a16="http://schemas.microsoft.com/office/drawing/2014/main" id="{9C9AD26D-FEBF-4A4B-90D7-C6AD4AEFA918}"/>
                </a:ext>
              </a:extLst>
            </p:cNvPr>
            <p:cNvSpPr/>
            <p:nvPr/>
          </p:nvSpPr>
          <p:spPr>
            <a:xfrm>
              <a:off x="0" y="6378264"/>
              <a:ext cx="12191998" cy="305870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3" name="Agrupar 12">
              <a:extLst>
                <a:ext uri="{FF2B5EF4-FFF2-40B4-BE49-F238E27FC236}">
                  <a16:creationId xmlns:a16="http://schemas.microsoft.com/office/drawing/2014/main" id="{02C62DAC-29D5-4232-91C6-D222F89C6E97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7B3ED004-2012-4130-B00B-DF2250722C53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5" name="Retângulo 14">
                <a:extLst>
                  <a:ext uri="{FF2B5EF4-FFF2-40B4-BE49-F238E27FC236}">
                    <a16:creationId xmlns:a16="http://schemas.microsoft.com/office/drawing/2014/main" id="{3976EDA3-8AF0-417D-B32E-FB6617E69791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3" name="Retângulo 2"/>
          <p:cNvSpPr/>
          <p:nvPr/>
        </p:nvSpPr>
        <p:spPr>
          <a:xfrm>
            <a:off x="8126257" y="0"/>
            <a:ext cx="4065743" cy="6857997"/>
          </a:xfrm>
          <a:prstGeom prst="rect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  <p:pic>
        <p:nvPicPr>
          <p:cNvPr id="16" name="Imagem 15">
            <a:extLst>
              <a:ext uri="{FF2B5EF4-FFF2-40B4-BE49-F238E27FC236}">
                <a16:creationId xmlns:a16="http://schemas.microsoft.com/office/drawing/2014/main" id="{5CFF523A-C0E0-4A4C-A226-3EAAADECCC37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638057" y="2083498"/>
            <a:ext cx="2785317" cy="2801668"/>
          </a:xfrm>
          <a:prstGeom prst="rect">
            <a:avLst/>
          </a:prstGeom>
        </p:spPr>
      </p:pic>
      <p:sp>
        <p:nvSpPr>
          <p:cNvPr id="17" name="Retângulo 6">
            <a:extLst>
              <a:ext uri="{FF2B5EF4-FFF2-40B4-BE49-F238E27FC236}">
                <a16:creationId xmlns:a16="http://schemas.microsoft.com/office/drawing/2014/main" id="{CE732D01-380B-4B87-A591-55576A4238F3}"/>
              </a:ext>
            </a:extLst>
          </p:cNvPr>
          <p:cNvSpPr>
            <a:spLocks noChangeArrowheads="1"/>
          </p:cNvSpPr>
          <p:nvPr/>
        </p:nvSpPr>
        <p:spPr bwMode="auto">
          <a:xfrm>
            <a:off x="456338" y="3099611"/>
            <a:ext cx="7072313" cy="1446550"/>
          </a:xfrm>
          <a:prstGeom prst="rect">
            <a:avLst/>
          </a:prstGeom>
          <a:noFill/>
          <a:ln>
            <a:noFill/>
          </a:ln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O que a SSVP espera de vocês? </a:t>
            </a:r>
          </a:p>
        </p:txBody>
      </p:sp>
    </p:spTree>
    <p:extLst>
      <p:ext uri="{BB962C8B-B14F-4D97-AF65-F5344CB8AC3E}">
        <p14:creationId xmlns:p14="http://schemas.microsoft.com/office/powerpoint/2010/main" val="3310760459"/>
      </p:ext>
    </p:extLst>
  </p:cSld>
  <p:clrMapOvr>
    <a:masterClrMapping/>
  </p:clrMapOvr>
</p:sld>
</file>

<file path=ppt/slides/slide6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ítulo 1"/>
          <p:cNvSpPr txBox="1">
            <a:spLocks/>
          </p:cNvSpPr>
          <p:nvPr/>
        </p:nvSpPr>
        <p:spPr bwMode="auto">
          <a:xfrm>
            <a:off x="1631950" y="-100013"/>
            <a:ext cx="7200900" cy="1152526"/>
          </a:xfrm>
          <a:prstGeom prst="rect">
            <a:avLst/>
          </a:prstGeom>
          <a:noFill/>
          <a:ln>
            <a:noFill/>
          </a:ln>
        </p:spPr>
        <p:txBody>
          <a:bodyPr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pt-BR" sz="3600" dirty="0">
                <a:solidFill>
                  <a:schemeClr val="bg1"/>
                </a:solidFill>
                <a:latin typeface="+mj-lt"/>
              </a:rPr>
              <a:t>Formação para novas  diretorias de Conferência </a:t>
            </a:r>
            <a:endParaRPr lang="pt-BR" altLang="pt-BR" sz="3600" dirty="0">
              <a:solidFill>
                <a:schemeClr val="bg1"/>
              </a:solidFill>
              <a:latin typeface="+mj-lt"/>
            </a:endParaRPr>
          </a:p>
        </p:txBody>
      </p:sp>
      <p:sp>
        <p:nvSpPr>
          <p:cNvPr id="6" name="Retângulo 5">
            <a:extLst>
              <a:ext uri="{FF2B5EF4-FFF2-40B4-BE49-F238E27FC236}">
                <a16:creationId xmlns:a16="http://schemas.microsoft.com/office/drawing/2014/main" id="{5C7564CD-E884-4CA5-BE7F-5A55D383A511}"/>
              </a:ext>
            </a:extLst>
          </p:cNvPr>
          <p:cNvSpPr/>
          <p:nvPr/>
        </p:nvSpPr>
        <p:spPr>
          <a:xfrm>
            <a:off x="0" y="-1"/>
            <a:ext cx="12192000" cy="95303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pic>
        <p:nvPicPr>
          <p:cNvPr id="7" name="Imagem 6">
            <a:extLst>
              <a:ext uri="{FF2B5EF4-FFF2-40B4-BE49-F238E27FC236}">
                <a16:creationId xmlns:a16="http://schemas.microsoft.com/office/drawing/2014/main" id="{E4A65762-9808-4B88-98B7-D70B9FEFB42E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72381" y="1106658"/>
            <a:ext cx="1609725" cy="1612426"/>
          </a:xfrm>
          <a:prstGeom prst="rect">
            <a:avLst/>
          </a:prstGeom>
        </p:spPr>
      </p:pic>
      <p:sp>
        <p:nvSpPr>
          <p:cNvPr id="9" name="Retângulo 1"/>
          <p:cNvSpPr>
            <a:spLocks noChangeArrowheads="1"/>
          </p:cNvSpPr>
          <p:nvPr/>
        </p:nvSpPr>
        <p:spPr bwMode="auto">
          <a:xfrm>
            <a:off x="2408181" y="2273347"/>
            <a:ext cx="6526530" cy="224676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eaLnBrk="1" hangingPunct="1"/>
            <a:r>
              <a:rPr lang="pt-BR" altLang="pt-BR" sz="2800" dirty="0">
                <a:solidFill>
                  <a:srgbClr val="000000"/>
                </a:solidFill>
                <a:latin typeface="Montserrat" panose="00000500000000000000" pitchFamily="2" charset="0"/>
              </a:rPr>
              <a:t>Que faça tudo com muita </a:t>
            </a:r>
            <a:r>
              <a:rPr lang="pt-BR" altLang="pt-BR" sz="2800" b="1" dirty="0">
                <a:solidFill>
                  <a:srgbClr val="000000"/>
                </a:solidFill>
                <a:latin typeface="Montserrat" panose="00000500000000000000" pitchFamily="2" charset="0"/>
              </a:rPr>
              <a:t>dedicação</a:t>
            </a:r>
            <a:r>
              <a:rPr lang="pt-BR" altLang="pt-BR" sz="2800" dirty="0">
                <a:solidFill>
                  <a:srgbClr val="000000"/>
                </a:solidFill>
                <a:latin typeface="Montserrat" panose="00000500000000000000" pitchFamily="2" charset="0"/>
              </a:rPr>
              <a:t> </a:t>
            </a:r>
          </a:p>
          <a:p>
            <a:pPr algn="ctr" eaLnBrk="1" hangingPunct="1"/>
            <a:r>
              <a:rPr lang="pt-BR" altLang="pt-BR" sz="2800" dirty="0">
                <a:solidFill>
                  <a:srgbClr val="000000"/>
                </a:solidFill>
                <a:latin typeface="Montserrat" panose="00000500000000000000" pitchFamily="2" charset="0"/>
              </a:rPr>
              <a:t>e dentro do previsto no nosso </a:t>
            </a:r>
            <a:r>
              <a:rPr lang="pt-BR" altLang="pt-BR" sz="2800" b="1" dirty="0">
                <a:solidFill>
                  <a:srgbClr val="000000"/>
                </a:solidFill>
                <a:latin typeface="Montserrat" panose="00000500000000000000" pitchFamily="2" charset="0"/>
              </a:rPr>
              <a:t>Regulamento </a:t>
            </a:r>
            <a:r>
              <a:rPr lang="pt-BR" altLang="pt-BR" sz="2800" dirty="0">
                <a:solidFill>
                  <a:srgbClr val="000000"/>
                </a:solidFill>
                <a:latin typeface="Montserrat" panose="00000500000000000000" pitchFamily="2" charset="0"/>
              </a:rPr>
              <a:t>(Regra)e nas legislações brasileiras.</a:t>
            </a:r>
          </a:p>
        </p:txBody>
      </p:sp>
      <p:grpSp>
        <p:nvGrpSpPr>
          <p:cNvPr id="8" name="Agrupar 7">
            <a:extLst>
              <a:ext uri="{FF2B5EF4-FFF2-40B4-BE49-F238E27FC236}">
                <a16:creationId xmlns:a16="http://schemas.microsoft.com/office/drawing/2014/main" id="{96317185-C263-46E6-80A9-830AE86BEF80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BAC6E14A-451B-45A5-9536-C8CE30BB6D28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2D735F8D-019D-4FA5-B2C7-A3B2E233E009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3186D9-2C1D-45A9-B29D-1946EBE12467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A8005DE6-5B49-43F3-9723-EBE84F22152F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15" name="Retângulo 14">
            <a:extLst>
              <a:ext uri="{FF2B5EF4-FFF2-40B4-BE49-F238E27FC236}">
                <a16:creationId xmlns:a16="http://schemas.microsoft.com/office/drawing/2014/main" id="{9BC8902F-419A-468E-BE71-3B74A0462D52}"/>
              </a:ext>
            </a:extLst>
          </p:cNvPr>
          <p:cNvSpPr/>
          <p:nvPr/>
        </p:nvSpPr>
        <p:spPr>
          <a:xfrm>
            <a:off x="1695311" y="64765"/>
            <a:ext cx="7952271" cy="7694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eaLnBrk="1" hangingPunct="1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para Conselho Fiscal</a:t>
            </a:r>
            <a:endParaRPr lang="pt-BR" sz="4400" b="1" i="1" dirty="0">
              <a:solidFill>
                <a:schemeClr val="bg1"/>
              </a:solidFill>
              <a:latin typeface="Garamond" panose="02020404030301010803" pitchFamily="18" charset="0"/>
              <a:cs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260685202"/>
      </p:ext>
    </p:extLst>
  </p:cSld>
  <p:clrMapOvr>
    <a:masterClrMapping/>
  </p:clrMapOvr>
</p:sld>
</file>

<file path=ppt/slides/slide7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AB9F76CA-98F7-483A-88A7-5384E962618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742404" y="1072750"/>
            <a:ext cx="9858084" cy="612481"/>
          </a:xfrm>
        </p:spPr>
        <p:txBody>
          <a:bodyPr>
            <a:normAutofit/>
          </a:bodyPr>
          <a:lstStyle/>
          <a:p>
            <a:pPr algn="ctr"/>
            <a:r>
              <a:rPr lang="pt-BR" sz="2800" b="1" dirty="0">
                <a:solidFill>
                  <a:srgbClr val="0053A1"/>
                </a:solidFill>
                <a:latin typeface="Montserrat" panose="00000500000000000000" pitchFamily="2" charset="0"/>
              </a:rPr>
              <a:t>Concluindo</a:t>
            </a:r>
          </a:p>
        </p:txBody>
      </p:sp>
      <p:sp>
        <p:nvSpPr>
          <p:cNvPr id="6" name="CaixaDeTexto 5">
            <a:extLst>
              <a:ext uri="{FF2B5EF4-FFF2-40B4-BE49-F238E27FC236}">
                <a16:creationId xmlns:a16="http://schemas.microsoft.com/office/drawing/2014/main" id="{C46B99D3-FC9A-D758-08F6-68836C78A870}"/>
              </a:ext>
            </a:extLst>
          </p:cNvPr>
          <p:cNvSpPr txBox="1"/>
          <p:nvPr/>
        </p:nvSpPr>
        <p:spPr>
          <a:xfrm>
            <a:off x="188891" y="1991472"/>
            <a:ext cx="11814218" cy="380104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/>
            <a:r>
              <a:rPr lang="pt-BR" sz="2800" dirty="0">
                <a:latin typeface="Montserrat" panose="00000500000000000000"/>
              </a:rPr>
              <a:t>A Vocação e a missão dos Vicentinos é seguir Jesus Cristo, servindo aqueles que precisam, dando testemunho do amor que </a:t>
            </a:r>
            <a:r>
              <a:rPr lang="pt-BR" sz="2700" dirty="0">
                <a:latin typeface="Montserrat" panose="00000500000000000000"/>
              </a:rPr>
              <a:t>liberta que cura e que dá a vida </a:t>
            </a:r>
          </a:p>
          <a:p>
            <a:pPr algn="just"/>
            <a:r>
              <a:rPr lang="pt-BR" sz="1200" dirty="0">
                <a:latin typeface="Montserrat" panose="00000500000000000000"/>
              </a:rPr>
              <a:t> </a:t>
            </a:r>
          </a:p>
          <a:p>
            <a:pPr algn="just"/>
            <a:r>
              <a:rPr lang="pt-BR" sz="2700" dirty="0">
                <a:latin typeface="Montserrat" panose="00000500000000000000"/>
              </a:rPr>
              <a:t>Os Vicentinos devem servir com alegria, pois tudo o que fizer deve ser com amor, como o próprio Cristo fez por nós.   </a:t>
            </a:r>
          </a:p>
          <a:p>
            <a:pPr algn="just"/>
            <a:endParaRPr lang="pt-BR" sz="1200" dirty="0">
              <a:latin typeface="Montserrat" panose="00000500000000000000"/>
            </a:endParaRPr>
          </a:p>
          <a:p>
            <a:pPr algn="just"/>
            <a:r>
              <a:rPr lang="pt-BR" sz="2600" dirty="0">
                <a:latin typeface="Montserrat" panose="00000500000000000000"/>
              </a:rPr>
              <a:t>”É na Conferência que está toda a essência do trabalho vicentino, toda a essência do amor de Deus aos excluídos”. </a:t>
            </a:r>
          </a:p>
        </p:txBody>
      </p:sp>
      <p:sp>
        <p:nvSpPr>
          <p:cNvPr id="15" name="Retângulo 14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510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 sz="4400" b="1" dirty="0">
              <a:latin typeface="Garamond" panose="02020404030301010803" pitchFamily="18" charset="0"/>
            </a:endParaRPr>
          </a:p>
        </p:txBody>
      </p:sp>
      <p:grpSp>
        <p:nvGrpSpPr>
          <p:cNvPr id="16" name="Agrupar 18">
            <a:extLst>
              <a:ext uri="{FF2B5EF4-FFF2-40B4-BE49-F238E27FC236}">
                <a16:creationId xmlns:a16="http://schemas.microsoft.com/office/drawing/2014/main" id="{2C0A18D5-BD82-4604-BB8D-F7634D4BD758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7" name="Retângulo 16">
              <a:extLst>
                <a:ext uri="{FF2B5EF4-FFF2-40B4-BE49-F238E27FC236}">
                  <a16:creationId xmlns:a16="http://schemas.microsoft.com/office/drawing/2014/main" id="{E3561F01-30FC-4368-A4FB-51F932346897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8" name="Agrupar 20">
              <a:extLst>
                <a:ext uri="{FF2B5EF4-FFF2-40B4-BE49-F238E27FC236}">
                  <a16:creationId xmlns:a16="http://schemas.microsoft.com/office/drawing/2014/main" id="{D2476B11-1F87-4ADE-9F8B-4BECE65BF5CD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9" name="Retângulo 18">
                <a:extLst>
                  <a:ext uri="{FF2B5EF4-FFF2-40B4-BE49-F238E27FC236}">
                    <a16:creationId xmlns:a16="http://schemas.microsoft.com/office/drawing/2014/main" id="{3A9ED428-F5BD-4D9D-AAA9-B368CA528639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20" name="Retângulo 19">
                <a:extLst>
                  <a:ext uri="{FF2B5EF4-FFF2-40B4-BE49-F238E27FC236}">
                    <a16:creationId xmlns:a16="http://schemas.microsoft.com/office/drawing/2014/main" id="{71233463-460E-47E0-8526-2EF06450F905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10" name="Retângulo 9">
            <a:extLst>
              <a:ext uri="{FF2B5EF4-FFF2-40B4-BE49-F238E27FC236}">
                <a16:creationId xmlns:a16="http://schemas.microsoft.com/office/drawing/2014/main" id="{9BC8902F-419A-468E-BE71-3B74A0462D52}"/>
              </a:ext>
            </a:extLst>
          </p:cNvPr>
          <p:cNvSpPr/>
          <p:nvPr/>
        </p:nvSpPr>
        <p:spPr>
          <a:xfrm>
            <a:off x="1695311" y="64765"/>
            <a:ext cx="7952271" cy="7694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eaLnBrk="1" hangingPunct="1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para Conselho Fiscal</a:t>
            </a:r>
            <a:endParaRPr lang="pt-BR" sz="4400" b="1" i="1" dirty="0">
              <a:solidFill>
                <a:schemeClr val="bg1"/>
              </a:solidFill>
              <a:latin typeface="Garamond" panose="02020404030301010803" pitchFamily="18" charset="0"/>
              <a:cs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981169535"/>
      </p:ext>
    </p:extLst>
  </p:cSld>
  <p:clrMapOvr>
    <a:masterClrMapping/>
  </p:clrMapOvr>
</p:sld>
</file>

<file path=ppt/slides/slide7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1" name="Agrupar 10">
            <a:extLst>
              <a:ext uri="{FF2B5EF4-FFF2-40B4-BE49-F238E27FC236}">
                <a16:creationId xmlns:a16="http://schemas.microsoft.com/office/drawing/2014/main" id="{059F1084-AEB1-4312-B87B-D81F848D8136}"/>
              </a:ext>
            </a:extLst>
          </p:cNvPr>
          <p:cNvGrpSpPr/>
          <p:nvPr/>
        </p:nvGrpSpPr>
        <p:grpSpPr>
          <a:xfrm rot="5400000">
            <a:off x="4621540" y="3312663"/>
            <a:ext cx="6857997" cy="232673"/>
            <a:chOff x="0" y="6378264"/>
            <a:chExt cx="12192000" cy="305870"/>
          </a:xfrm>
        </p:grpSpPr>
        <p:sp>
          <p:nvSpPr>
            <p:cNvPr id="12" name="Retângulo 11">
              <a:extLst>
                <a:ext uri="{FF2B5EF4-FFF2-40B4-BE49-F238E27FC236}">
                  <a16:creationId xmlns:a16="http://schemas.microsoft.com/office/drawing/2014/main" id="{9C9AD26D-FEBF-4A4B-90D7-C6AD4AEFA918}"/>
                </a:ext>
              </a:extLst>
            </p:cNvPr>
            <p:cNvSpPr/>
            <p:nvPr/>
          </p:nvSpPr>
          <p:spPr>
            <a:xfrm>
              <a:off x="0" y="6378264"/>
              <a:ext cx="12191998" cy="305870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3" name="Agrupar 12">
              <a:extLst>
                <a:ext uri="{FF2B5EF4-FFF2-40B4-BE49-F238E27FC236}">
                  <a16:creationId xmlns:a16="http://schemas.microsoft.com/office/drawing/2014/main" id="{02C62DAC-29D5-4232-91C6-D222F89C6E97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7B3ED004-2012-4130-B00B-DF2250722C53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5" name="Retângulo 14">
                <a:extLst>
                  <a:ext uri="{FF2B5EF4-FFF2-40B4-BE49-F238E27FC236}">
                    <a16:creationId xmlns:a16="http://schemas.microsoft.com/office/drawing/2014/main" id="{3976EDA3-8AF0-417D-B32E-FB6617E69791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3" name="Retângulo 2"/>
          <p:cNvSpPr/>
          <p:nvPr/>
        </p:nvSpPr>
        <p:spPr>
          <a:xfrm>
            <a:off x="8126257" y="0"/>
            <a:ext cx="4065743" cy="6857997"/>
          </a:xfrm>
          <a:prstGeom prst="rect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  <p:pic>
        <p:nvPicPr>
          <p:cNvPr id="16" name="Imagem 15">
            <a:extLst>
              <a:ext uri="{FF2B5EF4-FFF2-40B4-BE49-F238E27FC236}">
                <a16:creationId xmlns:a16="http://schemas.microsoft.com/office/drawing/2014/main" id="{5CFF523A-C0E0-4A4C-A226-3EAAADECCC37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638057" y="2083498"/>
            <a:ext cx="2785317" cy="2801668"/>
          </a:xfrm>
          <a:prstGeom prst="rect">
            <a:avLst/>
          </a:prstGeom>
        </p:spPr>
      </p:pic>
      <p:pic>
        <p:nvPicPr>
          <p:cNvPr id="17" name="Picture 4" descr="https://i.pinimg.com/564x/be/66/79/be667935331eb78ab2b18f8abc492cba.jp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5624" y="0"/>
            <a:ext cx="8020240" cy="696401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9" name="CaixaDeTexto 18"/>
          <p:cNvSpPr txBox="1">
            <a:spLocks noChangeArrowheads="1"/>
          </p:cNvSpPr>
          <p:nvPr/>
        </p:nvSpPr>
        <p:spPr bwMode="auto">
          <a:xfrm>
            <a:off x="2659534" y="2670643"/>
            <a:ext cx="2812420" cy="181588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 eaLnBrk="1" hangingPunct="1">
              <a:lnSpc>
                <a:spcPct val="100000"/>
              </a:lnSpc>
              <a:spcBef>
                <a:spcPct val="0"/>
              </a:spcBef>
              <a:buFontTx/>
              <a:buNone/>
            </a:pPr>
            <a:r>
              <a:rPr lang="pt-BR" altLang="pt-BR" dirty="0">
                <a:latin typeface="Montserrat" panose="00000500000000000000" pitchFamily="2" charset="0"/>
              </a:rPr>
              <a:t>Nenhum de nós é tão bom</a:t>
            </a:r>
          </a:p>
          <a:p>
            <a:pPr algn="ctr" eaLnBrk="1" hangingPunct="1">
              <a:lnSpc>
                <a:spcPct val="100000"/>
              </a:lnSpc>
              <a:spcBef>
                <a:spcPct val="0"/>
              </a:spcBef>
              <a:buFontTx/>
              <a:buNone/>
            </a:pPr>
            <a:r>
              <a:rPr lang="pt-BR" altLang="pt-BR" dirty="0">
                <a:latin typeface="Montserrat" panose="00000500000000000000" pitchFamily="2" charset="0"/>
              </a:rPr>
              <a:t>quanto todos nós juntos!</a:t>
            </a:r>
          </a:p>
        </p:txBody>
      </p:sp>
    </p:spTree>
    <p:extLst>
      <p:ext uri="{BB962C8B-B14F-4D97-AF65-F5344CB8AC3E}">
        <p14:creationId xmlns:p14="http://schemas.microsoft.com/office/powerpoint/2010/main" val="2042227332"/>
      </p:ext>
    </p:extLst>
  </p:cSld>
  <p:clrMapOvr>
    <a:masterClrMapping/>
  </p:clrMapOvr>
</p:sld>
</file>

<file path=ppt/slides/slide7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6" name="Agrupar 5">
            <a:extLst>
              <a:ext uri="{FF2B5EF4-FFF2-40B4-BE49-F238E27FC236}">
                <a16:creationId xmlns:a16="http://schemas.microsoft.com/office/drawing/2014/main" id="{B75C4FD3-8A23-4170-9D91-4D4B3C8FE43E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7" name="Retângulo 6">
              <a:extLst>
                <a:ext uri="{FF2B5EF4-FFF2-40B4-BE49-F238E27FC236}">
                  <a16:creationId xmlns:a16="http://schemas.microsoft.com/office/drawing/2014/main" id="{07F27E93-A654-4FBB-BEBE-D8DA7E08E125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 dirty="0"/>
            </a:p>
          </p:txBody>
        </p:sp>
        <p:grpSp>
          <p:nvGrpSpPr>
            <p:cNvPr id="8" name="Agrupar 7">
              <a:extLst>
                <a:ext uri="{FF2B5EF4-FFF2-40B4-BE49-F238E27FC236}">
                  <a16:creationId xmlns:a16="http://schemas.microsoft.com/office/drawing/2014/main" id="{D4AAACE4-E90F-4A52-8617-9D469A802C7C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9" name="Retângulo 8">
                <a:extLst>
                  <a:ext uri="{FF2B5EF4-FFF2-40B4-BE49-F238E27FC236}">
                    <a16:creationId xmlns:a16="http://schemas.microsoft.com/office/drawing/2014/main" id="{2A6CE31F-AD77-4616-B330-B72BB36F4CA5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 dirty="0"/>
              </a:p>
            </p:txBody>
          </p:sp>
          <p:sp>
            <p:nvSpPr>
              <p:cNvPr id="10" name="Retângulo 9">
                <a:extLst>
                  <a:ext uri="{FF2B5EF4-FFF2-40B4-BE49-F238E27FC236}">
                    <a16:creationId xmlns:a16="http://schemas.microsoft.com/office/drawing/2014/main" id="{26EC8621-2C05-40EC-98D5-A67FF1F8CBA7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 dirty="0"/>
              </a:p>
            </p:txBody>
          </p:sp>
        </p:grpSp>
      </p:grpSp>
      <p:sp>
        <p:nvSpPr>
          <p:cNvPr id="2" name="Retângulo 1"/>
          <p:cNvSpPr/>
          <p:nvPr/>
        </p:nvSpPr>
        <p:spPr>
          <a:xfrm>
            <a:off x="0" y="4625542"/>
            <a:ext cx="12191999" cy="95410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 defTabSz="685800">
              <a:defRPr/>
            </a:pPr>
            <a:r>
              <a:rPr lang="pt-BR" sz="2800" b="1" dirty="0">
                <a:solidFill>
                  <a:srgbClr val="0070C0"/>
                </a:solidFill>
                <a:latin typeface="Montserrat"/>
                <a:cs typeface="Arial" panose="020B0604020202020204" pitchFamily="34" charset="0"/>
              </a:rPr>
              <a:t>Louvado Seja Nosso Senhor Jesus Cristo! </a:t>
            </a:r>
          </a:p>
          <a:p>
            <a:pPr algn="ctr" defTabSz="685800">
              <a:defRPr/>
            </a:pPr>
            <a:r>
              <a:rPr lang="pt-BR" sz="2800" b="1" dirty="0">
                <a:solidFill>
                  <a:srgbClr val="0070C0"/>
                </a:solidFill>
                <a:latin typeface="Montserrat"/>
                <a:cs typeface="Arial" panose="020B0604020202020204" pitchFamily="34" charset="0"/>
              </a:rPr>
              <a:t>ecafo@ssvpbrasil.org.br</a:t>
            </a:r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419567" y="1065324"/>
            <a:ext cx="5352866" cy="273394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531325540"/>
      </p:ext>
    </p:extLst>
  </p:cSld>
  <p:clrMapOvr>
    <a:masterClrMapping/>
  </p:clrMapOvr>
</p:sld>
</file>

<file path=ppt/theme/theme1.xml><?xml version="1.0" encoding="utf-8"?>
<a:theme xmlns:a="http://schemas.openxmlformats.org/drawingml/2006/main" name="Tema do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Tema do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1122</TotalTime>
  <Words>3450</Words>
  <Application>Microsoft Office PowerPoint</Application>
  <PresentationFormat>Widescreen</PresentationFormat>
  <Paragraphs>311</Paragraphs>
  <Slides>72</Slides>
  <Notes>9</Notes>
  <HiddenSlides>0</HiddenSlides>
  <MMClips>0</MMClips>
  <ScaleCrop>false</ScaleCrop>
  <HeadingPairs>
    <vt:vector size="6" baseType="variant">
      <vt:variant>
        <vt:lpstr>Fontes usadas</vt:lpstr>
      </vt:variant>
      <vt:variant>
        <vt:i4>5</vt:i4>
      </vt:variant>
      <vt:variant>
        <vt:lpstr>Tema</vt:lpstr>
      </vt:variant>
      <vt:variant>
        <vt:i4>1</vt:i4>
      </vt:variant>
      <vt:variant>
        <vt:lpstr>Títulos de slides</vt:lpstr>
      </vt:variant>
      <vt:variant>
        <vt:i4>72</vt:i4>
      </vt:variant>
    </vt:vector>
  </HeadingPairs>
  <TitlesOfParts>
    <vt:vector size="78" baseType="lpstr">
      <vt:lpstr>Arial</vt:lpstr>
      <vt:lpstr>Calibri</vt:lpstr>
      <vt:lpstr>Calibri Light</vt:lpstr>
      <vt:lpstr>Garamond</vt:lpstr>
      <vt:lpstr>Montserrat</vt:lpstr>
      <vt:lpstr>Tema do Office</vt:lpstr>
      <vt:lpstr>Apresentação do PowerPoint</vt:lpstr>
      <vt:lpstr>Apresentação do PowerPoint</vt:lpstr>
      <vt:lpstr>Apresentação do PowerPoint</vt:lpstr>
      <vt:lpstr>Apresentação do PowerPoint</vt:lpstr>
      <vt:lpstr>Formação Básica 1ª parte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“Nada é Tão bom que não Possa ser Melhorado”  </vt:lpstr>
      <vt:lpstr>Apresentação do PowerPoint</vt:lpstr>
      <vt:lpstr>Apresentação do PowerPoint</vt:lpstr>
      <vt:lpstr>Concluindo</vt:lpstr>
      <vt:lpstr>Apresentação do PowerPoint</vt:lpstr>
      <vt:lpstr>Apresentação do PowerPoint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Apresentação do PowerPoint</dc:title>
  <dc:creator>Usuário</dc:creator>
  <cp:lastModifiedBy>césar custódio da silva</cp:lastModifiedBy>
  <cp:revision>64</cp:revision>
  <dcterms:created xsi:type="dcterms:W3CDTF">2022-08-23T14:33:21Z</dcterms:created>
  <dcterms:modified xsi:type="dcterms:W3CDTF">2025-01-25T09:48:22Z</dcterms:modified>
</cp:coreProperties>
</file>