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slides/slide87.xml" ContentType="application/vnd.openxmlformats-officedocument.presentationml.slide+xml"/>
  <Override PartName="/ppt/slides/slide88.xml" ContentType="application/vnd.openxmlformats-officedocument.presentationml.slide+xml"/>
  <Override PartName="/ppt/slides/slide89.xml" ContentType="application/vnd.openxmlformats-officedocument.presentationml.slide+xml"/>
  <Override PartName="/ppt/slides/slide90.xml" ContentType="application/vnd.openxmlformats-officedocument.presentationml.slide+xml"/>
  <Override PartName="/ppt/slides/slide91.xml" ContentType="application/vnd.openxmlformats-officedocument.presentationml.slide+xml"/>
  <Override PartName="/ppt/slides/slide92.xml" ContentType="application/vnd.openxmlformats-officedocument.presentationml.slide+xml"/>
  <Override PartName="/ppt/slides/slide93.xml" ContentType="application/vnd.openxmlformats-officedocument.presentationml.slide+xml"/>
  <Override PartName="/ppt/slides/slide94.xml" ContentType="application/vnd.openxmlformats-officedocument.presentationml.slide+xml"/>
  <Override PartName="/ppt/slides/slide95.xml" ContentType="application/vnd.openxmlformats-officedocument.presentationml.slide+xml"/>
  <Override PartName="/ppt/slides/slide96.xml" ContentType="application/vnd.openxmlformats-officedocument.presentationml.slide+xml"/>
  <Override PartName="/ppt/slides/slide97.xml" ContentType="application/vnd.openxmlformats-officedocument.presentationml.slide+xml"/>
  <Override PartName="/ppt/slides/slide98.xml" ContentType="application/vnd.openxmlformats-officedocument.presentationml.slide+xml"/>
  <Override PartName="/ppt/slides/slide99.xml" ContentType="application/vnd.openxmlformats-officedocument.presentationml.slide+xml"/>
  <Override PartName="/ppt/slides/slide100.xml" ContentType="application/vnd.openxmlformats-officedocument.presentationml.slide+xml"/>
  <Override PartName="/ppt/slides/slide101.xml" ContentType="application/vnd.openxmlformats-officedocument.presentationml.slide+xml"/>
  <Override PartName="/ppt/slides/slide102.xml" ContentType="application/vnd.openxmlformats-officedocument.presentationml.slide+xml"/>
  <Override PartName="/ppt/slides/slide103.xml" ContentType="application/vnd.openxmlformats-officedocument.presentationml.slide+xml"/>
  <Override PartName="/ppt/slides/slide104.xml" ContentType="application/vnd.openxmlformats-officedocument.presentationml.slide+xml"/>
  <Override PartName="/ppt/slides/slide105.xml" ContentType="application/vnd.openxmlformats-officedocument.presentationml.slide+xml"/>
  <Override PartName="/ppt/slides/slide106.xml" ContentType="application/vnd.openxmlformats-officedocument.presentationml.slide+xml"/>
  <Override PartName="/ppt/slides/slide107.xml" ContentType="application/vnd.openxmlformats-officedocument.presentationml.slide+xml"/>
  <Override PartName="/ppt/slides/slide108.xml" ContentType="application/vnd.openxmlformats-officedocument.presentationml.slide+xml"/>
  <Override PartName="/ppt/slides/slide109.xml" ContentType="application/vnd.openxmlformats-officedocument.presentationml.slide+xml"/>
  <Override PartName="/ppt/slides/slide110.xml" ContentType="application/vnd.openxmlformats-officedocument.presentationml.slide+xml"/>
  <Override PartName="/ppt/slides/slide111.xml" ContentType="application/vnd.openxmlformats-officedocument.presentationml.slide+xml"/>
  <Override PartName="/ppt/slides/slide112.xml" ContentType="application/vnd.openxmlformats-officedocument.presentationml.slide+xml"/>
  <Override PartName="/ppt/slides/slide113.xml" ContentType="application/vnd.openxmlformats-officedocument.presentationml.slide+xml"/>
  <Override PartName="/ppt/slides/slide1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4" r:id="rId2"/>
  </p:sldMasterIdLst>
  <p:notesMasterIdLst>
    <p:notesMasterId r:id="rId117"/>
  </p:notesMasterIdLst>
  <p:sldIdLst>
    <p:sldId id="1084" r:id="rId3"/>
    <p:sldId id="1082" r:id="rId4"/>
    <p:sldId id="1083" r:id="rId5"/>
    <p:sldId id="1088" r:id="rId6"/>
    <p:sldId id="1087" r:id="rId7"/>
    <p:sldId id="1089" r:id="rId8"/>
    <p:sldId id="1090" r:id="rId9"/>
    <p:sldId id="1091" r:id="rId10"/>
    <p:sldId id="1092" r:id="rId11"/>
    <p:sldId id="1093" r:id="rId12"/>
    <p:sldId id="1094" r:id="rId13"/>
    <p:sldId id="1095" r:id="rId14"/>
    <p:sldId id="1096" r:id="rId15"/>
    <p:sldId id="1097" r:id="rId16"/>
    <p:sldId id="1098" r:id="rId17"/>
    <p:sldId id="1099" r:id="rId18"/>
    <p:sldId id="1100" r:id="rId19"/>
    <p:sldId id="1103" r:id="rId20"/>
    <p:sldId id="1104" r:id="rId21"/>
    <p:sldId id="1105" r:id="rId22"/>
    <p:sldId id="1106" r:id="rId23"/>
    <p:sldId id="1107" r:id="rId24"/>
    <p:sldId id="1108" r:id="rId25"/>
    <p:sldId id="1109" r:id="rId26"/>
    <p:sldId id="1110" r:id="rId27"/>
    <p:sldId id="1111" r:id="rId28"/>
    <p:sldId id="1112" r:id="rId29"/>
    <p:sldId id="1113" r:id="rId30"/>
    <p:sldId id="1114" r:id="rId31"/>
    <p:sldId id="1115" r:id="rId32"/>
    <p:sldId id="1116" r:id="rId33"/>
    <p:sldId id="1117" r:id="rId34"/>
    <p:sldId id="1192" r:id="rId35"/>
    <p:sldId id="1119" r:id="rId36"/>
    <p:sldId id="1120" r:id="rId37"/>
    <p:sldId id="1191" r:id="rId38"/>
    <p:sldId id="1122" r:id="rId39"/>
    <p:sldId id="1123" r:id="rId40"/>
    <p:sldId id="1125" r:id="rId41"/>
    <p:sldId id="1126" r:id="rId42"/>
    <p:sldId id="1127" r:id="rId43"/>
    <p:sldId id="1128" r:id="rId44"/>
    <p:sldId id="1129" r:id="rId45"/>
    <p:sldId id="427" r:id="rId46"/>
    <p:sldId id="1124" r:id="rId47"/>
    <p:sldId id="384" r:id="rId48"/>
    <p:sldId id="387" r:id="rId49"/>
    <p:sldId id="388" r:id="rId50"/>
    <p:sldId id="385" r:id="rId51"/>
    <p:sldId id="386" r:id="rId52"/>
    <p:sldId id="389" r:id="rId53"/>
    <p:sldId id="1130" r:id="rId54"/>
    <p:sldId id="1131" r:id="rId55"/>
    <p:sldId id="1132" r:id="rId56"/>
    <p:sldId id="1133" r:id="rId57"/>
    <p:sldId id="1134" r:id="rId58"/>
    <p:sldId id="1135" r:id="rId59"/>
    <p:sldId id="1136" r:id="rId60"/>
    <p:sldId id="1138" r:id="rId61"/>
    <p:sldId id="1137" r:id="rId62"/>
    <p:sldId id="1139" r:id="rId63"/>
    <p:sldId id="1140" r:id="rId64"/>
    <p:sldId id="1141" r:id="rId65"/>
    <p:sldId id="1142" r:id="rId66"/>
    <p:sldId id="1143" r:id="rId67"/>
    <p:sldId id="1144" r:id="rId68"/>
    <p:sldId id="1145" r:id="rId69"/>
    <p:sldId id="1146" r:id="rId70"/>
    <p:sldId id="1147" r:id="rId71"/>
    <p:sldId id="1148" r:id="rId72"/>
    <p:sldId id="1149" r:id="rId73"/>
    <p:sldId id="1150" r:id="rId74"/>
    <p:sldId id="1151" r:id="rId75"/>
    <p:sldId id="1152" r:id="rId76"/>
    <p:sldId id="1153" r:id="rId77"/>
    <p:sldId id="1154" r:id="rId78"/>
    <p:sldId id="1155" r:id="rId79"/>
    <p:sldId id="1156" r:id="rId80"/>
    <p:sldId id="1157" r:id="rId81"/>
    <p:sldId id="1158" r:id="rId82"/>
    <p:sldId id="1159" r:id="rId83"/>
    <p:sldId id="1160" r:id="rId84"/>
    <p:sldId id="1161" r:id="rId85"/>
    <p:sldId id="1162" r:id="rId86"/>
    <p:sldId id="1163" r:id="rId87"/>
    <p:sldId id="1164" r:id="rId88"/>
    <p:sldId id="1166" r:id="rId89"/>
    <p:sldId id="1165" r:id="rId90"/>
    <p:sldId id="1167" r:id="rId91"/>
    <p:sldId id="1168" r:id="rId92"/>
    <p:sldId id="1169" r:id="rId93"/>
    <p:sldId id="1170" r:id="rId94"/>
    <p:sldId id="1171" r:id="rId95"/>
    <p:sldId id="1172" r:id="rId96"/>
    <p:sldId id="1173" r:id="rId97"/>
    <p:sldId id="1174" r:id="rId98"/>
    <p:sldId id="1175" r:id="rId99"/>
    <p:sldId id="1176" r:id="rId100"/>
    <p:sldId id="1179" r:id="rId101"/>
    <p:sldId id="1178" r:id="rId102"/>
    <p:sldId id="1177" r:id="rId103"/>
    <p:sldId id="1180" r:id="rId104"/>
    <p:sldId id="1181" r:id="rId105"/>
    <p:sldId id="1182" r:id="rId106"/>
    <p:sldId id="1183" r:id="rId107"/>
    <p:sldId id="1184" r:id="rId108"/>
    <p:sldId id="1185" r:id="rId109"/>
    <p:sldId id="1186" r:id="rId110"/>
    <p:sldId id="1187" r:id="rId111"/>
    <p:sldId id="1188" r:id="rId112"/>
    <p:sldId id="1189" r:id="rId113"/>
    <p:sldId id="1190" r:id="rId114"/>
    <p:sldId id="805" r:id="rId115"/>
    <p:sldId id="968" r:id="rId116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53A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9338" autoAdjust="0"/>
    <p:restoredTop sz="94249" autoAdjust="0"/>
  </p:normalViewPr>
  <p:slideViewPr>
    <p:cSldViewPr snapToGrid="0">
      <p:cViewPr varScale="1">
        <p:scale>
          <a:sx n="85" d="100"/>
          <a:sy n="85" d="100"/>
        </p:scale>
        <p:origin x="408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4.xml"/><Relationship Id="rId117" Type="http://schemas.openxmlformats.org/officeDocument/2006/relationships/notesMaster" Target="notesMasters/notesMaster1.xml"/><Relationship Id="rId21" Type="http://schemas.openxmlformats.org/officeDocument/2006/relationships/slide" Target="slides/slide19.xml"/><Relationship Id="rId42" Type="http://schemas.openxmlformats.org/officeDocument/2006/relationships/slide" Target="slides/slide40.xml"/><Relationship Id="rId47" Type="http://schemas.openxmlformats.org/officeDocument/2006/relationships/slide" Target="slides/slide45.xml"/><Relationship Id="rId63" Type="http://schemas.openxmlformats.org/officeDocument/2006/relationships/slide" Target="slides/slide61.xml"/><Relationship Id="rId68" Type="http://schemas.openxmlformats.org/officeDocument/2006/relationships/slide" Target="slides/slide66.xml"/><Relationship Id="rId84" Type="http://schemas.openxmlformats.org/officeDocument/2006/relationships/slide" Target="slides/slide82.xml"/><Relationship Id="rId89" Type="http://schemas.openxmlformats.org/officeDocument/2006/relationships/slide" Target="slides/slide87.xml"/><Relationship Id="rId112" Type="http://schemas.openxmlformats.org/officeDocument/2006/relationships/slide" Target="slides/slide110.xml"/><Relationship Id="rId16" Type="http://schemas.openxmlformats.org/officeDocument/2006/relationships/slide" Target="slides/slide14.xml"/><Relationship Id="rId107" Type="http://schemas.openxmlformats.org/officeDocument/2006/relationships/slide" Target="slides/slide105.xml"/><Relationship Id="rId11" Type="http://schemas.openxmlformats.org/officeDocument/2006/relationships/slide" Target="slides/slide9.xml"/><Relationship Id="rId32" Type="http://schemas.openxmlformats.org/officeDocument/2006/relationships/slide" Target="slides/slide30.xml"/><Relationship Id="rId37" Type="http://schemas.openxmlformats.org/officeDocument/2006/relationships/slide" Target="slides/slide35.xml"/><Relationship Id="rId53" Type="http://schemas.openxmlformats.org/officeDocument/2006/relationships/slide" Target="slides/slide51.xml"/><Relationship Id="rId58" Type="http://schemas.openxmlformats.org/officeDocument/2006/relationships/slide" Target="slides/slide56.xml"/><Relationship Id="rId74" Type="http://schemas.openxmlformats.org/officeDocument/2006/relationships/slide" Target="slides/slide72.xml"/><Relationship Id="rId79" Type="http://schemas.openxmlformats.org/officeDocument/2006/relationships/slide" Target="slides/slide77.xml"/><Relationship Id="rId102" Type="http://schemas.openxmlformats.org/officeDocument/2006/relationships/slide" Target="slides/slide100.xml"/><Relationship Id="rId5" Type="http://schemas.openxmlformats.org/officeDocument/2006/relationships/slide" Target="slides/slide3.xml"/><Relationship Id="rId90" Type="http://schemas.openxmlformats.org/officeDocument/2006/relationships/slide" Target="slides/slide88.xml"/><Relationship Id="rId95" Type="http://schemas.openxmlformats.org/officeDocument/2006/relationships/slide" Target="slides/slide93.xml"/><Relationship Id="rId22" Type="http://schemas.openxmlformats.org/officeDocument/2006/relationships/slide" Target="slides/slide20.xml"/><Relationship Id="rId27" Type="http://schemas.openxmlformats.org/officeDocument/2006/relationships/slide" Target="slides/slide25.xml"/><Relationship Id="rId43" Type="http://schemas.openxmlformats.org/officeDocument/2006/relationships/slide" Target="slides/slide41.xml"/><Relationship Id="rId48" Type="http://schemas.openxmlformats.org/officeDocument/2006/relationships/slide" Target="slides/slide46.xml"/><Relationship Id="rId64" Type="http://schemas.openxmlformats.org/officeDocument/2006/relationships/slide" Target="slides/slide62.xml"/><Relationship Id="rId69" Type="http://schemas.openxmlformats.org/officeDocument/2006/relationships/slide" Target="slides/slide67.xml"/><Relationship Id="rId113" Type="http://schemas.openxmlformats.org/officeDocument/2006/relationships/slide" Target="slides/slide111.xml"/><Relationship Id="rId118" Type="http://schemas.openxmlformats.org/officeDocument/2006/relationships/presProps" Target="presProps.xml"/><Relationship Id="rId80" Type="http://schemas.openxmlformats.org/officeDocument/2006/relationships/slide" Target="slides/slide78.xml"/><Relationship Id="rId85" Type="http://schemas.openxmlformats.org/officeDocument/2006/relationships/slide" Target="slides/slide83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33" Type="http://schemas.openxmlformats.org/officeDocument/2006/relationships/slide" Target="slides/slide31.xml"/><Relationship Id="rId38" Type="http://schemas.openxmlformats.org/officeDocument/2006/relationships/slide" Target="slides/slide36.xml"/><Relationship Id="rId59" Type="http://schemas.openxmlformats.org/officeDocument/2006/relationships/slide" Target="slides/slide57.xml"/><Relationship Id="rId103" Type="http://schemas.openxmlformats.org/officeDocument/2006/relationships/slide" Target="slides/slide101.xml"/><Relationship Id="rId108" Type="http://schemas.openxmlformats.org/officeDocument/2006/relationships/slide" Target="slides/slide106.xml"/><Relationship Id="rId54" Type="http://schemas.openxmlformats.org/officeDocument/2006/relationships/slide" Target="slides/slide52.xml"/><Relationship Id="rId70" Type="http://schemas.openxmlformats.org/officeDocument/2006/relationships/slide" Target="slides/slide68.xml"/><Relationship Id="rId75" Type="http://schemas.openxmlformats.org/officeDocument/2006/relationships/slide" Target="slides/slide73.xml"/><Relationship Id="rId91" Type="http://schemas.openxmlformats.org/officeDocument/2006/relationships/slide" Target="slides/slide89.xml"/><Relationship Id="rId96" Type="http://schemas.openxmlformats.org/officeDocument/2006/relationships/slide" Target="slides/slide94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23" Type="http://schemas.openxmlformats.org/officeDocument/2006/relationships/slide" Target="slides/slide21.xml"/><Relationship Id="rId28" Type="http://schemas.openxmlformats.org/officeDocument/2006/relationships/slide" Target="slides/slide26.xml"/><Relationship Id="rId49" Type="http://schemas.openxmlformats.org/officeDocument/2006/relationships/slide" Target="slides/slide47.xml"/><Relationship Id="rId114" Type="http://schemas.openxmlformats.org/officeDocument/2006/relationships/slide" Target="slides/slide112.xml"/><Relationship Id="rId119" Type="http://schemas.openxmlformats.org/officeDocument/2006/relationships/viewProps" Target="viewProps.xml"/><Relationship Id="rId44" Type="http://schemas.openxmlformats.org/officeDocument/2006/relationships/slide" Target="slides/slide42.xml"/><Relationship Id="rId60" Type="http://schemas.openxmlformats.org/officeDocument/2006/relationships/slide" Target="slides/slide58.xml"/><Relationship Id="rId65" Type="http://schemas.openxmlformats.org/officeDocument/2006/relationships/slide" Target="slides/slide63.xml"/><Relationship Id="rId81" Type="http://schemas.openxmlformats.org/officeDocument/2006/relationships/slide" Target="slides/slide79.xml"/><Relationship Id="rId86" Type="http://schemas.openxmlformats.org/officeDocument/2006/relationships/slide" Target="slides/slide84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39" Type="http://schemas.openxmlformats.org/officeDocument/2006/relationships/slide" Target="slides/slide37.xml"/><Relationship Id="rId109" Type="http://schemas.openxmlformats.org/officeDocument/2006/relationships/slide" Target="slides/slide107.xml"/><Relationship Id="rId34" Type="http://schemas.openxmlformats.org/officeDocument/2006/relationships/slide" Target="slides/slide32.xml"/><Relationship Id="rId50" Type="http://schemas.openxmlformats.org/officeDocument/2006/relationships/slide" Target="slides/slide48.xml"/><Relationship Id="rId55" Type="http://schemas.openxmlformats.org/officeDocument/2006/relationships/slide" Target="slides/slide53.xml"/><Relationship Id="rId76" Type="http://schemas.openxmlformats.org/officeDocument/2006/relationships/slide" Target="slides/slide74.xml"/><Relationship Id="rId97" Type="http://schemas.openxmlformats.org/officeDocument/2006/relationships/slide" Target="slides/slide95.xml"/><Relationship Id="rId104" Type="http://schemas.openxmlformats.org/officeDocument/2006/relationships/slide" Target="slides/slide102.xml"/><Relationship Id="rId120" Type="http://schemas.openxmlformats.org/officeDocument/2006/relationships/theme" Target="theme/theme1.xml"/><Relationship Id="rId7" Type="http://schemas.openxmlformats.org/officeDocument/2006/relationships/slide" Target="slides/slide5.xml"/><Relationship Id="rId71" Type="http://schemas.openxmlformats.org/officeDocument/2006/relationships/slide" Target="slides/slide69.xml"/><Relationship Id="rId92" Type="http://schemas.openxmlformats.org/officeDocument/2006/relationships/slide" Target="slides/slide90.xml"/><Relationship Id="rId2" Type="http://schemas.openxmlformats.org/officeDocument/2006/relationships/slideMaster" Target="slideMasters/slideMaster2.xml"/><Relationship Id="rId29" Type="http://schemas.openxmlformats.org/officeDocument/2006/relationships/slide" Target="slides/slide27.xml"/><Relationship Id="rId24" Type="http://schemas.openxmlformats.org/officeDocument/2006/relationships/slide" Target="slides/slide22.xml"/><Relationship Id="rId40" Type="http://schemas.openxmlformats.org/officeDocument/2006/relationships/slide" Target="slides/slide38.xml"/><Relationship Id="rId45" Type="http://schemas.openxmlformats.org/officeDocument/2006/relationships/slide" Target="slides/slide43.xml"/><Relationship Id="rId66" Type="http://schemas.openxmlformats.org/officeDocument/2006/relationships/slide" Target="slides/slide64.xml"/><Relationship Id="rId87" Type="http://schemas.openxmlformats.org/officeDocument/2006/relationships/slide" Target="slides/slide85.xml"/><Relationship Id="rId110" Type="http://schemas.openxmlformats.org/officeDocument/2006/relationships/slide" Target="slides/slide108.xml"/><Relationship Id="rId115" Type="http://schemas.openxmlformats.org/officeDocument/2006/relationships/slide" Target="slides/slide113.xml"/><Relationship Id="rId61" Type="http://schemas.openxmlformats.org/officeDocument/2006/relationships/slide" Target="slides/slide59.xml"/><Relationship Id="rId82" Type="http://schemas.openxmlformats.org/officeDocument/2006/relationships/slide" Target="slides/slide80.xml"/><Relationship Id="rId19" Type="http://schemas.openxmlformats.org/officeDocument/2006/relationships/slide" Target="slides/slide17.xml"/><Relationship Id="rId14" Type="http://schemas.openxmlformats.org/officeDocument/2006/relationships/slide" Target="slides/slide12.xml"/><Relationship Id="rId30" Type="http://schemas.openxmlformats.org/officeDocument/2006/relationships/slide" Target="slides/slide28.xml"/><Relationship Id="rId35" Type="http://schemas.openxmlformats.org/officeDocument/2006/relationships/slide" Target="slides/slide33.xml"/><Relationship Id="rId56" Type="http://schemas.openxmlformats.org/officeDocument/2006/relationships/slide" Target="slides/slide54.xml"/><Relationship Id="rId77" Type="http://schemas.openxmlformats.org/officeDocument/2006/relationships/slide" Target="slides/slide75.xml"/><Relationship Id="rId100" Type="http://schemas.openxmlformats.org/officeDocument/2006/relationships/slide" Target="slides/slide98.xml"/><Relationship Id="rId105" Type="http://schemas.openxmlformats.org/officeDocument/2006/relationships/slide" Target="slides/slide103.xml"/><Relationship Id="rId8" Type="http://schemas.openxmlformats.org/officeDocument/2006/relationships/slide" Target="slides/slide6.xml"/><Relationship Id="rId51" Type="http://schemas.openxmlformats.org/officeDocument/2006/relationships/slide" Target="slides/slide49.xml"/><Relationship Id="rId72" Type="http://schemas.openxmlformats.org/officeDocument/2006/relationships/slide" Target="slides/slide70.xml"/><Relationship Id="rId93" Type="http://schemas.openxmlformats.org/officeDocument/2006/relationships/slide" Target="slides/slide91.xml"/><Relationship Id="rId98" Type="http://schemas.openxmlformats.org/officeDocument/2006/relationships/slide" Target="slides/slide96.xml"/><Relationship Id="rId121" Type="http://schemas.openxmlformats.org/officeDocument/2006/relationships/tableStyles" Target="tableStyles.xml"/><Relationship Id="rId3" Type="http://schemas.openxmlformats.org/officeDocument/2006/relationships/slide" Target="slides/slide1.xml"/><Relationship Id="rId25" Type="http://schemas.openxmlformats.org/officeDocument/2006/relationships/slide" Target="slides/slide23.xml"/><Relationship Id="rId46" Type="http://schemas.openxmlformats.org/officeDocument/2006/relationships/slide" Target="slides/slide44.xml"/><Relationship Id="rId67" Type="http://schemas.openxmlformats.org/officeDocument/2006/relationships/slide" Target="slides/slide65.xml"/><Relationship Id="rId116" Type="http://schemas.openxmlformats.org/officeDocument/2006/relationships/slide" Target="slides/slide114.xml"/><Relationship Id="rId20" Type="http://schemas.openxmlformats.org/officeDocument/2006/relationships/slide" Target="slides/slide18.xml"/><Relationship Id="rId41" Type="http://schemas.openxmlformats.org/officeDocument/2006/relationships/slide" Target="slides/slide39.xml"/><Relationship Id="rId62" Type="http://schemas.openxmlformats.org/officeDocument/2006/relationships/slide" Target="slides/slide60.xml"/><Relationship Id="rId83" Type="http://schemas.openxmlformats.org/officeDocument/2006/relationships/slide" Target="slides/slide81.xml"/><Relationship Id="rId88" Type="http://schemas.openxmlformats.org/officeDocument/2006/relationships/slide" Target="slides/slide86.xml"/><Relationship Id="rId111" Type="http://schemas.openxmlformats.org/officeDocument/2006/relationships/slide" Target="slides/slide109.xml"/><Relationship Id="rId15" Type="http://schemas.openxmlformats.org/officeDocument/2006/relationships/slide" Target="slides/slide13.xml"/><Relationship Id="rId36" Type="http://schemas.openxmlformats.org/officeDocument/2006/relationships/slide" Target="slides/slide34.xml"/><Relationship Id="rId57" Type="http://schemas.openxmlformats.org/officeDocument/2006/relationships/slide" Target="slides/slide55.xml"/><Relationship Id="rId106" Type="http://schemas.openxmlformats.org/officeDocument/2006/relationships/slide" Target="slides/slide104.xml"/><Relationship Id="rId10" Type="http://schemas.openxmlformats.org/officeDocument/2006/relationships/slide" Target="slides/slide8.xml"/><Relationship Id="rId31" Type="http://schemas.openxmlformats.org/officeDocument/2006/relationships/slide" Target="slides/slide29.xml"/><Relationship Id="rId52" Type="http://schemas.openxmlformats.org/officeDocument/2006/relationships/slide" Target="slides/slide50.xml"/><Relationship Id="rId73" Type="http://schemas.openxmlformats.org/officeDocument/2006/relationships/slide" Target="slides/slide71.xml"/><Relationship Id="rId78" Type="http://schemas.openxmlformats.org/officeDocument/2006/relationships/slide" Target="slides/slide76.xml"/><Relationship Id="rId94" Type="http://schemas.openxmlformats.org/officeDocument/2006/relationships/slide" Target="slides/slide92.xml"/><Relationship Id="rId99" Type="http://schemas.openxmlformats.org/officeDocument/2006/relationships/slide" Target="slides/slide97.xml"/><Relationship Id="rId101" Type="http://schemas.openxmlformats.org/officeDocument/2006/relationships/slide" Target="slides/slide99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06AFCD-46DF-4B76-990C-698C333ACC10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31D683-805F-4558-A1F8-9B1123409F06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2166008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9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12850735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0517649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12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10785389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85552249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27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7825107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44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9824673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53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00427035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05897942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55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503313043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56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8600878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59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42028335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79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16867927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Imagem de Sli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ço Reservado para Anotaçõ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CC1DC4E-A6C2-41F2-AAA0-F6053844181F}" type="slidenum">
              <a:rPr lang="pt-BR" smtClean="0"/>
              <a:t>104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39469127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CBBD2C0-FC6D-460A-8EFD-F312500ED77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D13CE73-BD10-4B15-926B-BDB222FC3FD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A4771B5-030E-42D9-9B76-6255847E113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088357B-40A3-4C2A-9FD7-A8EA67C986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C363DB4-53F1-4C4A-A559-541228CDDD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39828902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3EFE6FA-F2E2-4644-992C-3BF79D2ADC6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1CB4FCBD-EF52-4668-9595-67911CB1F1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8EAD75E6-3B66-4BB9-8DAA-29164BDFD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F28C8AA-6B16-469A-8990-65ED793900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9B02DD33-911B-4F73-85AA-605655BBAB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069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A7D59CD-9586-4B13-909C-ED950829FC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2D0714F5-1DD0-490D-AC51-2F5B1552D09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D98CA95-99CA-4F52-8346-7491606A84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3F39E06F-E225-420E-94B2-F65D5B96B1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4FE1C59A-B848-446B-88A1-007F7F7A66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56676462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B9C5FB0-405A-436A-9A08-CC452E035B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670ADE73-6A6A-48F4-8161-0A60D74131D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148E9DEE-FCD0-46F0-9AC4-7C0D7CAB72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DF59034-D1E8-44ED-B179-0359F2275A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B079A953-39CC-4E47-B0E0-B6554E19D0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D23F7F68-F463-4E83-A2C3-3F93A35A51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65369219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5344DD-B359-4589-AF6A-83AA044E7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30B555A4-C681-4771-8AE2-63357EF8080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DC1617FB-EB75-49BC-BFA0-EA3640560E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574BCBAA-7DA9-4980-978F-AA9A7DB290B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3900BC7-2C2E-4C0A-A719-9F2BC919D9A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9EC56BE5-CDDF-42E1-8D43-760D8886CF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D11F873E-7EBE-4DED-86EC-65CAD70F49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C87F3883-828A-48B5-8A7E-3772DC98319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936797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DD6A9DD5-B6E5-444C-B344-2B84E9C010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3CB1F10B-4D77-41BB-A809-4A0C540176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56174A52-8501-467C-848C-3D0424FBBEC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07929797-E00F-416D-B776-54AD107EFD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562026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400F94BD-2961-40FB-BD6B-A2D189D8CC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65158D13-1BB7-43CE-A2DB-39760ECAC1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FB976DAF-0198-40F3-A9F7-E465537128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659734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688C0CC-A6E4-4205-89ED-E6C688733E4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B5AEB8B8-0377-4A61-912D-B068471A2C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2BCEDF00-405B-40BE-BA66-75E036B9DD7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AF37940-9FA8-4A2B-B88C-42530F3F9B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187F2AED-4522-4F1D-970A-2E633E825B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BB7F7880-50AC-4304-B4A6-B43E32550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35389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C6A721A9-3A96-4B92-A8EE-7F2C76B309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A775EB7F-735E-43E8-B797-48D2A899BEF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C5BE947-6A26-420D-9660-4A175918989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0918C770-026B-4211-BAA7-9426A1617B1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3D1F0E9F-A7C9-498F-B83C-F351E1523D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F260D605-416B-415F-A2CB-003AA0227A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521565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7FABB27-6A98-43A6-B7AB-848369A65A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93BFE070-371A-45B2-973C-1BEF9A937A8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C63587DA-83B3-4427-800F-9F382D59E0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68A03BC6-1802-4853-A9B2-5D7848697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BF70AEFD-B6FD-47BA-8F05-BA27C6773C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84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1FDAB268-246C-4BDD-9F3B-FD294615AFD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0D1C9803-8BAA-4F68-937C-5099F47EE4D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4E34698-6E52-4A03-9C90-406CEBE2E1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C097EA3-CD5F-48CB-BDAE-EAF4B7CE610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605DDE6C-40DC-445C-8F64-221438DBE0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291085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ap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3">
            <a:extLst>
              <a:ext uri="{FF2B5EF4-FFF2-40B4-BE49-F238E27FC236}">
                <a16:creationId xmlns:a16="http://schemas.microsoft.com/office/drawing/2014/main" id="{2F0B1903-53BB-44B1-BA7B-B4E6E2553084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907" r="491" b="-642"/>
          <a:stretch>
            <a:fillRect/>
          </a:stretch>
        </p:blipFill>
        <p:spPr bwMode="auto">
          <a:xfrm>
            <a:off x="-8467" y="0"/>
            <a:ext cx="12200467" cy="6858000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object 2">
            <a:extLst>
              <a:ext uri="{FF2B5EF4-FFF2-40B4-BE49-F238E27FC236}">
                <a16:creationId xmlns:a16="http://schemas.microsoft.com/office/drawing/2014/main" id="{27CF4A98-80D4-4EC2-8BAC-CE3AC55D1C93}"/>
              </a:ext>
            </a:extLst>
          </p:cNvPr>
          <p:cNvSpPr>
            <a:spLocks noChangeAspect="1" noChangeArrowheads="1"/>
          </p:cNvSpPr>
          <p:nvPr userDrawn="1"/>
        </p:nvSpPr>
        <p:spPr bwMode="auto">
          <a:xfrm>
            <a:off x="8976320" y="5464611"/>
            <a:ext cx="2880320" cy="1204749"/>
          </a:xfrm>
          <a:prstGeom prst="rect">
            <a:avLst/>
          </a:prstGeom>
          <a:blipFill dpi="0" rotWithShape="1">
            <a:blip r:embed="rId3" cstate="print"/>
            <a:srcRect/>
            <a:stretch>
              <a:fillRect l="-2035" t="-3512" r="-1923" b="-3449"/>
            </a:stretch>
          </a:blipFill>
          <a:ln w="9525">
            <a:solidFill>
              <a:srgbClr val="ADADAD"/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  <p:sp>
        <p:nvSpPr>
          <p:cNvPr id="11" name="Espaço Reservado para Título 8"/>
          <p:cNvSpPr>
            <a:spLocks noGrp="1"/>
          </p:cNvSpPr>
          <p:nvPr>
            <p:ph type="title"/>
          </p:nvPr>
        </p:nvSpPr>
        <p:spPr>
          <a:xfrm>
            <a:off x="0" y="2420888"/>
            <a:ext cx="12192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>
              <a:defRPr sz="4000" baseline="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pt-BR"/>
              <a:t>Clique para editar o estilo do título mestre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21870317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Sub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3">
            <a:extLst>
              <a:ext uri="{FF2B5EF4-FFF2-40B4-BE49-F238E27FC236}">
                <a16:creationId xmlns:a16="http://schemas.microsoft.com/office/drawing/2014/main" id="{411BFAC3-FE93-4B65-8BC0-C97815D4404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907" r="491" b="-642"/>
          <a:stretch>
            <a:fillRect/>
          </a:stretch>
        </p:blipFill>
        <p:spPr bwMode="auto">
          <a:xfrm>
            <a:off x="-8467" y="26988"/>
            <a:ext cx="12200467" cy="6858000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object 2">
            <a:extLst>
              <a:ext uri="{FF2B5EF4-FFF2-40B4-BE49-F238E27FC236}">
                <a16:creationId xmlns:a16="http://schemas.microsoft.com/office/drawing/2014/main" id="{962FA543-4BC5-4FE8-9133-896993332B21}"/>
              </a:ext>
            </a:extLst>
          </p:cNvPr>
          <p:cNvSpPr>
            <a:spLocks noChangeAspect="1" noChangeArrowheads="1"/>
          </p:cNvSpPr>
          <p:nvPr userDrawn="1"/>
        </p:nvSpPr>
        <p:spPr bwMode="auto">
          <a:xfrm>
            <a:off x="8976320" y="5464611"/>
            <a:ext cx="2880320" cy="1204749"/>
          </a:xfrm>
          <a:prstGeom prst="rect">
            <a:avLst/>
          </a:prstGeom>
          <a:blipFill dpi="0" rotWithShape="1">
            <a:blip r:embed="rId3" cstate="print"/>
            <a:srcRect/>
            <a:stretch>
              <a:fillRect l="-2035" t="-3512" r="-1923" b="-3449"/>
            </a:stretch>
          </a:blipFill>
          <a:ln w="9525">
            <a:solidFill>
              <a:srgbClr val="ADADAD"/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  <p:sp>
        <p:nvSpPr>
          <p:cNvPr id="6" name="Espaço Reservado para Título 8"/>
          <p:cNvSpPr>
            <a:spLocks noGrp="1"/>
          </p:cNvSpPr>
          <p:nvPr>
            <p:ph type="title"/>
          </p:nvPr>
        </p:nvSpPr>
        <p:spPr>
          <a:xfrm>
            <a:off x="0" y="2420888"/>
            <a:ext cx="121920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>
              <a:defRPr sz="4000" baseline="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pt-BR"/>
              <a:t>Clique para editar o estilo do título mestre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363541529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 e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0972800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623392" y="1004887"/>
            <a:ext cx="10945216" cy="5160417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221484531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 e imagem/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623392" y="1052736"/>
            <a:ext cx="11041227" cy="5184576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158774918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Imagem ou 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72935" y="64677"/>
            <a:ext cx="11617291" cy="6316651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13387810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 e 4 image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6096000" y="1196752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5" name="Picture Placeholder 2"/>
          <p:cNvSpPr>
            <a:spLocks noGrp="1"/>
          </p:cNvSpPr>
          <p:nvPr>
            <p:ph type="pic" idx="11"/>
          </p:nvPr>
        </p:nvSpPr>
        <p:spPr>
          <a:xfrm>
            <a:off x="1295467" y="1196752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6096000" y="3933056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7" name="Picture Placeholder 2"/>
          <p:cNvSpPr>
            <a:spLocks noGrp="1"/>
          </p:cNvSpPr>
          <p:nvPr>
            <p:ph type="pic" idx="13"/>
          </p:nvPr>
        </p:nvSpPr>
        <p:spPr>
          <a:xfrm>
            <a:off x="1295467" y="3933056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372048784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 e 2 image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1295467" y="1052736"/>
            <a:ext cx="4224469" cy="5328592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5999989" y="1052736"/>
            <a:ext cx="4224469" cy="5328592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</p:spTree>
    <p:extLst>
      <p:ext uri="{BB962C8B-B14F-4D97-AF65-F5344CB8AC3E}">
        <p14:creationId xmlns:p14="http://schemas.microsoft.com/office/powerpoint/2010/main" val="2758539712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, texto e 2 image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6096000" y="1196752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6096000" y="3933056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623392" y="1196752"/>
            <a:ext cx="5088565" cy="5328592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131203464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Título, 2 imagens e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4" name="Picture Placeholder 2"/>
          <p:cNvSpPr>
            <a:spLocks noGrp="1"/>
          </p:cNvSpPr>
          <p:nvPr>
            <p:ph type="pic" idx="10"/>
          </p:nvPr>
        </p:nvSpPr>
        <p:spPr>
          <a:xfrm>
            <a:off x="623392" y="1196752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6" name="Picture Placeholder 2"/>
          <p:cNvSpPr>
            <a:spLocks noGrp="1"/>
          </p:cNvSpPr>
          <p:nvPr>
            <p:ph type="pic" idx="12"/>
          </p:nvPr>
        </p:nvSpPr>
        <p:spPr>
          <a:xfrm>
            <a:off x="623392" y="3861048"/>
            <a:ext cx="4224469" cy="2592288"/>
          </a:xfrm>
          <a:prstGeom prst="rect">
            <a:avLst/>
          </a:prstGeo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t-BR" noProof="0"/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5231904" y="1196752"/>
            <a:ext cx="5088565" cy="5328592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153864808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Comparativ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124745"/>
            <a:ext cx="5386917" cy="639763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73" y="1124745"/>
            <a:ext cx="5389033" cy="639763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0" name="Title Placeholder 1"/>
          <p:cNvSpPr>
            <a:spLocks noGrp="1"/>
          </p:cNvSpPr>
          <p:nvPr>
            <p:ph type="title"/>
          </p:nvPr>
        </p:nvSpPr>
        <p:spPr bwMode="auto">
          <a:xfrm>
            <a:off x="623392" y="116632"/>
            <a:ext cx="11041227" cy="7200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>
                <a:solidFill>
                  <a:srgbClr val="00B0F0"/>
                </a:solidFill>
              </a:defRPr>
            </a:lvl1pPr>
          </a:lstStyle>
          <a:p>
            <a:pPr lvl="0"/>
            <a:r>
              <a:rPr lang="en-US" dirty="0"/>
              <a:t>ASSUNTO </a:t>
            </a:r>
            <a:br>
              <a:rPr lang="en-US" dirty="0"/>
            </a:br>
            <a:r>
              <a:rPr lang="en-US" dirty="0"/>
              <a:t>(</a:t>
            </a:r>
            <a:r>
              <a:rPr lang="en-US" dirty="0" err="1"/>
              <a:t>tamanho</a:t>
            </a:r>
            <a:r>
              <a:rPr lang="en-US" dirty="0"/>
              <a:t> </a:t>
            </a:r>
            <a:r>
              <a:rPr lang="en-US" dirty="0" err="1"/>
              <a:t>da</a:t>
            </a:r>
            <a:r>
              <a:rPr lang="en-US" dirty="0"/>
              <a:t> </a:t>
            </a:r>
            <a:r>
              <a:rPr lang="en-US" dirty="0" err="1"/>
              <a:t>fonte</a:t>
            </a:r>
            <a:r>
              <a:rPr lang="en-US" dirty="0"/>
              <a:t> entre 24 e 32)</a:t>
            </a:r>
            <a:endParaRPr lang="pt-BR" dirty="0"/>
          </a:p>
        </p:txBody>
      </p:sp>
      <p:sp>
        <p:nvSpPr>
          <p:cNvPr id="11" name="Content Placeholder 2"/>
          <p:cNvSpPr>
            <a:spLocks noGrp="1"/>
          </p:cNvSpPr>
          <p:nvPr>
            <p:ph idx="10"/>
          </p:nvPr>
        </p:nvSpPr>
        <p:spPr>
          <a:xfrm>
            <a:off x="623392" y="1916832"/>
            <a:ext cx="5376597" cy="4464496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  <p:sp>
        <p:nvSpPr>
          <p:cNvPr id="12" name="Content Placeholder 2"/>
          <p:cNvSpPr>
            <a:spLocks noGrp="1"/>
          </p:cNvSpPr>
          <p:nvPr>
            <p:ph idx="11"/>
          </p:nvPr>
        </p:nvSpPr>
        <p:spPr>
          <a:xfrm>
            <a:off x="6192011" y="1916832"/>
            <a:ext cx="5376597" cy="4464496"/>
          </a:xfrm>
          <a:prstGeom prst="rect">
            <a:avLst/>
          </a:prstGeom>
        </p:spPr>
        <p:txBody>
          <a:bodyPr/>
          <a:lstStyle>
            <a:lvl1pPr>
              <a:defRPr sz="20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>
              <a:defRPr sz="18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2pPr>
            <a:lvl3pPr>
              <a:defRPr sz="160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3pPr>
            <a:lvl4pPr>
              <a:defRPr sz="14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4pPr>
            <a:lvl5pPr>
              <a:defRPr sz="120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do texto mestre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</p:txBody>
      </p:sp>
    </p:spTree>
    <p:extLst>
      <p:ext uri="{BB962C8B-B14F-4D97-AF65-F5344CB8AC3E}">
        <p14:creationId xmlns:p14="http://schemas.microsoft.com/office/powerpoint/2010/main" val="369537496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Final (opção 1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m 3">
            <a:extLst>
              <a:ext uri="{FF2B5EF4-FFF2-40B4-BE49-F238E27FC236}">
                <a16:creationId xmlns:a16="http://schemas.microsoft.com/office/drawing/2014/main" id="{2D9254BD-EA4A-4CE2-BEF0-27BF86820BE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907" r="491" b="-642"/>
          <a:stretch>
            <a:fillRect/>
          </a:stretch>
        </p:blipFill>
        <p:spPr bwMode="auto">
          <a:xfrm>
            <a:off x="-8467" y="0"/>
            <a:ext cx="12200467" cy="6858000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object 2">
            <a:extLst>
              <a:ext uri="{FF2B5EF4-FFF2-40B4-BE49-F238E27FC236}">
                <a16:creationId xmlns:a16="http://schemas.microsoft.com/office/drawing/2014/main" id="{BF863981-213D-4EEA-99D8-C6E3D748B728}"/>
              </a:ext>
            </a:extLst>
          </p:cNvPr>
          <p:cNvSpPr>
            <a:spLocks noChangeArrowheads="1"/>
          </p:cNvSpPr>
          <p:nvPr userDrawn="1"/>
        </p:nvSpPr>
        <p:spPr bwMode="auto">
          <a:xfrm>
            <a:off x="4079776" y="836712"/>
            <a:ext cx="4992555" cy="2088232"/>
          </a:xfrm>
          <a:prstGeom prst="rect">
            <a:avLst/>
          </a:prstGeom>
          <a:blipFill dpi="0" rotWithShape="1">
            <a:blip r:embed="rId3"/>
            <a:srcRect/>
            <a:stretch>
              <a:fillRect l="-2035" t="-3512" r="-1923" b="-3449"/>
            </a:stretch>
          </a:blipFill>
          <a:ln w="9525">
            <a:solidFill>
              <a:srgbClr val="ADADAD"/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</p:spTree>
    <p:extLst>
      <p:ext uri="{BB962C8B-B14F-4D97-AF65-F5344CB8AC3E}">
        <p14:creationId xmlns:p14="http://schemas.microsoft.com/office/powerpoint/2010/main" val="1815442515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Final (opção 2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3">
            <a:extLst>
              <a:ext uri="{FF2B5EF4-FFF2-40B4-BE49-F238E27FC236}">
                <a16:creationId xmlns:a16="http://schemas.microsoft.com/office/drawing/2014/main" id="{9E6C87BC-CF18-43C7-8455-B57224D0787F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3907" r="491" b="-642"/>
          <a:stretch>
            <a:fillRect/>
          </a:stretch>
        </p:blipFill>
        <p:spPr bwMode="auto">
          <a:xfrm>
            <a:off x="-8467" y="0"/>
            <a:ext cx="12200467" cy="6858000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object 2">
            <a:extLst>
              <a:ext uri="{FF2B5EF4-FFF2-40B4-BE49-F238E27FC236}">
                <a16:creationId xmlns:a16="http://schemas.microsoft.com/office/drawing/2014/main" id="{44A62129-10D3-4DA8-B7D7-33779C82B064}"/>
              </a:ext>
            </a:extLst>
          </p:cNvPr>
          <p:cNvSpPr>
            <a:spLocks noChangeAspect="1" noChangeArrowheads="1"/>
          </p:cNvSpPr>
          <p:nvPr userDrawn="1"/>
        </p:nvSpPr>
        <p:spPr bwMode="auto">
          <a:xfrm>
            <a:off x="9264352" y="5585086"/>
            <a:ext cx="2592288" cy="1084274"/>
          </a:xfrm>
          <a:prstGeom prst="rect">
            <a:avLst/>
          </a:prstGeom>
          <a:blipFill dpi="0" rotWithShape="1">
            <a:blip r:embed="rId3" cstate="print"/>
            <a:srcRect/>
            <a:stretch>
              <a:fillRect l="-2035" t="-3512" r="-1923" b="-3449"/>
            </a:stretch>
          </a:blipFill>
          <a:ln w="9525">
            <a:solidFill>
              <a:srgbClr val="ADADAD"/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  <p:sp>
        <p:nvSpPr>
          <p:cNvPr id="11" name="Espaço Reservado para Título 8"/>
          <p:cNvSpPr>
            <a:spLocks noGrp="1"/>
          </p:cNvSpPr>
          <p:nvPr>
            <p:ph type="title"/>
          </p:nvPr>
        </p:nvSpPr>
        <p:spPr>
          <a:xfrm>
            <a:off x="192021" y="908720"/>
            <a:ext cx="6288021" cy="1872208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ctr">
              <a:defRPr sz="3200">
                <a:solidFill>
                  <a:schemeClr val="bg1"/>
                </a:solidFill>
                <a:latin typeface="+mj-lt"/>
              </a:defRPr>
            </a:lvl1pPr>
          </a:lstStyle>
          <a:p>
            <a:r>
              <a:rPr lang="pt-BR"/>
              <a:t>Clique para editar o estilo do título mestre</a:t>
            </a:r>
            <a:endParaRPr lang="pt-BR" dirty="0"/>
          </a:p>
        </p:txBody>
      </p:sp>
    </p:spTree>
    <p:extLst>
      <p:ext uri="{BB962C8B-B14F-4D97-AF65-F5344CB8AC3E}">
        <p14:creationId xmlns:p14="http://schemas.microsoft.com/office/powerpoint/2010/main" val="400348720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6" Type="http://schemas.openxmlformats.org/officeDocument/2006/relationships/image" Target="../media/image3.jpeg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image" Target="../media/image2.jpeg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AB4CF572-AB65-4B15-9CBA-E5683F0E5F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C2C9293-8B07-4A8A-BB7A-5DE378DE4C2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E16EFB99-CCDD-4228-9C70-1B62D060193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EA2EA1-8292-44DA-8F9F-4133E0E04F55}" type="datetimeFigureOut">
              <a:rPr lang="pt-BR" smtClean="0"/>
              <a:t>19/02/2025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D4B8B270-DBFA-483A-9831-CAD4045E50A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7FE891D-248E-4E83-B4F4-D0A29D2C299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1CC8ED0-D1FF-4D7D-95F5-BD1FD362114A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9555914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Imagem 2">
            <a:extLst>
              <a:ext uri="{FF2B5EF4-FFF2-40B4-BE49-F238E27FC236}">
                <a16:creationId xmlns:a16="http://schemas.microsoft.com/office/drawing/2014/main" id="{0B121499-2221-46C0-9769-D3A452646AB4}"/>
              </a:ext>
            </a:extLst>
          </p:cNvPr>
          <p:cNvPicPr>
            <a:picLocks noChangeAspect="1"/>
          </p:cNvPicPr>
          <p:nvPr userDrawn="1"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75008"/>
          <a:stretch>
            <a:fillRect/>
          </a:stretch>
        </p:blipFill>
        <p:spPr bwMode="auto">
          <a:xfrm>
            <a:off x="0" y="1"/>
            <a:ext cx="12192000" cy="1052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Imagem 3">
            <a:extLst>
              <a:ext uri="{FF2B5EF4-FFF2-40B4-BE49-F238E27FC236}">
                <a16:creationId xmlns:a16="http://schemas.microsoft.com/office/drawing/2014/main" id="{9BB81132-36A9-43D6-A542-3C3A03862ACB}"/>
              </a:ext>
            </a:extLst>
          </p:cNvPr>
          <p:cNvPicPr>
            <a:picLocks noChangeAspect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" t="89668" r="58041" b="-642"/>
          <a:stretch>
            <a:fillRect/>
          </a:stretch>
        </p:blipFill>
        <p:spPr bwMode="auto">
          <a:xfrm>
            <a:off x="9745133" y="-4763"/>
            <a:ext cx="2446867" cy="1058863"/>
          </a:xfrm>
          <a:prstGeom prst="rect">
            <a:avLst/>
          </a:prstGeom>
          <a:solidFill>
            <a:srgbClr val="007C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object 2">
            <a:extLst>
              <a:ext uri="{FF2B5EF4-FFF2-40B4-BE49-F238E27FC236}">
                <a16:creationId xmlns:a16="http://schemas.microsoft.com/office/drawing/2014/main" id="{A5BF9FE3-FD6A-44CF-9B0D-4043664E135D}"/>
              </a:ext>
            </a:extLst>
          </p:cNvPr>
          <p:cNvSpPr>
            <a:spLocks noChangeAspect="1" noChangeArrowheads="1"/>
          </p:cNvSpPr>
          <p:nvPr userDrawn="1"/>
        </p:nvSpPr>
        <p:spPr bwMode="auto">
          <a:xfrm>
            <a:off x="9936427" y="89508"/>
            <a:ext cx="2016224" cy="843325"/>
          </a:xfrm>
          <a:prstGeom prst="rect">
            <a:avLst/>
          </a:prstGeom>
          <a:blipFill dpi="0" rotWithShape="1">
            <a:blip r:embed="rId16" cstate="print"/>
            <a:srcRect/>
            <a:stretch>
              <a:fillRect l="-2035" t="-3512" r="-1923" b="-3449"/>
            </a:stretch>
          </a:blipFill>
          <a:ln w="9525">
            <a:solidFill>
              <a:schemeClr val="bg1">
                <a:lumMod val="65000"/>
              </a:schemeClr>
            </a:solidFill>
            <a:miter lim="800000"/>
            <a:headEnd/>
            <a:tailEnd/>
          </a:ln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endParaRPr lang="pt-BR" sz="1800"/>
          </a:p>
        </p:txBody>
      </p:sp>
    </p:spTree>
    <p:extLst>
      <p:ext uri="{BB962C8B-B14F-4D97-AF65-F5344CB8AC3E}">
        <p14:creationId xmlns:p14="http://schemas.microsoft.com/office/powerpoint/2010/main" val="417894540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5" r:id="rId1"/>
    <p:sldLayoutId id="2147483666" r:id="rId2"/>
    <p:sldLayoutId id="2147483667" r:id="rId3"/>
    <p:sldLayoutId id="2147483668" r:id="rId4"/>
    <p:sldLayoutId id="2147483669" r:id="rId5"/>
    <p:sldLayoutId id="2147483670" r:id="rId6"/>
    <p:sldLayoutId id="2147483671" r:id="rId7"/>
    <p:sldLayoutId id="2147483672" r:id="rId8"/>
    <p:sldLayoutId id="2147483673" r:id="rId9"/>
    <p:sldLayoutId id="2147483674" r:id="rId10"/>
    <p:sldLayoutId id="2147483675" r:id="rId11"/>
    <p:sldLayoutId id="2147483676" r:id="rId12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2400" b="1" kern="1200">
          <a:solidFill>
            <a:srgbClr val="404040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2400" b="1">
          <a:solidFill>
            <a:srgbClr val="404040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7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/Relationships>
</file>

<file path=ppt/slides/_rels/slide8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8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4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9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jpeg"/></Relationships>
</file>

<file path=ppt/slides/_rels/slide10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.xml"/></Relationships>
</file>

<file path=ppt/slides/_rels/slide10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png"/><Relationship Id="rId3" Type="http://schemas.openxmlformats.org/officeDocument/2006/relationships/image" Target="../media/image21.png"/><Relationship Id="rId7" Type="http://schemas.openxmlformats.org/officeDocument/2006/relationships/image" Target="../media/image25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4.png"/><Relationship Id="rId5" Type="http://schemas.openxmlformats.org/officeDocument/2006/relationships/image" Target="../media/image23.png"/><Relationship Id="rId4" Type="http://schemas.openxmlformats.org/officeDocument/2006/relationships/image" Target="../media/image22.png"/><Relationship Id="rId9" Type="http://schemas.openxmlformats.org/officeDocument/2006/relationships/image" Target="../media/image27.png"/></Relationships>
</file>

<file path=ppt/slides/_rels/slide10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6.xml"/></Relationships>
</file>

<file path=ppt/slides/_rels/slide1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m 4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2407" y="329243"/>
            <a:ext cx="3071576" cy="306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B75C4FD3-8A23-4170-9D91-4D4B3C8FE43E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7" name="Retângulo 6">
              <a:extLst>
                <a:ext uri="{FF2B5EF4-FFF2-40B4-BE49-F238E27FC236}">
                  <a16:creationId xmlns:a16="http://schemas.microsoft.com/office/drawing/2014/main" id="{07F27E93-A654-4FBB-BEBE-D8DA7E08E125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8" name="Agrupar 7">
              <a:extLst>
                <a:ext uri="{FF2B5EF4-FFF2-40B4-BE49-F238E27FC236}">
                  <a16:creationId xmlns:a16="http://schemas.microsoft.com/office/drawing/2014/main" id="{D4AAACE4-E90F-4A52-8617-9D469A802C7C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9" name="Retângulo 8">
                <a:extLst>
                  <a:ext uri="{FF2B5EF4-FFF2-40B4-BE49-F238E27FC236}">
                    <a16:creationId xmlns:a16="http://schemas.microsoft.com/office/drawing/2014/main" id="{2A6CE31F-AD77-4616-B330-B72BB36F4CA5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26EC8621-2C05-40EC-98D5-A67FF1F8CBA7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2" name="Título 4">
            <a:extLst>
              <a:ext uri="{FF2B5EF4-FFF2-40B4-BE49-F238E27FC236}">
                <a16:creationId xmlns:a16="http://schemas.microsoft.com/office/drawing/2014/main" id="{20E7A610-98B3-4F56-9FFF-BB9C20BC8FC6}"/>
              </a:ext>
            </a:extLst>
          </p:cNvPr>
          <p:cNvSpPr txBox="1">
            <a:spLocks/>
          </p:cNvSpPr>
          <p:nvPr/>
        </p:nvSpPr>
        <p:spPr>
          <a:xfrm>
            <a:off x="0" y="3718560"/>
            <a:ext cx="12192000" cy="136497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pt-BR" b="1" dirty="0">
                <a:latin typeface="Garamond" panose="02020404030301010803" pitchFamily="18" charset="0"/>
              </a:rPr>
              <a:t>Formação </a:t>
            </a:r>
            <a:r>
              <a:rPr lang="pt-BR" altLang="pt-BR" b="1" dirty="0">
                <a:latin typeface="Garamond" panose="02020404030301010803" pitchFamily="18" charset="0"/>
              </a:rPr>
              <a:t>para  funcionários </a:t>
            </a:r>
          </a:p>
          <a:p>
            <a:pPr algn="ctr"/>
            <a:endParaRPr lang="pt-BR" b="1" dirty="0"/>
          </a:p>
        </p:txBody>
      </p:sp>
    </p:spTree>
    <p:extLst>
      <p:ext uri="{BB962C8B-B14F-4D97-AF65-F5344CB8AC3E}">
        <p14:creationId xmlns:p14="http://schemas.microsoft.com/office/powerpoint/2010/main" val="423797118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1131286" y="2890391"/>
            <a:ext cx="5722417" cy="1446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 para  funcionários </a:t>
            </a:r>
          </a:p>
        </p:txBody>
      </p:sp>
    </p:spTree>
    <p:extLst>
      <p:ext uri="{BB962C8B-B14F-4D97-AF65-F5344CB8AC3E}">
        <p14:creationId xmlns:p14="http://schemas.microsoft.com/office/powerpoint/2010/main" val="37416074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0" name="Retângulo 2"/>
          <p:cNvSpPr>
            <a:spLocks noChangeArrowheads="1"/>
          </p:cNvSpPr>
          <p:nvPr/>
        </p:nvSpPr>
        <p:spPr bwMode="auto">
          <a:xfrm>
            <a:off x="682580" y="1879601"/>
            <a:ext cx="9085309" cy="31085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Na primeira parte vamos refletir sobre:</a:t>
            </a:r>
          </a:p>
          <a:p>
            <a:pPr algn="just">
              <a:defRPr/>
            </a:pPr>
            <a:endParaRPr lang="pt-BR" altLang="pt-BR" sz="2800" b="1" i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514350" indent="-514350" algn="just">
              <a:buFontTx/>
              <a:buAutoNum type="romanUcPeriod"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Quem foi São Vicente de Paulo </a:t>
            </a:r>
          </a:p>
          <a:p>
            <a:pPr marL="514350" indent="-514350" algn="just">
              <a:buFontTx/>
              <a:buAutoNum type="romanUcPeriod"/>
              <a:defRPr/>
            </a:pPr>
            <a:endParaRPr lang="pt-BR" altLang="pt-BR" sz="2800" dirty="0">
              <a:latin typeface="Montserrat" panose="00000500000000000000" pitchFamily="2" charset="0"/>
              <a:cs typeface="Arial" charset="0"/>
            </a:endParaRPr>
          </a:p>
          <a:p>
            <a:pPr marL="514350" indent="-514350" algn="just">
              <a:buFontTx/>
              <a:buAutoNum type="romanUcPeriod"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Quem foi Antônio Frederico Ozanam</a:t>
            </a:r>
          </a:p>
          <a:p>
            <a:pPr marL="514350" indent="-514350" algn="just">
              <a:buFontTx/>
              <a:buAutoNum type="romanUcPeriod"/>
              <a:defRPr/>
            </a:pPr>
            <a:endParaRPr lang="pt-BR" altLang="pt-BR" sz="2800" dirty="0">
              <a:latin typeface="Montserrat" panose="00000500000000000000" pitchFamily="2" charset="0"/>
              <a:cs typeface="Arial" charset="0"/>
            </a:endParaRPr>
          </a:p>
          <a:p>
            <a:pPr marL="514350" indent="-514350" algn="just">
              <a:buFontTx/>
              <a:buAutoNum type="romanUcPeriod"/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 Família Vicentina   </a:t>
            </a:r>
          </a:p>
        </p:txBody>
      </p:sp>
    </p:spTree>
    <p:extLst>
      <p:ext uri="{BB962C8B-B14F-4D97-AF65-F5344CB8AC3E}">
        <p14:creationId xmlns:p14="http://schemas.microsoft.com/office/powerpoint/2010/main" val="156287827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2"/>
          <p:cNvSpPr>
            <a:spLocks noChangeArrowheads="1"/>
          </p:cNvSpPr>
          <p:nvPr/>
        </p:nvSpPr>
        <p:spPr bwMode="auto">
          <a:xfrm>
            <a:off x="833146" y="2813398"/>
            <a:ext cx="6172200" cy="1600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5400" i="1" dirty="0">
                <a:solidFill>
                  <a:srgbClr val="0070C0"/>
                </a:solidFill>
              </a:rPr>
              <a:t> </a:t>
            </a: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Quem foi São Vicente de Paulo</a:t>
            </a:r>
            <a:endParaRPr lang="pt-BR" altLang="pt-BR" sz="28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374554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pic>
        <p:nvPicPr>
          <p:cNvPr id="18" name="Picture 2" descr="São Vicente de Paulo « Paróquia Porciúncula de Sant&amp;#39;ana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8624" y="1731463"/>
            <a:ext cx="3348038" cy="4702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Espaço Reservado para Conteúdo 2"/>
          <p:cNvSpPr txBox="1">
            <a:spLocks/>
          </p:cNvSpPr>
          <p:nvPr/>
        </p:nvSpPr>
        <p:spPr>
          <a:xfrm>
            <a:off x="5664201" y="2924176"/>
            <a:ext cx="3889375" cy="1560513"/>
          </a:xfrm>
          <a:prstGeom prst="rect">
            <a:avLst/>
          </a:prstGeom>
        </p:spPr>
        <p:txBody>
          <a:bodyPr>
            <a:normAutofit fontScale="92500"/>
          </a:bodyPr>
          <a:lstStyle>
            <a:lvl1pPr marL="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defRPr/>
            </a:pPr>
            <a:r>
              <a:rPr lang="pt-BR" sz="3000" dirty="0">
                <a:latin typeface="Montserrat" panose="00000500000000000000" pitchFamily="2" charset="0"/>
              </a:rPr>
              <a:t>O Santo Patrono da SSVP e de todas as obras de Caridade</a:t>
            </a:r>
            <a:endParaRPr lang="en-US" sz="3000" dirty="0">
              <a:latin typeface="Montserrat" panose="00000500000000000000" pitchFamily="2" charset="0"/>
            </a:endParaRPr>
          </a:p>
          <a:p>
            <a:pPr algn="ctr">
              <a:defRPr/>
            </a:pPr>
            <a:endParaRPr lang="pt-BR" sz="2400" dirty="0">
              <a:latin typeface="Garamond" panose="02020404030301010803" pitchFamily="18" charset="0"/>
            </a:endParaRPr>
          </a:p>
        </p:txBody>
      </p:sp>
      <p:sp>
        <p:nvSpPr>
          <p:cNvPr id="21" name="Retângulo 2"/>
          <p:cNvSpPr>
            <a:spLocks noChangeArrowheads="1"/>
          </p:cNvSpPr>
          <p:nvPr/>
        </p:nvSpPr>
        <p:spPr bwMode="auto">
          <a:xfrm>
            <a:off x="1524001" y="1169989"/>
            <a:ext cx="777716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Quem foi São Vicente de Paulo</a:t>
            </a:r>
          </a:p>
        </p:txBody>
      </p:sp>
    </p:spTree>
    <p:extLst>
      <p:ext uri="{BB962C8B-B14F-4D97-AF65-F5344CB8AC3E}">
        <p14:creationId xmlns:p14="http://schemas.microsoft.com/office/powerpoint/2010/main" val="337664025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1" name="Retângulo 2"/>
          <p:cNvSpPr>
            <a:spLocks noChangeArrowheads="1"/>
          </p:cNvSpPr>
          <p:nvPr/>
        </p:nvSpPr>
        <p:spPr bwMode="auto">
          <a:xfrm>
            <a:off x="1463062" y="1220304"/>
            <a:ext cx="777716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Quem foi São Vicente de Paulo</a:t>
            </a:r>
          </a:p>
        </p:txBody>
      </p:sp>
      <p:sp>
        <p:nvSpPr>
          <p:cNvPr id="17" name="CaixaDeTexto 4"/>
          <p:cNvSpPr txBox="1">
            <a:spLocks noChangeArrowheads="1"/>
          </p:cNvSpPr>
          <p:nvPr/>
        </p:nvSpPr>
        <p:spPr bwMode="auto">
          <a:xfrm>
            <a:off x="231819" y="1894569"/>
            <a:ext cx="11642502" cy="38472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dirty="0">
                <a:latin typeface="Montserrat" pitchFamily="2" charset="0"/>
              </a:rPr>
              <a:t>1612: assume sua primeira paróquia </a:t>
            </a:r>
            <a:r>
              <a:rPr lang="pt-BR" altLang="pt-BR" sz="2800" dirty="0" err="1">
                <a:latin typeface="Montserrat" pitchFamily="2" charset="0"/>
              </a:rPr>
              <a:t>en</a:t>
            </a:r>
            <a:r>
              <a:rPr lang="pt-BR" altLang="pt-BR" sz="2800" dirty="0">
                <a:latin typeface="Montserrat" pitchFamily="2" charset="0"/>
              </a:rPr>
              <a:t> </a:t>
            </a:r>
            <a:r>
              <a:rPr lang="pt-BR" altLang="pt-BR" sz="2800" dirty="0" err="1">
                <a:latin typeface="Montserrat" pitchFamily="2" charset="0"/>
              </a:rPr>
              <a:t>Clichy</a:t>
            </a:r>
            <a:endParaRPr lang="pt-BR" altLang="pt-BR" sz="2800" dirty="0">
              <a:latin typeface="Montserrat" pitchFamily="2" charset="0"/>
            </a:endParaRPr>
          </a:p>
          <a:p>
            <a:endParaRPr lang="pt-BR" altLang="pt-BR" sz="12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1613: se torna capelão da família </a:t>
            </a:r>
            <a:r>
              <a:rPr lang="pt-BR" altLang="pt-BR" sz="2800" dirty="0" err="1">
                <a:latin typeface="Montserrat" pitchFamily="2" charset="0"/>
              </a:rPr>
              <a:t>Gondi</a:t>
            </a:r>
            <a:r>
              <a:rPr lang="pt-BR" altLang="pt-BR" sz="2800" dirty="0">
                <a:latin typeface="Montserrat" pitchFamily="2" charset="0"/>
              </a:rPr>
              <a:t>.</a:t>
            </a:r>
          </a:p>
          <a:p>
            <a:endParaRPr lang="pt-BR" altLang="pt-BR" sz="12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1617 – a experiência do primeiro sermão da missão “o pobre povo das aldeias estava abandonado”</a:t>
            </a:r>
          </a:p>
          <a:p>
            <a:endParaRPr lang="pt-BR" altLang="pt-BR" sz="1200" b="1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O</a:t>
            </a:r>
            <a:r>
              <a:rPr lang="pt-BR" altLang="pt-BR" sz="2800" b="1" dirty="0">
                <a:latin typeface="Montserrat" pitchFamily="2" charset="0"/>
              </a:rPr>
              <a:t> </a:t>
            </a:r>
            <a:r>
              <a:rPr lang="pt-BR" altLang="pt-BR" sz="2800" dirty="0">
                <a:latin typeface="Montserrat" pitchFamily="2" charset="0"/>
              </a:rPr>
              <a:t> alívio das misérias corporais dos pobres mediante a caridade organizada.</a:t>
            </a:r>
          </a:p>
          <a:p>
            <a:endParaRPr lang="pt-BR" altLang="pt-BR" sz="12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1617 funda a </a:t>
            </a:r>
            <a:r>
              <a:rPr lang="pt-BR" altLang="pt-BR" sz="2800" b="1" dirty="0">
                <a:latin typeface="Montserrat" pitchFamily="2" charset="0"/>
              </a:rPr>
              <a:t>Confraria da Caridade</a:t>
            </a:r>
            <a:r>
              <a:rPr lang="pt-BR" altLang="pt-BR" sz="2800" dirty="0">
                <a:latin typeface="Montserrat" pitchFamily="2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3901986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1" name="Retângulo 2"/>
          <p:cNvSpPr>
            <a:spLocks noChangeArrowheads="1"/>
          </p:cNvSpPr>
          <p:nvPr/>
        </p:nvSpPr>
        <p:spPr bwMode="auto">
          <a:xfrm>
            <a:off x="1463062" y="1220304"/>
            <a:ext cx="777716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Quem foi São Vicente de Paulo</a:t>
            </a:r>
          </a:p>
        </p:txBody>
      </p:sp>
      <p:pic>
        <p:nvPicPr>
          <p:cNvPr id="18" name="Picture 6" descr="São Vicente de Paulo: o capelão das galeras | Cine-Fórum CCB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92528" y="2227278"/>
            <a:ext cx="3810000" cy="2619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Text Placeholder 6"/>
          <p:cNvSpPr txBox="1">
            <a:spLocks noChangeArrowheads="1"/>
          </p:cNvSpPr>
          <p:nvPr/>
        </p:nvSpPr>
        <p:spPr bwMode="auto">
          <a:xfrm>
            <a:off x="2063751" y="5264150"/>
            <a:ext cx="7777163" cy="1117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spcBef>
                <a:spcPct val="20000"/>
              </a:spcBef>
              <a:buFont typeface="Arial" panose="020B0604020202020204" pitchFamily="34" charset="0"/>
              <a:buNone/>
            </a:pPr>
            <a:r>
              <a:rPr lang="pt-BR" altLang="pt-BR" sz="2800" dirty="0">
                <a:solidFill>
                  <a:srgbClr val="404040"/>
                </a:solidFill>
                <a:latin typeface="Montserrat" pitchFamily="2" charset="0"/>
              </a:rPr>
              <a:t>1619: Nomeado por </a:t>
            </a:r>
            <a:r>
              <a:rPr lang="pt-BR" altLang="pt-BR" sz="2800" dirty="0" err="1">
                <a:solidFill>
                  <a:srgbClr val="404040"/>
                </a:solidFill>
                <a:latin typeface="Montserrat" pitchFamily="2" charset="0"/>
              </a:rPr>
              <a:t>Luis</a:t>
            </a:r>
            <a:r>
              <a:rPr lang="pt-BR" altLang="pt-BR" sz="2800" dirty="0">
                <a:solidFill>
                  <a:srgbClr val="404040"/>
                </a:solidFill>
                <a:latin typeface="Montserrat" pitchFamily="2" charset="0"/>
              </a:rPr>
              <a:t> XII capelão-mor de todas as Galés</a:t>
            </a:r>
          </a:p>
          <a:p>
            <a:pPr algn="ctr">
              <a:spcBef>
                <a:spcPct val="20000"/>
              </a:spcBef>
              <a:buFont typeface="Arial" panose="020B0604020202020204" pitchFamily="34" charset="0"/>
              <a:buNone/>
            </a:pPr>
            <a:endParaRPr lang="en-US" altLang="pt-BR" sz="2000" dirty="0">
              <a:solidFill>
                <a:srgbClr val="404040"/>
              </a:solidFill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392428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1" name="Retângulo 2"/>
          <p:cNvSpPr>
            <a:spLocks noChangeArrowheads="1"/>
          </p:cNvSpPr>
          <p:nvPr/>
        </p:nvSpPr>
        <p:spPr bwMode="auto">
          <a:xfrm>
            <a:off x="1463062" y="1220304"/>
            <a:ext cx="777716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Quem foi São Vicente de Paulo</a:t>
            </a:r>
          </a:p>
        </p:txBody>
      </p:sp>
      <p:sp>
        <p:nvSpPr>
          <p:cNvPr id="17" name="Espaço Reservado para Conteúdo 2"/>
          <p:cNvSpPr txBox="1">
            <a:spLocks noChangeArrowheads="1"/>
          </p:cNvSpPr>
          <p:nvPr/>
        </p:nvSpPr>
        <p:spPr bwMode="auto">
          <a:xfrm>
            <a:off x="1004552" y="2636838"/>
            <a:ext cx="8691898" cy="3128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20000"/>
              </a:spcBef>
              <a:buFont typeface="Arial" panose="020B0604020202020204" pitchFamily="34" charset="0"/>
              <a:buNone/>
            </a:pPr>
            <a:endParaRPr lang="pt-BR" altLang="pt-BR" sz="2800" dirty="0">
              <a:latin typeface="Montserrat" pitchFamily="2" charset="0"/>
            </a:endParaRPr>
          </a:p>
          <a:p>
            <a:pPr>
              <a:spcBef>
                <a:spcPct val="20000"/>
              </a:spcBef>
              <a:buFont typeface="Arial" panose="020B0604020202020204" pitchFamily="34" charset="0"/>
              <a:buNone/>
            </a:pPr>
            <a:r>
              <a:rPr lang="pt-BR" altLang="pt-BR" sz="2800" b="1" dirty="0">
                <a:latin typeface="Montserrat" pitchFamily="2" charset="0"/>
              </a:rPr>
              <a:t>17 de abril 1625: </a:t>
            </a:r>
            <a:r>
              <a:rPr lang="pt-BR" altLang="pt-BR" sz="2800" dirty="0">
                <a:latin typeface="Montserrat" pitchFamily="2" charset="0"/>
              </a:rPr>
              <a:t>assina o contrato de fundação da </a:t>
            </a:r>
            <a:r>
              <a:rPr lang="pt-BR" altLang="pt-BR" sz="2800" b="1" dirty="0">
                <a:latin typeface="Montserrat" pitchFamily="2" charset="0"/>
              </a:rPr>
              <a:t>Congregação da Missão</a:t>
            </a:r>
            <a:r>
              <a:rPr lang="pt-BR" altLang="pt-BR" sz="2800" dirty="0">
                <a:latin typeface="Montserrat" pitchFamily="2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58898165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1" name="Retângulo 2"/>
          <p:cNvSpPr>
            <a:spLocks noChangeArrowheads="1"/>
          </p:cNvSpPr>
          <p:nvPr/>
        </p:nvSpPr>
        <p:spPr bwMode="auto">
          <a:xfrm>
            <a:off x="1463062" y="1220304"/>
            <a:ext cx="777716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Quem foi São Vicente de Paulo</a:t>
            </a:r>
          </a:p>
        </p:txBody>
      </p:sp>
      <p:sp>
        <p:nvSpPr>
          <p:cNvPr id="18" name="Retângulo 2"/>
          <p:cNvSpPr>
            <a:spLocks noChangeArrowheads="1"/>
          </p:cNvSpPr>
          <p:nvPr/>
        </p:nvSpPr>
        <p:spPr bwMode="auto">
          <a:xfrm>
            <a:off x="450762" y="2432051"/>
            <a:ext cx="10002928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dirty="0">
                <a:latin typeface="Montserrat" pitchFamily="2" charset="0"/>
              </a:rPr>
              <a:t>São Vicente de Paulo é chamado: O </a:t>
            </a:r>
            <a:r>
              <a:rPr lang="pt-BR" altLang="pt-BR" sz="2800" b="1" dirty="0">
                <a:latin typeface="Montserrat" pitchFamily="2" charset="0"/>
              </a:rPr>
              <a:t>“PADRE DOS POBRES”</a:t>
            </a:r>
            <a:r>
              <a:rPr lang="pt-BR" altLang="pt-BR" sz="2800" dirty="0">
                <a:latin typeface="Montserrat" pitchFamily="2" charset="0"/>
              </a:rPr>
              <a:t>. O “</a:t>
            </a:r>
            <a:r>
              <a:rPr lang="pt-BR" altLang="pt-BR" sz="2800" b="1" dirty="0">
                <a:latin typeface="Montserrat" pitchFamily="2" charset="0"/>
              </a:rPr>
              <a:t>PAI DA CARIDADE”</a:t>
            </a:r>
            <a:r>
              <a:rPr lang="pt-BR" altLang="pt-BR" sz="2800" dirty="0">
                <a:latin typeface="Montserrat" pitchFamily="2" charset="0"/>
              </a:rPr>
              <a:t>. </a:t>
            </a:r>
          </a:p>
          <a:p>
            <a:endParaRPr lang="pt-BR" altLang="pt-BR" sz="28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No ano de 1855 O Papa o declara </a:t>
            </a:r>
            <a:r>
              <a:rPr lang="pt-BR" altLang="pt-BR" sz="2800" b="1" dirty="0">
                <a:latin typeface="Montserrat" pitchFamily="2" charset="0"/>
              </a:rPr>
              <a:t>“PATRONO DE TODAS AS OBRAS DE CARIDADE”</a:t>
            </a:r>
            <a:r>
              <a:rPr lang="pt-BR" altLang="pt-BR" sz="2800" dirty="0">
                <a:latin typeface="Montserrat" pitchFamily="2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19860066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1" name="Retângulo 2"/>
          <p:cNvSpPr>
            <a:spLocks noChangeArrowheads="1"/>
          </p:cNvSpPr>
          <p:nvPr/>
        </p:nvSpPr>
        <p:spPr bwMode="auto">
          <a:xfrm>
            <a:off x="1463062" y="1220304"/>
            <a:ext cx="777716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Quem foi São Vicente de Paulo</a:t>
            </a: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399246" y="2252664"/>
            <a:ext cx="10072222" cy="3540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Na atualidade o exemplo de São Vicente continua a entusiasmar as pessoas, animando-as e impulsionando-as para o serviço aos empobrecidos. </a:t>
            </a:r>
          </a:p>
          <a:p>
            <a:pPr algn="just"/>
            <a:endParaRPr lang="pt-BR" altLang="pt-BR" sz="28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Especialmente para os vicentinos, a figura de São Vicente de Paulo ressurge com incrível atualidade.</a:t>
            </a:r>
          </a:p>
        </p:txBody>
      </p:sp>
    </p:spTree>
    <p:extLst>
      <p:ext uri="{BB962C8B-B14F-4D97-AF65-F5344CB8AC3E}">
        <p14:creationId xmlns:p14="http://schemas.microsoft.com/office/powerpoint/2010/main" val="232094265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1" name="Retângulo 2"/>
          <p:cNvSpPr>
            <a:spLocks noChangeArrowheads="1"/>
          </p:cNvSpPr>
          <p:nvPr/>
        </p:nvSpPr>
        <p:spPr bwMode="auto">
          <a:xfrm>
            <a:off x="1463062" y="1220304"/>
            <a:ext cx="777716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Quem foi São Vicente de Paulo</a:t>
            </a:r>
          </a:p>
        </p:txBody>
      </p:sp>
      <p:sp>
        <p:nvSpPr>
          <p:cNvPr id="18" name="Retângulo 2"/>
          <p:cNvSpPr>
            <a:spLocks noChangeArrowheads="1"/>
          </p:cNvSpPr>
          <p:nvPr/>
        </p:nvSpPr>
        <p:spPr bwMode="auto">
          <a:xfrm>
            <a:off x="1159098" y="2752953"/>
            <a:ext cx="9040969" cy="206210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endParaRPr lang="pt-BR" altLang="pt-BR" sz="1600" dirty="0">
              <a:solidFill>
                <a:srgbClr val="0070C0"/>
              </a:solidFill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Uma das marcas de São Vicente de Paulo é a sua  </a:t>
            </a:r>
            <a:r>
              <a:rPr lang="pt-BR" altLang="pt-BR" sz="2800" b="1" dirty="0">
                <a:latin typeface="Montserrat" panose="00000500000000000000" pitchFamily="2" charset="0"/>
              </a:rPr>
              <a:t>humildade</a:t>
            </a:r>
            <a:r>
              <a:rPr lang="pt-BR" altLang="pt-BR" sz="2800" dirty="0">
                <a:latin typeface="Montserrat" panose="00000500000000000000" pitchFamily="2" charset="0"/>
              </a:rPr>
              <a:t> e a consagração de sua vida a Deus no </a:t>
            </a:r>
            <a:r>
              <a:rPr lang="pt-BR" altLang="pt-BR" sz="2800" b="1" dirty="0">
                <a:latin typeface="Montserrat" panose="00000500000000000000" pitchFamily="2" charset="0"/>
              </a:rPr>
              <a:t>serviço aos pequeninos </a:t>
            </a:r>
            <a:r>
              <a:rPr lang="pt-BR" altLang="pt-BR" sz="2800" dirty="0">
                <a:latin typeface="Montserrat" panose="00000500000000000000" pitchFamily="2" charset="0"/>
              </a:rPr>
              <a:t>e marginalizados</a:t>
            </a:r>
            <a:r>
              <a:rPr lang="pt-BR" altLang="pt-BR" sz="2800" dirty="0">
                <a:latin typeface="+mn-lt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97881614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595558" y="2890392"/>
            <a:ext cx="6065838" cy="144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vida de Antônio Frederico Ozanam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9026534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20" name="Retângulo 2"/>
          <p:cNvSpPr>
            <a:spLocks noChangeArrowheads="1"/>
          </p:cNvSpPr>
          <p:nvPr/>
        </p:nvSpPr>
        <p:spPr bwMode="auto">
          <a:xfrm>
            <a:off x="2279650" y="3688031"/>
            <a:ext cx="6546298" cy="1384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 err="1">
                <a:latin typeface="Montserrat" pitchFamily="2" charset="0"/>
              </a:rPr>
              <a:t>Antonio</a:t>
            </a:r>
            <a:r>
              <a:rPr lang="pt-BR" altLang="pt-BR" sz="2800" dirty="0">
                <a:latin typeface="Montserrat" pitchFamily="2" charset="0"/>
              </a:rPr>
              <a:t> Frederico Ozanam. </a:t>
            </a:r>
          </a:p>
          <a:p>
            <a:pPr algn="just"/>
            <a:r>
              <a:rPr lang="pt-BR" altLang="pt-BR" sz="2800" dirty="0">
                <a:latin typeface="Montserrat" pitchFamily="2" charset="0"/>
              </a:rPr>
              <a:t>Foi u</a:t>
            </a:r>
            <a:r>
              <a:rPr lang="en-US" altLang="pt-BR" sz="2800" dirty="0">
                <a:latin typeface="Montserrat" pitchFamily="2" charset="0"/>
              </a:rPr>
              <a:t>m dos </a:t>
            </a:r>
            <a:r>
              <a:rPr lang="en-US" altLang="pt-BR" sz="2800" dirty="0" err="1">
                <a:latin typeface="Montserrat" pitchFamily="2" charset="0"/>
              </a:rPr>
              <a:t>Fundadores</a:t>
            </a:r>
            <a:r>
              <a:rPr lang="en-US" altLang="pt-BR" sz="2800" dirty="0">
                <a:latin typeface="Montserrat" pitchFamily="2" charset="0"/>
              </a:rPr>
              <a:t> da </a:t>
            </a:r>
            <a:r>
              <a:rPr lang="en-US" altLang="pt-BR" sz="2800" dirty="0" err="1">
                <a:latin typeface="Montserrat" pitchFamily="2" charset="0"/>
              </a:rPr>
              <a:t>Sociedade</a:t>
            </a:r>
            <a:r>
              <a:rPr lang="en-US" altLang="pt-BR" sz="2800" dirty="0">
                <a:latin typeface="Montserrat" pitchFamily="2" charset="0"/>
              </a:rPr>
              <a:t> de  São Vicente de Paulo </a:t>
            </a:r>
            <a:endParaRPr lang="pt-BR" altLang="pt-BR" sz="28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0520692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8" name="Espaço Reservado para Conteúdo 2"/>
          <p:cNvSpPr txBox="1">
            <a:spLocks noChangeArrowheads="1"/>
          </p:cNvSpPr>
          <p:nvPr/>
        </p:nvSpPr>
        <p:spPr bwMode="auto">
          <a:xfrm>
            <a:off x="242702" y="2463109"/>
            <a:ext cx="6840678" cy="267873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spcBef>
                <a:spcPct val="20000"/>
              </a:spcBef>
              <a:buFont typeface="Arial" panose="020B0604020202020204" pitchFamily="34" charset="0"/>
              <a:buNone/>
            </a:pPr>
            <a:r>
              <a:rPr lang="pt-BR" altLang="pt-BR" sz="2800" dirty="0">
                <a:latin typeface="Montserrat" pitchFamily="2" charset="0"/>
              </a:rPr>
              <a:t>Nasceu em Milão em </a:t>
            </a:r>
            <a:r>
              <a:rPr lang="pt-BR" altLang="pt-BR" sz="2800" b="1" dirty="0">
                <a:latin typeface="Montserrat" pitchFamily="2" charset="0"/>
              </a:rPr>
              <a:t>23 de abril de 1813</a:t>
            </a:r>
          </a:p>
          <a:p>
            <a:pPr>
              <a:spcBef>
                <a:spcPct val="20000"/>
              </a:spcBef>
              <a:buFont typeface="Arial" panose="020B0604020202020204" pitchFamily="34" charset="0"/>
              <a:buNone/>
            </a:pPr>
            <a:endParaRPr lang="pt-BR" altLang="pt-BR" sz="1200" b="1" dirty="0">
              <a:latin typeface="Montserrat" pitchFamily="2" charset="0"/>
            </a:endParaRPr>
          </a:p>
          <a:p>
            <a:pPr>
              <a:spcBef>
                <a:spcPct val="20000"/>
              </a:spcBef>
              <a:buFont typeface="Arial" panose="020B0604020202020204" pitchFamily="34" charset="0"/>
              <a:buNone/>
            </a:pPr>
            <a:r>
              <a:rPr lang="pt-BR" altLang="pt-BR" sz="2800" dirty="0">
                <a:latin typeface="Montserrat" pitchFamily="2" charset="0"/>
              </a:rPr>
              <a:t>Faleceu em </a:t>
            </a:r>
            <a:r>
              <a:rPr lang="pt-BR" altLang="pt-BR" sz="2800" b="1" dirty="0">
                <a:latin typeface="Montserrat" pitchFamily="2" charset="0"/>
              </a:rPr>
              <a:t>08 de setembro de 1853</a:t>
            </a:r>
            <a:r>
              <a:rPr lang="pt-BR" altLang="pt-BR" sz="2800" dirty="0">
                <a:latin typeface="Montserrat" pitchFamily="2" charset="0"/>
              </a:rPr>
              <a:t>.</a:t>
            </a:r>
          </a:p>
          <a:p>
            <a:pPr>
              <a:spcBef>
                <a:spcPct val="20000"/>
              </a:spcBef>
              <a:buFont typeface="Arial" panose="020B0604020202020204" pitchFamily="34" charset="0"/>
              <a:buNone/>
            </a:pPr>
            <a:endParaRPr lang="pt-BR" altLang="pt-BR" sz="1200" dirty="0">
              <a:latin typeface="Montserrat" pitchFamily="2" charset="0"/>
            </a:endParaRPr>
          </a:p>
          <a:p>
            <a:pPr>
              <a:spcBef>
                <a:spcPct val="20000"/>
              </a:spcBef>
              <a:buFont typeface="Arial" panose="020B0604020202020204" pitchFamily="34" charset="0"/>
              <a:buNone/>
            </a:pPr>
            <a:endParaRPr lang="en-US" altLang="pt-BR" sz="2800" dirty="0">
              <a:latin typeface="Montserrat" pitchFamily="2" charset="0"/>
            </a:endParaRPr>
          </a:p>
        </p:txBody>
      </p:sp>
      <p:pic>
        <p:nvPicPr>
          <p:cNvPr id="21" name="Picture 2" descr="Logos and other web images — Society of St Vincent de Paul"/>
          <p:cNvPicPr>
            <a:picLocks noChangeAspect="1" noChangeArrowheads="1"/>
          </p:cNvPicPr>
          <p:nvPr/>
        </p:nvPicPr>
        <p:blipFill rotWithShape="1">
          <a:blip r:embed="rId3"/>
          <a:srcRect r="9908"/>
          <a:stretch/>
        </p:blipFill>
        <p:spPr bwMode="auto">
          <a:xfrm>
            <a:off x="6954592" y="2422320"/>
            <a:ext cx="3365940" cy="3915722"/>
          </a:xfrm>
          <a:custGeom>
            <a:avLst/>
            <a:gdLst/>
            <a:ahLst/>
            <a:cxnLst/>
            <a:rect l="l" t="t" r="r" b="b"/>
            <a:pathLst>
              <a:path w="6878775" h="6858000">
                <a:moveTo>
                  <a:pt x="1102973" y="0"/>
                </a:moveTo>
                <a:lnTo>
                  <a:pt x="1160688" y="0"/>
                </a:lnTo>
                <a:lnTo>
                  <a:pt x="983189" y="331786"/>
                </a:lnTo>
                <a:cubicBezTo>
                  <a:pt x="914866" y="469145"/>
                  <a:pt x="850355" y="608712"/>
                  <a:pt x="789261" y="750263"/>
                </a:cubicBezTo>
                <a:cubicBezTo>
                  <a:pt x="774307" y="784928"/>
                  <a:pt x="759992" y="819849"/>
                  <a:pt x="745295" y="854514"/>
                </a:cubicBezTo>
                <a:cubicBezTo>
                  <a:pt x="756682" y="845393"/>
                  <a:pt x="765489" y="833492"/>
                  <a:pt x="770857" y="819975"/>
                </a:cubicBezTo>
                <a:cubicBezTo>
                  <a:pt x="879943" y="589569"/>
                  <a:pt x="999605" y="365513"/>
                  <a:pt x="1131329" y="148742"/>
                </a:cubicBezTo>
                <a:lnTo>
                  <a:pt x="1227589" y="0"/>
                </a:lnTo>
                <a:lnTo>
                  <a:pt x="6878775" y="0"/>
                </a:lnTo>
                <a:lnTo>
                  <a:pt x="6878775" y="6858000"/>
                </a:lnTo>
                <a:lnTo>
                  <a:pt x="713521" y="6858000"/>
                </a:lnTo>
                <a:lnTo>
                  <a:pt x="625642" y="6670527"/>
                </a:lnTo>
                <a:cubicBezTo>
                  <a:pt x="507232" y="6398531"/>
                  <a:pt x="403083" y="6118381"/>
                  <a:pt x="312785" y="5830359"/>
                </a:cubicBezTo>
                <a:cubicBezTo>
                  <a:pt x="278149" y="5719759"/>
                  <a:pt x="248879" y="5607635"/>
                  <a:pt x="212198" y="5480401"/>
                </a:cubicBezTo>
                <a:cubicBezTo>
                  <a:pt x="212208" y="5491601"/>
                  <a:pt x="212803" y="5502788"/>
                  <a:pt x="213988" y="5513923"/>
                </a:cubicBezTo>
                <a:cubicBezTo>
                  <a:pt x="264089" y="5723695"/>
                  <a:pt x="307290" y="5935370"/>
                  <a:pt x="365826" y="6142729"/>
                </a:cubicBezTo>
                <a:cubicBezTo>
                  <a:pt x="433152" y="6380817"/>
                  <a:pt x="510068" y="6614016"/>
                  <a:pt x="597975" y="6841549"/>
                </a:cubicBezTo>
                <a:lnTo>
                  <a:pt x="604824" y="6858000"/>
                </a:lnTo>
                <a:lnTo>
                  <a:pt x="552056" y="6858000"/>
                </a:lnTo>
                <a:lnTo>
                  <a:pt x="539576" y="6828295"/>
                </a:lnTo>
                <a:cubicBezTo>
                  <a:pt x="380597" y="6414594"/>
                  <a:pt x="260223" y="5988893"/>
                  <a:pt x="171555" y="5552906"/>
                </a:cubicBezTo>
                <a:cubicBezTo>
                  <a:pt x="91163" y="5157998"/>
                  <a:pt x="43746" y="4758899"/>
                  <a:pt x="12305" y="4357388"/>
                </a:cubicBezTo>
                <a:cubicBezTo>
                  <a:pt x="-14281" y="4013908"/>
                  <a:pt x="4507" y="3672965"/>
                  <a:pt x="46684" y="3331516"/>
                </a:cubicBezTo>
                <a:cubicBezTo>
                  <a:pt x="127203" y="2664286"/>
                  <a:pt x="277819" y="2007265"/>
                  <a:pt x="496065" y="1371196"/>
                </a:cubicBezTo>
                <a:cubicBezTo>
                  <a:pt x="636273" y="966066"/>
                  <a:pt x="800445" y="573253"/>
                  <a:pt x="995723" y="196614"/>
                </a:cubicBezTo>
                <a:close/>
              </a:path>
            </a:pathLst>
          </a:custGeom>
          <a:noFill/>
        </p:spPr>
      </p:pic>
    </p:spTree>
    <p:extLst>
      <p:ext uri="{BB962C8B-B14F-4D97-AF65-F5344CB8AC3E}">
        <p14:creationId xmlns:p14="http://schemas.microsoft.com/office/powerpoint/2010/main" val="83969644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20" name="Retângulo 2"/>
          <p:cNvSpPr>
            <a:spLocks noChangeArrowheads="1"/>
          </p:cNvSpPr>
          <p:nvPr/>
        </p:nvSpPr>
        <p:spPr bwMode="auto">
          <a:xfrm>
            <a:off x="503707" y="2423622"/>
            <a:ext cx="9762186" cy="2462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buFont typeface="Wingdings 2" panose="05020102010507070707" pitchFamily="18" charset="2"/>
              <a:buNone/>
            </a:pPr>
            <a:r>
              <a:rPr lang="pt-BR" altLang="pt-BR" sz="2800" dirty="0">
                <a:latin typeface="Montserrat" pitchFamily="2" charset="0"/>
              </a:rPr>
              <a:t>Um dia em uma reunião, cheia de ataques à doutrina católica, um jovem lançou uma provocação: </a:t>
            </a:r>
            <a:r>
              <a:rPr lang="pt-BR" altLang="pt-BR" sz="2800" b="1" i="1" dirty="0">
                <a:latin typeface="Montserrat" pitchFamily="2" charset="0"/>
              </a:rPr>
              <a:t>"... onde estão os frutos da caridade que a religião de vocês prega?". </a:t>
            </a:r>
          </a:p>
          <a:p>
            <a:pPr algn="just" eaLnBrk="1" hangingPunct="1">
              <a:buFont typeface="Wingdings 2" panose="05020102010507070707" pitchFamily="18" charset="2"/>
              <a:buNone/>
            </a:pPr>
            <a:endParaRPr lang="pt-BR" altLang="pt-BR" sz="1400" b="1" i="1" dirty="0">
              <a:latin typeface="Montserrat" pitchFamily="2" charset="0"/>
            </a:endParaRPr>
          </a:p>
          <a:p>
            <a:pPr algn="just" eaLnBrk="1" hangingPunct="1">
              <a:buFont typeface="Wingdings 2" panose="05020102010507070707" pitchFamily="18" charset="2"/>
              <a:buNone/>
            </a:pPr>
            <a:r>
              <a:rPr lang="pt-BR" altLang="pt-BR" sz="2800" dirty="0">
                <a:latin typeface="Montserrat" pitchFamily="2" charset="0"/>
              </a:rPr>
              <a:t>Com aquele desafio, </a:t>
            </a:r>
            <a:r>
              <a:rPr lang="pt-BR" altLang="pt-BR" sz="2800" dirty="0" err="1">
                <a:latin typeface="Montserrat" pitchFamily="2" charset="0"/>
              </a:rPr>
              <a:t>Ozanam</a:t>
            </a:r>
            <a:r>
              <a:rPr lang="pt-BR" altLang="pt-BR" sz="2800" dirty="0">
                <a:latin typeface="Montserrat" pitchFamily="2" charset="0"/>
              </a:rPr>
              <a:t>, meditando profundamente, concluiu que </a:t>
            </a:r>
            <a:r>
              <a:rPr lang="pt-BR" altLang="pt-BR" sz="2800" b="1" i="1" dirty="0">
                <a:latin typeface="Montserrat" pitchFamily="2" charset="0"/>
              </a:rPr>
              <a:t>faltava a prática da </a:t>
            </a:r>
            <a:r>
              <a:rPr lang="pt-BR" altLang="pt-BR" sz="2800" b="1" i="1" u="sng" dirty="0">
                <a:latin typeface="Montserrat" pitchFamily="2" charset="0"/>
              </a:rPr>
              <a:t>caridade</a:t>
            </a:r>
            <a:r>
              <a:rPr lang="pt-BR" altLang="pt-BR" sz="2800" b="1" i="1" dirty="0">
                <a:latin typeface="Montserrat" pitchFamily="2" charset="0"/>
              </a:rPr>
              <a:t> no evangelho</a:t>
            </a:r>
            <a:r>
              <a:rPr lang="pt-BR" altLang="pt-BR" sz="2800" dirty="0">
                <a:latin typeface="Montserrat" pitchFamily="2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167097581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8" name="Retângulo 2"/>
          <p:cNvSpPr>
            <a:spLocks noChangeArrowheads="1"/>
          </p:cNvSpPr>
          <p:nvPr/>
        </p:nvSpPr>
        <p:spPr bwMode="auto">
          <a:xfrm>
            <a:off x="721217" y="2763822"/>
            <a:ext cx="9955369" cy="240835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just" eaLnBrk="1" hangingPunct="1">
              <a:buFont typeface="Wingdings 2" pitchFamily="18" charset="2"/>
              <a:buNone/>
              <a:defRPr/>
            </a:pPr>
            <a:endParaRPr lang="pt-BR" altLang="pt-BR" sz="1050" i="1" dirty="0">
              <a:solidFill>
                <a:srgbClr val="0070C0"/>
              </a:solidFill>
            </a:endParaRPr>
          </a:p>
          <a:p>
            <a:pPr algn="just" eaLnBrk="1" hangingPunct="1">
              <a:buFont typeface="Wingdings 2" pitchFamily="18" charset="2"/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Assim, formou-se um grupo composto apenas de jovens católicos </a:t>
            </a:r>
          </a:p>
          <a:p>
            <a:pPr algn="just" eaLnBrk="1" hangingPunct="1">
              <a:buFont typeface="Wingdings 2" pitchFamily="18" charset="2"/>
              <a:buNone/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 eaLnBrk="1" hangingPunct="1">
              <a:buFont typeface="Wingdings 2" pitchFamily="18" charset="2"/>
              <a:buNone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Este grupo recebeu o nome de </a:t>
            </a:r>
            <a:r>
              <a:rPr lang="pt-BR" altLang="pt-BR" sz="2800" b="1" i="1" dirty="0">
                <a:latin typeface="Montserrat" panose="00000500000000000000" pitchFamily="2" charset="0"/>
              </a:rPr>
              <a:t>"Conferência de Caridade"</a:t>
            </a:r>
            <a:r>
              <a:rPr lang="pt-BR" altLang="pt-BR" sz="2800" dirty="0">
                <a:latin typeface="Montserrat" panose="00000500000000000000" pitchFamily="2" charset="0"/>
              </a:rPr>
              <a:t>, e sua primeira reunião realizou-se em 23 de abril de 1833.</a:t>
            </a:r>
          </a:p>
        </p:txBody>
      </p:sp>
    </p:spTree>
    <p:extLst>
      <p:ext uri="{BB962C8B-B14F-4D97-AF65-F5344CB8AC3E}">
        <p14:creationId xmlns:p14="http://schemas.microsoft.com/office/powerpoint/2010/main" val="429026692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20" name="Text Placeholder 6"/>
          <p:cNvSpPr txBox="1">
            <a:spLocks/>
          </p:cNvSpPr>
          <p:nvPr/>
        </p:nvSpPr>
        <p:spPr>
          <a:xfrm>
            <a:off x="848139" y="2804090"/>
            <a:ext cx="9462052" cy="2608262"/>
          </a:xfrm>
          <a:prstGeom prst="rect">
            <a:avLst/>
          </a:prstGeom>
        </p:spPr>
        <p:txBody>
          <a:bodyPr>
            <a:normAutofit fontScale="70000" lnSpcReduction="20000"/>
          </a:bodyPr>
          <a:lstStyle>
            <a:lvl1pPr marL="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114300" algn="ctr">
              <a:defRPr/>
            </a:pPr>
            <a:r>
              <a:rPr lang="pt-BR" altLang="pt-BR" sz="3600" dirty="0">
                <a:latin typeface="Montserrat" pitchFamily="2" charset="0"/>
              </a:rPr>
              <a:t>Fundação da SSVP</a:t>
            </a:r>
          </a:p>
          <a:p>
            <a:pPr marL="114300" algn="just">
              <a:defRPr/>
            </a:pPr>
            <a:endParaRPr lang="pt-BR" altLang="pt-BR" sz="3600" dirty="0">
              <a:latin typeface="Montserrat" pitchFamily="2" charset="0"/>
            </a:endParaRPr>
          </a:p>
          <a:p>
            <a:pPr marL="114300" algn="just">
              <a:defRPr/>
            </a:pPr>
            <a:r>
              <a:rPr lang="pt-BR" sz="3600" b="1" dirty="0">
                <a:latin typeface="Montserrat" panose="00000500000000000000" pitchFamily="2" charset="0"/>
              </a:rPr>
              <a:t>23-abril-1833</a:t>
            </a:r>
            <a:r>
              <a:rPr lang="pt-BR" sz="3600" dirty="0">
                <a:latin typeface="Montserrat" panose="00000500000000000000" pitchFamily="2" charset="0"/>
              </a:rPr>
              <a:t>: Nesta 1ª reunião se decidiu que seu trabalho consistiria em servir a Deus na pessoa dos Pobres, aos quais iriam visitar em suas próprias casas e assistir-lhes com todos os meios a seu alcance.</a:t>
            </a:r>
          </a:p>
          <a:p>
            <a:pPr marL="114300">
              <a:defRPr/>
            </a:pPr>
            <a:endParaRPr lang="pt-BR" dirty="0">
              <a:latin typeface="Garamond" panose="02020404030301010803" pitchFamily="18" charset="0"/>
            </a:endParaRPr>
          </a:p>
          <a:p>
            <a:pPr>
              <a:defRPr/>
            </a:pPr>
            <a:endParaRPr lang="en-US" dirty="0"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605798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8" name="Espaço Reservado para Conteúdo 2"/>
          <p:cNvSpPr txBox="1">
            <a:spLocks noChangeArrowheads="1"/>
          </p:cNvSpPr>
          <p:nvPr/>
        </p:nvSpPr>
        <p:spPr bwMode="auto">
          <a:xfrm>
            <a:off x="669701" y="2860572"/>
            <a:ext cx="6359280" cy="3341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1143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spcBef>
                <a:spcPct val="20000"/>
              </a:spcBef>
              <a:buFont typeface="Arial" panose="020B0604020202020204" pitchFamily="34" charset="0"/>
              <a:buNone/>
            </a:pPr>
            <a:r>
              <a:rPr lang="pt-BR" sz="2800" dirty="0">
                <a:latin typeface="Montserrat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“A questão que divide os homens hoje em dia não é uma questão de formas políticas, é uma questão social, é saber quem ganhará, se o espírito do egoísmo ou o espírito do sacrifício; </a:t>
            </a:r>
          </a:p>
        </p:txBody>
      </p:sp>
      <p:pic>
        <p:nvPicPr>
          <p:cNvPr id="21" name="Picture 2" descr="Beato Antônio Frederico Ozanam - SSVP CMBH-Sociedade de São Vicente de Paulo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15" r="25864"/>
          <a:stretch>
            <a:fillRect/>
          </a:stretch>
        </p:blipFill>
        <p:spPr bwMode="auto">
          <a:xfrm>
            <a:off x="7522687" y="2198120"/>
            <a:ext cx="2662237" cy="3735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11465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pic>
        <p:nvPicPr>
          <p:cNvPr id="21" name="Picture 2" descr="Beato Antônio Frederico Ozanam - SSVP CMBH-Sociedade de São Vicente de Paulo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15" r="25864"/>
          <a:stretch>
            <a:fillRect/>
          </a:stretch>
        </p:blipFill>
        <p:spPr bwMode="auto">
          <a:xfrm>
            <a:off x="7522687" y="2198120"/>
            <a:ext cx="2662237" cy="3735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Espaço Reservado para Conteúdo 2"/>
          <p:cNvSpPr txBox="1">
            <a:spLocks noChangeArrowheads="1"/>
          </p:cNvSpPr>
          <p:nvPr/>
        </p:nvSpPr>
        <p:spPr bwMode="auto">
          <a:xfrm>
            <a:off x="901521" y="2950625"/>
            <a:ext cx="6053071" cy="3162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1143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spcBef>
                <a:spcPct val="20000"/>
              </a:spcBef>
              <a:buFont typeface="Arial" panose="020B0604020202020204" pitchFamily="34" charset="0"/>
              <a:buNone/>
            </a:pPr>
            <a:r>
              <a:rPr lang="pt-BR" sz="2800" dirty="0">
                <a:latin typeface="Montserrat" pitchFamily="2" charset="0"/>
                <a:ea typeface="Calibri" panose="020F0502020204030204" pitchFamily="34" charset="0"/>
                <a:cs typeface="Times New Roman" panose="02020603050405020304" pitchFamily="18" charset="0"/>
              </a:rPr>
              <a:t>Se a sociedade será só uma grande exploração em proveito dos mais fortes ou uma consagração de cada um ao bem de todos e, sobretudo, à proteção dos mais fracos. </a:t>
            </a:r>
            <a:endParaRPr lang="pt-BR" sz="2800" dirty="0">
              <a:latin typeface="Montserrat" pitchFamily="2" charset="0"/>
              <a:ea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4293589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8" name="Retângulo 2"/>
          <p:cNvSpPr>
            <a:spLocks noChangeArrowheads="1"/>
          </p:cNvSpPr>
          <p:nvPr/>
        </p:nvSpPr>
        <p:spPr bwMode="auto">
          <a:xfrm>
            <a:off x="927278" y="2878819"/>
            <a:ext cx="9131121" cy="19389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buFont typeface="Wingdings 2" panose="05020102010507070707" pitchFamily="18" charset="2"/>
              <a:buNone/>
            </a:pPr>
            <a:r>
              <a:rPr lang="pt-BR" altLang="pt-BR" sz="2800" dirty="0" err="1">
                <a:latin typeface="Montserrat" pitchFamily="2" charset="0"/>
              </a:rPr>
              <a:t>Ozanam</a:t>
            </a:r>
            <a:r>
              <a:rPr lang="pt-BR" altLang="pt-BR" sz="2800" dirty="0">
                <a:latin typeface="Montserrat" pitchFamily="2" charset="0"/>
              </a:rPr>
              <a:t> era um homem como nós, nunca satisfeito, mas sempre atento, batendo ao ritmo da vida do próximo, dos seus amigos, dos seus irmãos na adversidade. </a:t>
            </a:r>
          </a:p>
          <a:p>
            <a:pPr eaLnBrk="1" hangingPunct="1">
              <a:buFont typeface="Wingdings 2" panose="05020102010507070707" pitchFamily="18" charset="2"/>
              <a:buNone/>
            </a:pPr>
            <a:r>
              <a:rPr lang="pt-BR" altLang="pt-BR" sz="3600" dirty="0">
                <a:latin typeface="Bookman Old Style" panose="02050604050505020204" pitchFamily="18" charset="0"/>
              </a:rPr>
              <a:t>  </a:t>
            </a:r>
          </a:p>
        </p:txBody>
      </p:sp>
    </p:spTree>
    <p:extLst>
      <p:ext uri="{BB962C8B-B14F-4D97-AF65-F5344CB8AC3E}">
        <p14:creationId xmlns:p14="http://schemas.microsoft.com/office/powerpoint/2010/main" val="158288535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20" name="Retângulo 2"/>
          <p:cNvSpPr>
            <a:spLocks noChangeArrowheads="1"/>
          </p:cNvSpPr>
          <p:nvPr/>
        </p:nvSpPr>
        <p:spPr bwMode="auto">
          <a:xfrm>
            <a:off x="568101" y="2660620"/>
            <a:ext cx="9633398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>
              <a:buFont typeface="Wingdings 2" panose="05020102010507070707" pitchFamily="18" charset="2"/>
              <a:buNone/>
            </a:pPr>
            <a:r>
              <a:rPr lang="pt-BR" altLang="pt-BR" sz="2800" dirty="0">
                <a:latin typeface="Montserrat" pitchFamily="2" charset="0"/>
              </a:rPr>
              <a:t>Apesar de tantas atividades profissionais e familiares, </a:t>
            </a:r>
            <a:r>
              <a:rPr lang="pt-BR" altLang="pt-BR" sz="2800" dirty="0" err="1">
                <a:latin typeface="Montserrat" pitchFamily="2" charset="0"/>
              </a:rPr>
              <a:t>Ozanam</a:t>
            </a:r>
            <a:r>
              <a:rPr lang="pt-BR" altLang="pt-BR" sz="2800" dirty="0">
                <a:latin typeface="Montserrat" pitchFamily="2" charset="0"/>
              </a:rPr>
              <a:t> encontrava tempo para se dedicar à SSVP. </a:t>
            </a:r>
          </a:p>
          <a:p>
            <a:pPr algn="just" eaLnBrk="1" hangingPunct="1">
              <a:buFont typeface="Wingdings 2" panose="05020102010507070707" pitchFamily="18" charset="2"/>
              <a:buNone/>
            </a:pPr>
            <a:endParaRPr lang="pt-BR" altLang="pt-BR" sz="2800" dirty="0">
              <a:latin typeface="Montserrat" pitchFamily="2" charset="0"/>
            </a:endParaRPr>
          </a:p>
          <a:p>
            <a:pPr algn="just" eaLnBrk="1" hangingPunct="1">
              <a:buFont typeface="Wingdings 2" panose="05020102010507070707" pitchFamily="18" charset="2"/>
              <a:buNone/>
            </a:pPr>
            <a:r>
              <a:rPr lang="pt-BR" altLang="pt-BR" sz="2800" dirty="0">
                <a:latin typeface="Montserrat" pitchFamily="2" charset="0"/>
              </a:rPr>
              <a:t>Recomendava aos companheiros espírito de </a:t>
            </a:r>
            <a:r>
              <a:rPr lang="pt-BR" altLang="pt-BR" sz="2800" b="1" u="sng" dirty="0">
                <a:latin typeface="Montserrat" pitchFamily="2" charset="0"/>
              </a:rPr>
              <a:t>humildade;</a:t>
            </a:r>
            <a:r>
              <a:rPr lang="pt-BR" altLang="pt-BR" sz="2800" dirty="0">
                <a:latin typeface="Montserrat" pitchFamily="2" charset="0"/>
              </a:rPr>
              <a:t> condenava a atitude dos que elogiavam seus próprios atos</a:t>
            </a:r>
            <a:endParaRPr lang="pt-BR" altLang="pt-BR" sz="2800" i="1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7113475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432050" y="1434108"/>
            <a:ext cx="59055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Antônio Frederico </a:t>
            </a:r>
            <a:r>
              <a:rPr lang="pt-BR" altLang="pt-BR" sz="2800" b="1" dirty="0" err="1">
                <a:solidFill>
                  <a:srgbClr val="0070C0"/>
                </a:solidFill>
                <a:latin typeface="Montserrat" pitchFamily="2" charset="0"/>
              </a:rPr>
              <a:t>Ozanam</a:t>
            </a:r>
            <a:endParaRPr lang="pt-BR" altLang="pt-BR" sz="28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8" name="Retângulo 2"/>
          <p:cNvSpPr>
            <a:spLocks noChangeArrowheads="1"/>
          </p:cNvSpPr>
          <p:nvPr/>
        </p:nvSpPr>
        <p:spPr bwMode="auto">
          <a:xfrm>
            <a:off x="1831639" y="3077022"/>
            <a:ext cx="7106322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“Deus quis formar uma grande família de irmãos que se espalhassem por todas as partes; foi Deus quem fundou a SSVP e foi Deus que a quis assim.” </a:t>
            </a:r>
            <a:r>
              <a:rPr lang="pt-BR" altLang="pt-BR" sz="2000" dirty="0">
                <a:latin typeface="Montserrat" pitchFamily="2" charset="0"/>
              </a:rPr>
              <a:t>(</a:t>
            </a:r>
            <a:r>
              <a:rPr lang="pt-BR" altLang="pt-BR" sz="2000" dirty="0" err="1">
                <a:latin typeface="Montserrat" pitchFamily="2" charset="0"/>
              </a:rPr>
              <a:t>Ozanam</a:t>
            </a:r>
            <a:r>
              <a:rPr lang="pt-BR" altLang="pt-BR" sz="2000" dirty="0">
                <a:latin typeface="Montserrat" pitchFamily="2" charset="0"/>
              </a:rPr>
              <a:t>) </a:t>
            </a:r>
            <a:endParaRPr lang="pt-BR" altLang="pt-BR" sz="28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3738368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2"/>
          <p:cNvSpPr>
            <a:spLocks noChangeArrowheads="1"/>
          </p:cNvSpPr>
          <p:nvPr/>
        </p:nvSpPr>
        <p:spPr bwMode="auto">
          <a:xfrm>
            <a:off x="1054045" y="3228529"/>
            <a:ext cx="5775325" cy="769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Família Vicentina</a:t>
            </a:r>
            <a:r>
              <a:rPr lang="pt-BR" altLang="pt-BR" sz="4400" dirty="0">
                <a:solidFill>
                  <a:schemeClr val="bg1"/>
                </a:solidFill>
                <a:latin typeface="Garamond" panose="02020404030301010803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96496678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0" name="Retângulo 2"/>
          <p:cNvSpPr>
            <a:spLocks noChangeArrowheads="1"/>
          </p:cNvSpPr>
          <p:nvPr/>
        </p:nvSpPr>
        <p:spPr bwMode="auto">
          <a:xfrm>
            <a:off x="2798585" y="1336586"/>
            <a:ext cx="5775325" cy="52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Família Vicentina.</a:t>
            </a:r>
          </a:p>
        </p:txBody>
      </p:sp>
      <p:sp>
        <p:nvSpPr>
          <p:cNvPr id="21" name="Retângulo 2"/>
          <p:cNvSpPr>
            <a:spLocks noChangeArrowheads="1"/>
          </p:cNvSpPr>
          <p:nvPr/>
        </p:nvSpPr>
        <p:spPr bwMode="auto">
          <a:xfrm>
            <a:off x="798490" y="2198120"/>
            <a:ext cx="9113860" cy="3477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buFontTx/>
              <a:buChar char="-"/>
            </a:pPr>
            <a:r>
              <a:rPr lang="pt-BR" altLang="pt-BR" sz="2800" dirty="0">
                <a:latin typeface="Montserrat" pitchFamily="2" charset="0"/>
              </a:rPr>
              <a:t> Refere-se ao conjunto de congregações, associações, organizações, movimentos e grupos de pessoas  que prolongam no tempo o carisma de São Vicente de Paulo.</a:t>
            </a:r>
          </a:p>
          <a:p>
            <a:pPr algn="just">
              <a:buFontTx/>
              <a:buChar char="-"/>
            </a:pPr>
            <a:endParaRPr lang="pt-BR" altLang="pt-BR" sz="1200" dirty="0">
              <a:latin typeface="Montserrat" pitchFamily="2" charset="0"/>
            </a:endParaRPr>
          </a:p>
          <a:p>
            <a:pPr algn="just">
              <a:buFontTx/>
              <a:buChar char="-"/>
            </a:pPr>
            <a:r>
              <a:rPr lang="pt-BR" altLang="pt-BR" sz="2800" dirty="0">
                <a:latin typeface="Montserrat" pitchFamily="2" charset="0"/>
              </a:rPr>
              <a:t> Algumas foram fundadas diretamente por Vicente de Paulo, e outras por pessoas que se inspiraram em suas Obras de Caridade.</a:t>
            </a:r>
          </a:p>
          <a:p>
            <a:pPr algn="just">
              <a:buFontTx/>
              <a:buChar char="-"/>
            </a:pPr>
            <a:endParaRPr lang="pt-BR" altLang="pt-BR" sz="1200" dirty="0">
              <a:latin typeface="Montserrat" pitchFamily="2" charset="0"/>
            </a:endParaRPr>
          </a:p>
          <a:p>
            <a:pPr algn="just">
              <a:buFontTx/>
              <a:buChar char="-"/>
            </a:pPr>
            <a:r>
              <a:rPr lang="pt-BR" altLang="pt-BR" sz="2800" dirty="0">
                <a:latin typeface="Montserrat" pitchFamily="2" charset="0"/>
              </a:rPr>
              <a:t> Prestam serviços aos Pobres desvalidos.</a:t>
            </a:r>
            <a:endParaRPr lang="pt-BR" altLang="pt-BR" sz="2800" b="1" i="1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72977012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0" name="Retângulo 2"/>
          <p:cNvSpPr>
            <a:spLocks noChangeArrowheads="1"/>
          </p:cNvSpPr>
          <p:nvPr/>
        </p:nvSpPr>
        <p:spPr bwMode="auto">
          <a:xfrm>
            <a:off x="2798585" y="1336586"/>
            <a:ext cx="5775325" cy="52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Família Vicentina.</a:t>
            </a: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708338" y="2198120"/>
            <a:ext cx="10161431" cy="366254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defRPr/>
            </a:pPr>
            <a:r>
              <a:rPr lang="pt-BR" altLang="pt-BR" sz="2800" b="1" dirty="0">
                <a:latin typeface="Montserrat" panose="00000500000000000000" pitchFamily="2" charset="0"/>
                <a:cs typeface="Arial" charset="0"/>
              </a:rPr>
              <a:t>O que é comum entre os ramos da FV?</a:t>
            </a:r>
          </a:p>
          <a:p>
            <a:pPr>
              <a:defRPr/>
            </a:pPr>
            <a:endParaRPr lang="pt-BR" altLang="pt-BR" sz="1200" b="1" dirty="0">
              <a:latin typeface="Montserrat" panose="00000500000000000000" pitchFamily="2" charset="0"/>
              <a:cs typeface="Arial" charset="0"/>
            </a:endParaRPr>
          </a:p>
          <a:p>
            <a:pPr marL="514350" indent="-514350"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a)O reconhecimento de São Vicente de Paulo como fundador ou inspirador;</a:t>
            </a:r>
          </a:p>
          <a:p>
            <a:pPr algn="just">
              <a:defRPr/>
            </a:pPr>
            <a:endParaRPr lang="pt-BR" altLang="pt-BR" sz="12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b) Uma acentuada orientação para o serviço aos Pobres;</a:t>
            </a:r>
          </a:p>
          <a:p>
            <a:pPr algn="just">
              <a:defRPr/>
            </a:pPr>
            <a:endParaRPr lang="pt-BR" altLang="pt-BR" sz="12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  <a:cs typeface="Arial" charset="0"/>
              </a:rPr>
              <a:t>c) Uma espiritualidade fundamentada em SVP, com ênfase especial na caridade concreta e a prática vivida na </a:t>
            </a:r>
            <a:r>
              <a:rPr lang="pt-BR" altLang="pt-BR" sz="2800" b="1" u="sng" dirty="0">
                <a:latin typeface="Montserrat" panose="00000500000000000000" pitchFamily="2" charset="0"/>
                <a:cs typeface="Arial" charset="0"/>
              </a:rPr>
              <a:t>simplicidade e humildade.</a:t>
            </a:r>
            <a:endParaRPr lang="pt-BR" altLang="pt-BR" sz="2800" dirty="0">
              <a:latin typeface="Montserrat" panose="00000500000000000000" pitchFamily="2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11739448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0" name="Retângulo 2"/>
          <p:cNvSpPr>
            <a:spLocks noChangeArrowheads="1"/>
          </p:cNvSpPr>
          <p:nvPr/>
        </p:nvSpPr>
        <p:spPr bwMode="auto">
          <a:xfrm>
            <a:off x="2798585" y="1336586"/>
            <a:ext cx="5775325" cy="52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Família Vicentina.</a:t>
            </a:r>
          </a:p>
        </p:txBody>
      </p:sp>
      <p:sp>
        <p:nvSpPr>
          <p:cNvPr id="18" name="Retângulo 2"/>
          <p:cNvSpPr>
            <a:spLocks noChangeArrowheads="1"/>
          </p:cNvSpPr>
          <p:nvPr/>
        </p:nvSpPr>
        <p:spPr bwMode="auto">
          <a:xfrm>
            <a:off x="2279650" y="2198120"/>
            <a:ext cx="7632700" cy="2368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latin typeface="Montserrat" pitchFamily="2" charset="0"/>
              </a:rPr>
              <a:t>O que é comum entre os ramos da FV?</a:t>
            </a:r>
          </a:p>
          <a:p>
            <a:endParaRPr lang="pt-BR" altLang="pt-BR" sz="2000" b="1" dirty="0">
              <a:latin typeface="Montserrat" pitchFamily="2" charset="0"/>
            </a:endParaRPr>
          </a:p>
          <a:p>
            <a:pPr algn="just"/>
            <a:endParaRPr lang="pt-BR" altLang="pt-BR" sz="1600" b="1" u="sng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Portanto, não é apenas a SSVP   que possui o carisma e a espiritualidade vicentina, mas todos os ramos da FV  </a:t>
            </a:r>
          </a:p>
        </p:txBody>
      </p:sp>
    </p:spTree>
    <p:extLst>
      <p:ext uri="{BB962C8B-B14F-4D97-AF65-F5344CB8AC3E}">
        <p14:creationId xmlns:p14="http://schemas.microsoft.com/office/powerpoint/2010/main" val="1372431816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591266" y="2890392"/>
            <a:ext cx="6378575" cy="1446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622300" indent="-6223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en-US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 Estrutura da SSVP e a sua </a:t>
            </a: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organização</a:t>
            </a:r>
          </a:p>
        </p:txBody>
      </p:sp>
    </p:spTree>
    <p:extLst>
      <p:ext uri="{BB962C8B-B14F-4D97-AF65-F5344CB8AC3E}">
        <p14:creationId xmlns:p14="http://schemas.microsoft.com/office/powerpoint/2010/main" val="1977538297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444488" y="1495901"/>
            <a:ext cx="7892696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18" name="Espaço Reservado para Conteúdo 2">
            <a:extLst>
              <a:ext uri="{FF2B5EF4-FFF2-40B4-BE49-F238E27FC236}">
                <a16:creationId xmlns:a16="http://schemas.microsoft.com/office/drawing/2014/main" id="{30A8C830-1349-4DAC-9378-8E7647A5AA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34096" y="3185184"/>
            <a:ext cx="9478850" cy="2126501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pt-BR" altLang="pt-BR" dirty="0">
                <a:latin typeface="Montserrat" panose="00000500000000000000" pitchFamily="50" charset="0"/>
              </a:rPr>
              <a:t>A SSVP é uma “Organização Internacional” de cristãos leigos, unidos pela vocação, pelo mesmo carisma seguindo o Evangelho de Jesus Cristo, observando os mandamentos da Doutrina  Cristã e   as instruções da Igreja.</a:t>
            </a:r>
            <a:endParaRPr lang="pt-BR" altLang="pt-BR" b="1" i="1" dirty="0">
              <a:latin typeface="Montserrat" panose="00000500000000000000" pitchFamily="50" charset="0"/>
            </a:endParaRPr>
          </a:p>
          <a:p>
            <a:pPr algn="just"/>
            <a:endParaRPr lang="pt-BR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98984597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8057792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18" name="Retângulo 2"/>
          <p:cNvSpPr>
            <a:spLocks noChangeArrowheads="1"/>
          </p:cNvSpPr>
          <p:nvPr/>
        </p:nvSpPr>
        <p:spPr bwMode="auto">
          <a:xfrm>
            <a:off x="283335" y="2352007"/>
            <a:ext cx="10315978" cy="35394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Seus membros dedicam suas vidas a serviço dos Pobres.</a:t>
            </a:r>
          </a:p>
          <a:p>
            <a:pPr algn="just"/>
            <a:endParaRPr lang="pt-BR" altLang="pt-BR" sz="28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Seus associados são chamados de  confrades (homens) e </a:t>
            </a:r>
            <a:r>
              <a:rPr lang="pt-BR" altLang="pt-BR" sz="2800" dirty="0" err="1">
                <a:latin typeface="Montserrat" pitchFamily="2" charset="0"/>
              </a:rPr>
              <a:t>consócias</a:t>
            </a:r>
            <a:r>
              <a:rPr lang="pt-BR" altLang="pt-BR" sz="2800" dirty="0">
                <a:latin typeface="Montserrat" pitchFamily="2" charset="0"/>
              </a:rPr>
              <a:t> (mulheres). </a:t>
            </a:r>
          </a:p>
          <a:p>
            <a:pPr algn="just"/>
            <a:endParaRPr lang="pt-BR" altLang="pt-BR" sz="28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É composta por crianças, jovens e adultos, cristãos católicos comprometidos com a Igreja</a:t>
            </a:r>
            <a:endParaRPr lang="pt-BR" altLang="pt-BR" sz="2800" b="1" i="1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0599301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912294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1320273" y="3007914"/>
            <a:ext cx="9742679" cy="23083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 - Possui uma hierarquia própria.</a:t>
            </a:r>
          </a:p>
          <a:p>
            <a:pPr algn="just">
              <a:buFontTx/>
              <a:buChar char="-"/>
            </a:pPr>
            <a:endParaRPr lang="pt-BR" altLang="pt-BR" sz="16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 - Fundada em 1833, espalhou-se por todo o Planeta, mesmo nos países cuja religião não é o catolicismo. </a:t>
            </a:r>
          </a:p>
          <a:p>
            <a:pPr algn="just">
              <a:buFontTx/>
              <a:buChar char="-"/>
            </a:pPr>
            <a:endParaRPr lang="pt-BR" altLang="pt-BR" sz="16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0158092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166192" y="1495901"/>
            <a:ext cx="8170992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18" name="Retângulo 6"/>
          <p:cNvSpPr>
            <a:spLocks noChangeArrowheads="1"/>
          </p:cNvSpPr>
          <p:nvPr/>
        </p:nvSpPr>
        <p:spPr bwMode="auto">
          <a:xfrm>
            <a:off x="1063161" y="2352007"/>
            <a:ext cx="9715142" cy="34163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914400" indent="-9144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3600" b="1" dirty="0">
                <a:solidFill>
                  <a:srgbClr val="0070C0"/>
                </a:solidFill>
                <a:latin typeface="Montserrat" pitchFamily="2" charset="0"/>
              </a:rPr>
              <a:t> </a:t>
            </a:r>
            <a:r>
              <a:rPr lang="pt-BR" altLang="pt-BR" sz="2800" dirty="0">
                <a:latin typeface="Montserrat" pitchFamily="2" charset="0"/>
              </a:rPr>
              <a:t>-  Está presente em mais de </a:t>
            </a:r>
            <a:r>
              <a:rPr lang="pt-BR" sz="2800" dirty="0">
                <a:latin typeface="Montserrat" panose="00000500000000000000"/>
              </a:rPr>
              <a:t>155 Territórios</a:t>
            </a:r>
            <a:endParaRPr lang="pt-BR" altLang="pt-BR" sz="2800" dirty="0">
              <a:latin typeface="Montserrat" panose="00000500000000000000"/>
            </a:endParaRPr>
          </a:p>
          <a:p>
            <a:endParaRPr lang="pt-BR" altLang="pt-BR" sz="16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  -  48 mil Conferências.</a:t>
            </a:r>
          </a:p>
          <a:p>
            <a:endParaRPr lang="pt-BR" altLang="pt-BR" sz="1600" dirty="0">
              <a:latin typeface="Montserrat" pitchFamily="2" charset="0"/>
            </a:endParaRPr>
          </a:p>
          <a:p>
            <a:r>
              <a:rPr lang="en-US" altLang="pt-BR" sz="2800" dirty="0">
                <a:latin typeface="Montserrat" pitchFamily="2" charset="0"/>
              </a:rPr>
              <a:t>  -  800</a:t>
            </a:r>
            <a:r>
              <a:rPr lang="pt-BR" altLang="pt-BR" sz="2800" dirty="0">
                <a:latin typeface="Montserrat" pitchFamily="2" charset="0"/>
              </a:rPr>
              <a:t>.000 membros.</a:t>
            </a:r>
          </a:p>
          <a:p>
            <a:endParaRPr lang="pt-BR" altLang="pt-BR" sz="1600" dirty="0">
              <a:latin typeface="Montserrat" pitchFamily="2" charset="0"/>
            </a:endParaRPr>
          </a:p>
          <a:p>
            <a:r>
              <a:rPr lang="en-US" altLang="pt-BR" sz="2800" dirty="0">
                <a:latin typeface="Montserrat" pitchFamily="2" charset="0"/>
              </a:rPr>
              <a:t>  -  A</a:t>
            </a:r>
            <a:r>
              <a:rPr lang="pt-BR" altLang="pt-BR" sz="2800" dirty="0" err="1">
                <a:latin typeface="Montserrat" pitchFamily="2" charset="0"/>
              </a:rPr>
              <a:t>uxilia</a:t>
            </a:r>
            <a:r>
              <a:rPr lang="pt-BR" altLang="pt-BR" sz="2800" dirty="0">
                <a:latin typeface="Montserrat" pitchFamily="2" charset="0"/>
              </a:rPr>
              <a:t> diariamente uma média de 30 milhões de pessoas</a:t>
            </a:r>
          </a:p>
          <a:p>
            <a:r>
              <a:rPr lang="pt-BR" altLang="pt-BR" sz="2000" dirty="0">
                <a:latin typeface="Montserrat" pitchFamily="2" charset="0"/>
              </a:rPr>
              <a:t>			Site do CGI - https://www.ssvpglobal.org </a:t>
            </a:r>
          </a:p>
        </p:txBody>
      </p:sp>
    </p:spTree>
    <p:extLst>
      <p:ext uri="{BB962C8B-B14F-4D97-AF65-F5344CB8AC3E}">
        <p14:creationId xmlns:p14="http://schemas.microsoft.com/office/powerpoint/2010/main" val="2632551582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643270" y="1495901"/>
            <a:ext cx="7977808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1300766" y="3226721"/>
            <a:ext cx="8963696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As Unidades Vicentinas são vinculadas entre si por uma hierarquia própria (Conselhos) e são unidas por uma “Regra” que regulamenta seu funcionamento mundial, adaptada de acordo com a realidade de cada país. </a:t>
            </a:r>
          </a:p>
        </p:txBody>
      </p:sp>
    </p:spTree>
    <p:extLst>
      <p:ext uri="{BB962C8B-B14F-4D97-AF65-F5344CB8AC3E}">
        <p14:creationId xmlns:p14="http://schemas.microsoft.com/office/powerpoint/2010/main" val="380934632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93E9A5DE-DA39-0110-8731-F6D60E8BBB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74500" y="1316680"/>
            <a:ext cx="1502004" cy="1505010"/>
          </a:xfrm>
          <a:prstGeom prst="rect">
            <a:avLst/>
          </a:prstGeom>
        </p:spPr>
      </p:pic>
      <p:pic>
        <p:nvPicPr>
          <p:cNvPr id="15" name="Imagem 3">
            <a:extLst>
              <a:ext uri="{FF2B5EF4-FFF2-40B4-BE49-F238E27FC236}">
                <a16:creationId xmlns:a16="http://schemas.microsoft.com/office/drawing/2014/main" id="{E97E887B-402D-0561-A500-5055AE682F2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281"/>
          <a:stretch/>
        </p:blipFill>
        <p:spPr bwMode="auto">
          <a:xfrm>
            <a:off x="2844629" y="2275417"/>
            <a:ext cx="5684806" cy="39269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6" name="Retângulo 8">
            <a:extLst>
              <a:ext uri="{FF2B5EF4-FFF2-40B4-BE49-F238E27FC236}">
                <a16:creationId xmlns:a16="http://schemas.microsoft.com/office/drawing/2014/main" id="{5722726D-9768-CE0B-2BFC-5AA15B86B6D7}"/>
              </a:ext>
            </a:extLst>
          </p:cNvPr>
          <p:cNvSpPr>
            <a:spLocks noChangeArrowheads="1"/>
          </p:cNvSpPr>
          <p:nvPr/>
        </p:nvSpPr>
        <p:spPr bwMode="auto">
          <a:xfrm>
            <a:off x="4913751" y="3501232"/>
            <a:ext cx="1928812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dirty="0"/>
              <a:t>/Obras Unidas  </a:t>
            </a:r>
            <a:endParaRPr lang="pt-BR" altLang="pt-BR" i="1" dirty="0"/>
          </a:p>
        </p:txBody>
      </p:sp>
      <p:sp>
        <p:nvSpPr>
          <p:cNvPr id="17" name="CaixaDeTexto 16">
            <a:extLst>
              <a:ext uri="{FF2B5EF4-FFF2-40B4-BE49-F238E27FC236}">
                <a16:creationId xmlns:a16="http://schemas.microsoft.com/office/drawing/2014/main" id="{143A11B5-C1DF-4B15-8209-9F82E99DDB53}"/>
              </a:ext>
            </a:extLst>
          </p:cNvPr>
          <p:cNvSpPr txBox="1"/>
          <p:nvPr/>
        </p:nvSpPr>
        <p:spPr>
          <a:xfrm>
            <a:off x="124429" y="1365656"/>
            <a:ext cx="1069628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pt-BR" sz="2800" b="1" dirty="0">
                <a:solidFill>
                  <a:schemeClr val="accent1"/>
                </a:solidFill>
                <a:latin typeface="Montserrat" panose="00000500000000000000" pitchFamily="50" charset="0"/>
              </a:rPr>
              <a:t>Hierarquia </a:t>
            </a:r>
            <a:r>
              <a:rPr lang="pt-BR" sz="2800" b="1" dirty="0">
                <a:solidFill>
                  <a:schemeClr val="accent1"/>
                </a:solidFill>
                <a:latin typeface="Montserrat" panose="00000500000000000000" pitchFamily="2" charset="0"/>
              </a:rPr>
              <a:t>da</a:t>
            </a: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 Sociedade de São Vicente de Paulo</a:t>
            </a:r>
            <a:endParaRPr lang="pt-BR" sz="2800" b="1" dirty="0"/>
          </a:p>
        </p:txBody>
      </p:sp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0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75013987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872538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18" name="Retângulo 4"/>
          <p:cNvSpPr>
            <a:spLocks noChangeArrowheads="1"/>
          </p:cNvSpPr>
          <p:nvPr/>
        </p:nvSpPr>
        <p:spPr bwMode="auto">
          <a:xfrm>
            <a:off x="1651318" y="2657786"/>
            <a:ext cx="8820150" cy="310854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914400" indent="-9144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dirty="0">
                <a:latin typeface="Montserrat" pitchFamily="2" charset="0"/>
              </a:rPr>
              <a:t>CGI – também denominado “Confederação Internacional da SSVP”  sede em Paris. </a:t>
            </a:r>
          </a:p>
          <a:p>
            <a:endParaRPr lang="pt-BR" altLang="pt-BR" sz="28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Cabe a ele representar a SSVP junto à Santa Sé; e a todos os </a:t>
            </a:r>
          </a:p>
          <a:p>
            <a:r>
              <a:rPr lang="pt-BR" altLang="pt-BR" sz="2800" dirty="0">
                <a:latin typeface="Montserrat" pitchFamily="2" charset="0"/>
              </a:rPr>
              <a:t>Organismos Internacionais religiosos e civis e qualquer</a:t>
            </a:r>
          </a:p>
          <a:p>
            <a:r>
              <a:rPr lang="pt-BR" altLang="pt-BR" sz="2800" dirty="0">
                <a:latin typeface="Montserrat" pitchFamily="2" charset="0"/>
              </a:rPr>
              <a:t>Entidade  pública ou Privada.</a:t>
            </a:r>
            <a:endParaRPr lang="pt-BR" altLang="pt-BR" sz="24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8161307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83278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1148750" y="2796965"/>
            <a:ext cx="9322718" cy="2676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- A  caridade, a moral, a ética e a consciência de justiça  são características essenciais da SSVP.  </a:t>
            </a:r>
          </a:p>
          <a:p>
            <a:pPr algn="just"/>
            <a:endParaRPr lang="pt-BR" altLang="pt-BR" sz="28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- Os membros da SSVP buscam seguir Jesus Cristo evangelizador dos Pobres na missão de resgatar  a dignidade da pessoa humana.</a:t>
            </a:r>
          </a:p>
        </p:txBody>
      </p:sp>
    </p:spTree>
    <p:extLst>
      <p:ext uri="{BB962C8B-B14F-4D97-AF65-F5344CB8AC3E}">
        <p14:creationId xmlns:p14="http://schemas.microsoft.com/office/powerpoint/2010/main" val="21784020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m 2">
            <a:extLst>
              <a:ext uri="{FF2B5EF4-FFF2-40B4-BE49-F238E27FC236}">
                <a16:creationId xmlns:a16="http://schemas.microsoft.com/office/drawing/2014/main" id="{37254C44-9065-4589-B88D-56386652AD3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199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800992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844688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7" name="Retângulo 4"/>
          <p:cNvSpPr>
            <a:spLocks noChangeArrowheads="1"/>
          </p:cNvSpPr>
          <p:nvPr/>
        </p:nvSpPr>
        <p:spPr bwMode="auto">
          <a:xfrm>
            <a:off x="2137983" y="3246147"/>
            <a:ext cx="7561263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CNB – sede no Rio de Janeiro. Seu presidente representa a SSVP em todo o território nacional perante às autoridades eclesiásticas e civis, órgãos públicos e privados. </a:t>
            </a:r>
            <a:endParaRPr lang="en-US" altLang="pt-BR" sz="3600" dirty="0">
              <a:solidFill>
                <a:srgbClr val="0070C0"/>
              </a:solidFill>
              <a:latin typeface="Montserrat" pitchFamily="2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016889249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83278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8" name="Retângulo 4"/>
          <p:cNvSpPr>
            <a:spLocks noChangeArrowheads="1"/>
          </p:cNvSpPr>
          <p:nvPr/>
        </p:nvSpPr>
        <p:spPr bwMode="auto">
          <a:xfrm>
            <a:off x="1049628" y="2950625"/>
            <a:ext cx="9092484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eaLnBrk="1" hangingPunct="1"/>
            <a:r>
              <a:rPr lang="pt-BR" altLang="pt-BR" sz="2800" dirty="0">
                <a:latin typeface="Montserrat" pitchFamily="2" charset="0"/>
              </a:rPr>
              <a:t>Conselhos Centrais – respondem pela SSVP na área onde atuam. </a:t>
            </a:r>
          </a:p>
          <a:p>
            <a:pPr algn="just" eaLnBrk="1" hangingPunct="1"/>
            <a:endParaRPr lang="pt-BR" altLang="pt-BR" sz="2800" dirty="0">
              <a:latin typeface="Montserrat" pitchFamily="2" charset="0"/>
            </a:endParaRPr>
          </a:p>
          <a:p>
            <a:pPr algn="just" eaLnBrk="1" hangingPunct="1"/>
            <a:r>
              <a:rPr lang="pt-BR" altLang="pt-BR" sz="2800" dirty="0">
                <a:latin typeface="Montserrat" pitchFamily="2" charset="0"/>
              </a:rPr>
              <a:t>Reportam e prestam contas ao Conselho Metropolitano a que  estão vinculados.</a:t>
            </a:r>
            <a:endParaRPr lang="pt-BR" altLang="pt-BR" dirty="0">
              <a:latin typeface="Montserrat" pitchFamily="2" charset="0"/>
            </a:endParaRPr>
          </a:p>
        </p:txBody>
      </p: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255568352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793025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8" name="Retângulo 4"/>
          <p:cNvSpPr>
            <a:spLocks noChangeArrowheads="1"/>
          </p:cNvSpPr>
          <p:nvPr/>
        </p:nvSpPr>
        <p:spPr bwMode="auto">
          <a:xfrm>
            <a:off x="1526660" y="3233225"/>
            <a:ext cx="9138679" cy="1877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Conselhos Metropolitanos - CM  </a:t>
            </a:r>
          </a:p>
          <a:p>
            <a:pPr algn="just"/>
            <a:endParaRPr lang="pt-BR" altLang="pt-BR" sz="16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Reportam e prestam contas ao CNB e </a:t>
            </a:r>
          </a:p>
          <a:p>
            <a:pPr algn="just"/>
            <a:endParaRPr lang="pt-BR" altLang="pt-BR" sz="16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São representantes diretos do CNB, na área onde atuam. </a:t>
            </a:r>
          </a:p>
        </p:txBody>
      </p: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91372627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819529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7" name="Retângulo 4"/>
          <p:cNvSpPr>
            <a:spLocks noChangeArrowheads="1"/>
          </p:cNvSpPr>
          <p:nvPr/>
        </p:nvSpPr>
        <p:spPr bwMode="auto">
          <a:xfrm>
            <a:off x="875763" y="2527383"/>
            <a:ext cx="10203054" cy="3046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 eaLnBrk="1" hangingPunct="1">
              <a:defRPr/>
            </a:pPr>
            <a:endParaRPr lang="en-US" sz="1100" u="sng" dirty="0">
              <a:solidFill>
                <a:srgbClr val="0070C0"/>
              </a:solidFill>
              <a:cs typeface="Arial" charset="0"/>
            </a:endParaRPr>
          </a:p>
          <a:p>
            <a:pPr algn="ctr" eaLnBrk="1" hangingPunct="1">
              <a:defRPr/>
            </a:pPr>
            <a:endParaRPr lang="en-US" sz="900" u="sng" dirty="0">
              <a:solidFill>
                <a:srgbClr val="0070C0"/>
              </a:solidFill>
              <a:cs typeface="Arial" charset="0"/>
            </a:endParaRPr>
          </a:p>
          <a:p>
            <a:pPr algn="just">
              <a:defRPr/>
            </a:pPr>
            <a:r>
              <a:rPr lang="en-US" sz="2800" dirty="0" err="1">
                <a:latin typeface="Montserrat" panose="00000500000000000000" pitchFamily="2" charset="0"/>
                <a:cs typeface="Arial" charset="0"/>
              </a:rPr>
              <a:t>Conselhos</a:t>
            </a:r>
            <a:r>
              <a:rPr lang="en-US" sz="2800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sz="2800" dirty="0" err="1">
                <a:latin typeface="Montserrat" panose="00000500000000000000" pitchFamily="2" charset="0"/>
                <a:cs typeface="Arial" charset="0"/>
              </a:rPr>
              <a:t>Particulares</a:t>
            </a:r>
            <a:r>
              <a:rPr lang="en-US" sz="2800" dirty="0">
                <a:latin typeface="Montserrat" panose="00000500000000000000" pitchFamily="2" charset="0"/>
                <a:cs typeface="Arial" charset="0"/>
              </a:rPr>
              <a:t>  - </a:t>
            </a:r>
            <a:r>
              <a:rPr lang="pt-BR" sz="2800" dirty="0">
                <a:latin typeface="Montserrat" panose="00000500000000000000" pitchFamily="2" charset="0"/>
                <a:cs typeface="Arial" charset="0"/>
              </a:rPr>
              <a:t>CP. 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Tem como função específica cuidar diretamente das Conferências Vicentinas a eles vinculadas e fundar novas Conferências. Reportam e prestam contas ao CC.</a:t>
            </a:r>
            <a:endParaRPr lang="en-US" sz="2800" dirty="0">
              <a:latin typeface="Montserrat" panose="00000500000000000000" pitchFamily="2" charset="0"/>
              <a:cs typeface="Arial" charset="0"/>
            </a:endParaRPr>
          </a:p>
          <a:p>
            <a:pPr eaLnBrk="1" hangingPunct="1">
              <a:defRPr/>
            </a:pPr>
            <a:endParaRPr lang="en-US" sz="3200" u="sng" dirty="0">
              <a:solidFill>
                <a:srgbClr val="0070C0"/>
              </a:solidFill>
              <a:latin typeface="Arial" charset="0"/>
              <a:cs typeface="Arial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595457869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80627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8" name="Retângulo 4"/>
          <p:cNvSpPr>
            <a:spLocks noChangeArrowheads="1"/>
          </p:cNvSpPr>
          <p:nvPr/>
        </p:nvSpPr>
        <p:spPr bwMode="auto">
          <a:xfrm>
            <a:off x="1751527" y="2420938"/>
            <a:ext cx="8465899" cy="29854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 eaLnBrk="1" hangingPunct="1">
              <a:defRPr/>
            </a:pPr>
            <a:endParaRPr lang="en-US" sz="1100" u="sng" dirty="0">
              <a:solidFill>
                <a:srgbClr val="0070C0"/>
              </a:solidFill>
              <a:cs typeface="Arial" charset="0"/>
            </a:endParaRPr>
          </a:p>
          <a:p>
            <a:pPr algn="ctr" eaLnBrk="1" hangingPunct="1">
              <a:defRPr/>
            </a:pPr>
            <a:endParaRPr lang="en-US" sz="900" u="sng" dirty="0">
              <a:solidFill>
                <a:srgbClr val="0070C0"/>
              </a:solidFill>
              <a:cs typeface="Arial" charset="0"/>
            </a:endParaRPr>
          </a:p>
          <a:p>
            <a:pPr algn="ctr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Conferência Vicentina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É a base da SSVP. 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  <a:cs typeface="Arial" charset="0"/>
              </a:rPr>
              <a:t>Para fazer parte dos Conselhos citados tem que ser membro ativo de uma Conferência.</a:t>
            </a:r>
          </a:p>
        </p:txBody>
      </p: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924000682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859285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7" name="Retângulo 4"/>
          <p:cNvSpPr>
            <a:spLocks noChangeArrowheads="1"/>
          </p:cNvSpPr>
          <p:nvPr/>
        </p:nvSpPr>
        <p:spPr bwMode="auto">
          <a:xfrm>
            <a:off x="1854558" y="3243420"/>
            <a:ext cx="7474972" cy="19389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As Conferencias são fundadas em nome de um santo(a) ou uma invocação católica reconhecidos pela igreja.</a:t>
            </a:r>
          </a:p>
          <a:p>
            <a:pPr algn="just"/>
            <a:endParaRPr lang="pt-BR" altLang="pt-BR" sz="3600" dirty="0">
              <a:solidFill>
                <a:srgbClr val="0070C0"/>
              </a:solidFill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58536773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88579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8" name="Retângulo 4"/>
          <p:cNvSpPr>
            <a:spLocks noChangeArrowheads="1"/>
          </p:cNvSpPr>
          <p:nvPr/>
        </p:nvSpPr>
        <p:spPr bwMode="auto">
          <a:xfrm>
            <a:off x="637508" y="3081458"/>
            <a:ext cx="10295535" cy="249299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As Conferências Vicentinas reúnem-se uma vez por semana e os vicentinos visitam semanalmente os Pobres em seus domicílios, seja em casa, em lares de idosos, hospitais, em creches, etc. </a:t>
            </a:r>
          </a:p>
          <a:p>
            <a:pPr algn="just"/>
            <a:endParaRPr lang="pt-BR" altLang="pt-BR" sz="16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Levam conforto espiritual e material. </a:t>
            </a:r>
          </a:p>
        </p:txBody>
      </p:sp>
      <p:grpSp>
        <p:nvGrpSpPr>
          <p:cNvPr id="7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545860661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Retângulo 16">
            <a:extLst>
              <a:ext uri="{FF2B5EF4-FFF2-40B4-BE49-F238E27FC236}">
                <a16:creationId xmlns:a16="http://schemas.microsoft.com/office/drawing/2014/main" id="{AC644C8A-222E-4541-8071-FAD386016CDB}"/>
              </a:ext>
            </a:extLst>
          </p:cNvPr>
          <p:cNvSpPr>
            <a:spLocks noChangeArrowheads="1"/>
          </p:cNvSpPr>
          <p:nvPr/>
        </p:nvSpPr>
        <p:spPr bwMode="auto">
          <a:xfrm>
            <a:off x="194242" y="3131176"/>
            <a:ext cx="7268780" cy="144655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 marL="622300" indent="-6223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tabLst>
                <a:tab pos="62230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4400" dirty="0">
                <a:solidFill>
                  <a:schemeClr val="bg1"/>
                </a:solidFill>
                <a:latin typeface="Garamond "/>
              </a:rPr>
              <a:t>O que é uma Obra Unida?</a:t>
            </a:r>
          </a:p>
          <a:p>
            <a:pPr>
              <a:defRPr/>
            </a:pPr>
            <a:endParaRPr lang="pt-BR" altLang="pt-BR" sz="4400" dirty="0">
              <a:solidFill>
                <a:schemeClr val="bg1"/>
              </a:solidFill>
              <a:latin typeface="Garamond "/>
            </a:endParaRPr>
          </a:p>
        </p:txBody>
      </p:sp>
    </p:spTree>
    <p:extLst>
      <p:ext uri="{BB962C8B-B14F-4D97-AF65-F5344CB8AC3E}">
        <p14:creationId xmlns:p14="http://schemas.microsoft.com/office/powerpoint/2010/main" val="2631137728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54558" y="1495901"/>
            <a:ext cx="7793025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7" name="Retângulo 4"/>
          <p:cNvSpPr>
            <a:spLocks noChangeArrowheads="1"/>
          </p:cNvSpPr>
          <p:nvPr/>
        </p:nvSpPr>
        <p:spPr bwMode="auto">
          <a:xfrm>
            <a:off x="930055" y="3472240"/>
            <a:ext cx="10340457" cy="13849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E ainda: temos as Obras Unidas - </a:t>
            </a:r>
            <a:r>
              <a:rPr lang="pt-BR" altLang="pt-BR" sz="2800" dirty="0" err="1">
                <a:latin typeface="Montserrat" pitchFamily="2" charset="0"/>
              </a:rPr>
              <a:t>OUs</a:t>
            </a:r>
            <a:r>
              <a:rPr lang="pt-BR" altLang="pt-BR" sz="2800" dirty="0">
                <a:latin typeface="Montserrat" pitchFamily="2" charset="0"/>
              </a:rPr>
              <a:t> (</a:t>
            </a:r>
            <a:r>
              <a:rPr lang="pt-BR" altLang="pt-BR" sz="2800" dirty="0" err="1">
                <a:latin typeface="Montserrat" pitchFamily="2" charset="0"/>
              </a:rPr>
              <a:t>ILPIs</a:t>
            </a:r>
            <a:r>
              <a:rPr lang="pt-BR" altLang="pt-BR" sz="2800" dirty="0">
                <a:latin typeface="Montserrat" pitchFamily="2" charset="0"/>
              </a:rPr>
              <a:t>/asilos/Lar de idosos, vilas vicentinas, centro dia, creches, abrigos, hospitais...) que estão unidas à SSVP. </a:t>
            </a:r>
            <a:endParaRPr lang="en-US" altLang="pt-BR" sz="2400" u="sng" dirty="0">
              <a:latin typeface="Montserrat" pitchFamily="2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848912345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6" name="Retângulo 15">
            <a:extLst>
              <a:ext uri="{FF2B5EF4-FFF2-40B4-BE49-F238E27FC236}">
                <a16:creationId xmlns:a16="http://schemas.microsoft.com/office/drawing/2014/main" id="{89278A05-547E-47D5-B556-43D88D5EAD72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CaixaDeTexto 14">
            <a:extLst>
              <a:ext uri="{FF2B5EF4-FFF2-40B4-BE49-F238E27FC236}">
                <a16:creationId xmlns:a16="http://schemas.microsoft.com/office/drawing/2014/main" id="{6D06E9F9-049F-4C27-B0E9-089F5758C09C}"/>
              </a:ext>
            </a:extLst>
          </p:cNvPr>
          <p:cNvSpPr txBox="1"/>
          <p:nvPr/>
        </p:nvSpPr>
        <p:spPr>
          <a:xfrm>
            <a:off x="2753833" y="1180488"/>
            <a:ext cx="610308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uma Obra Unida</a:t>
            </a:r>
            <a:endParaRPr lang="pt-BR" sz="2800" b="1" dirty="0">
              <a:latin typeface="Montserrat" panose="00000500000000000000" pitchFamily="2" charset="0"/>
            </a:endParaRPr>
          </a:p>
        </p:txBody>
      </p:sp>
      <p:sp>
        <p:nvSpPr>
          <p:cNvPr id="17" name="Retângulo 6">
            <a:extLst>
              <a:ext uri="{FF2B5EF4-FFF2-40B4-BE49-F238E27FC236}">
                <a16:creationId xmlns:a16="http://schemas.microsoft.com/office/drawing/2014/main" id="{1B72DD79-FEBD-4A8D-91A6-1B2CA59AAD04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86000" y="2967038"/>
            <a:ext cx="4572000" cy="2246312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Assistência;</a:t>
            </a:r>
          </a:p>
          <a:p>
            <a:pPr algn="ctr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Promoção;</a:t>
            </a:r>
          </a:p>
          <a:p>
            <a:pPr algn="ctr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ctr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Libertação.</a:t>
            </a:r>
          </a:p>
        </p:txBody>
      </p:sp>
      <p:sp>
        <p:nvSpPr>
          <p:cNvPr id="18" name="Retângulo 5">
            <a:extLst>
              <a:ext uri="{FF2B5EF4-FFF2-40B4-BE49-F238E27FC236}">
                <a16:creationId xmlns:a16="http://schemas.microsoft.com/office/drawing/2014/main" id="{796F4753-58FF-4A82-A908-E7214A6D6C5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54133" y="2262590"/>
            <a:ext cx="9144000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latin typeface="Montserrat" panose="00000500000000000000" pitchFamily="2" charset="0"/>
              </a:rPr>
              <a:t>A OU tem como missão:</a:t>
            </a:r>
          </a:p>
        </p:txBody>
      </p:sp>
      <p:sp>
        <p:nvSpPr>
          <p:cNvPr id="19" name="Retângulo 5">
            <a:extLst>
              <a:ext uri="{FF2B5EF4-FFF2-40B4-BE49-F238E27FC236}">
                <a16:creationId xmlns:a16="http://schemas.microsoft.com/office/drawing/2014/main" id="{1E68585A-4735-4A0C-B33D-1953A2A76EF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24840016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6D06E9F9-049F-4C27-B0E9-089F5758C09C}"/>
              </a:ext>
            </a:extLst>
          </p:cNvPr>
          <p:cNvSpPr txBox="1"/>
          <p:nvPr/>
        </p:nvSpPr>
        <p:spPr>
          <a:xfrm>
            <a:off x="2753833" y="1180488"/>
            <a:ext cx="610308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uma Obra Unida</a:t>
            </a:r>
            <a:endParaRPr lang="pt-BR" sz="2800" b="1" dirty="0">
              <a:latin typeface="Montserrat" panose="00000500000000000000" pitchFamily="2" charset="0"/>
            </a:endParaRPr>
          </a:p>
        </p:txBody>
      </p:sp>
      <p:sp>
        <p:nvSpPr>
          <p:cNvPr id="19" name="Retângulo 7">
            <a:extLst>
              <a:ext uri="{FF2B5EF4-FFF2-40B4-BE49-F238E27FC236}">
                <a16:creationId xmlns:a16="http://schemas.microsoft.com/office/drawing/2014/main" id="{F325EB60-30F9-4152-988D-A708E6FE5BC8}"/>
              </a:ext>
            </a:extLst>
          </p:cNvPr>
          <p:cNvSpPr>
            <a:spLocks noChangeArrowheads="1"/>
          </p:cNvSpPr>
          <p:nvPr/>
        </p:nvSpPr>
        <p:spPr bwMode="auto">
          <a:xfrm>
            <a:off x="448614" y="2441179"/>
            <a:ext cx="11294772" cy="353943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É uma unidade vicentina paralela, é dotada de personalidade jurídica e presta contas de suas atividades e de seu funcionamento ao conselho central e ao conselho metropolitano.  </a:t>
            </a:r>
          </a:p>
          <a:p>
            <a:pPr algn="just">
              <a:defRPr/>
            </a:pPr>
            <a:endParaRPr lang="pt-BR" altLang="pt-BR" sz="2800" dirty="0">
              <a:solidFill>
                <a:srgbClr val="0070C0"/>
              </a:solidFill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É unidade da SSVP, está sob a orientação  vicentina  do conselho central, e é orientada e fiscalizada pelo conselho metropolitano através do DENOR.</a:t>
            </a:r>
            <a:endParaRPr lang="pt-BR" altLang="pt-BR" sz="3600" dirty="0">
              <a:solidFill>
                <a:srgbClr val="0070C0"/>
              </a:solidFill>
            </a:endParaRPr>
          </a:p>
        </p:txBody>
      </p:sp>
      <p:sp>
        <p:nvSpPr>
          <p:cNvPr id="21" name="Retângulo 20">
            <a:extLst>
              <a:ext uri="{FF2B5EF4-FFF2-40B4-BE49-F238E27FC236}">
                <a16:creationId xmlns:a16="http://schemas.microsoft.com/office/drawing/2014/main" id="{69A125A6-4406-464E-894E-189B5D4AE086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6" name="Retângulo 5">
            <a:extLst>
              <a:ext uri="{FF2B5EF4-FFF2-40B4-BE49-F238E27FC236}">
                <a16:creationId xmlns:a16="http://schemas.microsoft.com/office/drawing/2014/main" id="{6F66AB52-9098-4FE9-BD2F-A0DE80979459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38598959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5" name="CaixaDeTexto 14">
            <a:extLst>
              <a:ext uri="{FF2B5EF4-FFF2-40B4-BE49-F238E27FC236}">
                <a16:creationId xmlns:a16="http://schemas.microsoft.com/office/drawing/2014/main" id="{6D06E9F9-049F-4C27-B0E9-089F5758C09C}"/>
              </a:ext>
            </a:extLst>
          </p:cNvPr>
          <p:cNvSpPr txBox="1"/>
          <p:nvPr/>
        </p:nvSpPr>
        <p:spPr>
          <a:xfrm>
            <a:off x="2753833" y="1180488"/>
            <a:ext cx="6103088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é uma Obra Unida</a:t>
            </a:r>
            <a:endParaRPr lang="pt-BR" sz="2800" b="1" dirty="0">
              <a:latin typeface="Montserrat" panose="00000500000000000000" pitchFamily="2" charset="0"/>
            </a:endParaRPr>
          </a:p>
        </p:txBody>
      </p:sp>
      <p:sp>
        <p:nvSpPr>
          <p:cNvPr id="17" name="Retângulo 7">
            <a:extLst>
              <a:ext uri="{FF2B5EF4-FFF2-40B4-BE49-F238E27FC236}">
                <a16:creationId xmlns:a16="http://schemas.microsoft.com/office/drawing/2014/main" id="{97692451-AAC0-40C2-87D9-BC63D3BECA0D}"/>
              </a:ext>
            </a:extLst>
          </p:cNvPr>
          <p:cNvSpPr>
            <a:spLocks noChangeArrowheads="1"/>
          </p:cNvSpPr>
          <p:nvPr/>
        </p:nvSpPr>
        <p:spPr bwMode="auto">
          <a:xfrm>
            <a:off x="468313" y="3146410"/>
            <a:ext cx="10581760" cy="224676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É uma casa para auxiliar as Conferências, acolhendo os assistidos quando estas já não  têm mais condições de cuidar deles, devido à complexidade desse atendimento. </a:t>
            </a:r>
          </a:p>
          <a:p>
            <a:pPr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Seja uma casa lar, um hospital, etc.</a:t>
            </a:r>
          </a:p>
        </p:txBody>
      </p:sp>
      <p:sp>
        <p:nvSpPr>
          <p:cNvPr id="18" name="Retângulo 17">
            <a:extLst>
              <a:ext uri="{FF2B5EF4-FFF2-40B4-BE49-F238E27FC236}">
                <a16:creationId xmlns:a16="http://schemas.microsoft.com/office/drawing/2014/main" id="{B901CFC2-9BE2-4BCC-9090-FB3CDC2450E7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6" name="Retângulo 5">
            <a:extLst>
              <a:ext uri="{FF2B5EF4-FFF2-40B4-BE49-F238E27FC236}">
                <a16:creationId xmlns:a16="http://schemas.microsoft.com/office/drawing/2014/main" id="{7C59A334-89D6-4F31-B627-A60D000F240E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42073799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9" name="Retângulo 5">
            <a:extLst>
              <a:ext uri="{FF2B5EF4-FFF2-40B4-BE49-F238E27FC236}">
                <a16:creationId xmlns:a16="http://schemas.microsoft.com/office/drawing/2014/main" id="{E0DC12D0-1692-421F-8707-946632829551}"/>
              </a:ext>
            </a:extLst>
          </p:cNvPr>
          <p:cNvSpPr>
            <a:spLocks noChangeArrowheads="1"/>
          </p:cNvSpPr>
          <p:nvPr/>
        </p:nvSpPr>
        <p:spPr bwMode="auto">
          <a:xfrm>
            <a:off x="3954227" y="1191793"/>
            <a:ext cx="4283545" cy="523220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Missão da Obra Unida</a:t>
            </a:r>
          </a:p>
        </p:txBody>
      </p:sp>
      <p:sp>
        <p:nvSpPr>
          <p:cNvPr id="20" name="Retângulo 7">
            <a:extLst>
              <a:ext uri="{FF2B5EF4-FFF2-40B4-BE49-F238E27FC236}">
                <a16:creationId xmlns:a16="http://schemas.microsoft.com/office/drawing/2014/main" id="{3A1309C7-4246-4158-A754-B4DC4493724C}"/>
              </a:ext>
            </a:extLst>
          </p:cNvPr>
          <p:cNvSpPr>
            <a:spLocks noChangeArrowheads="1"/>
          </p:cNvSpPr>
          <p:nvPr/>
        </p:nvSpPr>
        <p:spPr bwMode="auto">
          <a:xfrm>
            <a:off x="888642" y="2296054"/>
            <a:ext cx="9556124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Promover o bem estar , a alegria, o conforto e o espírito familiar  para os moradores do lar;</a:t>
            </a:r>
          </a:p>
          <a:p>
            <a:pPr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- Transformar a obra em uma  casa de família – “Família Vicentina”, onde todos possam sentir-se bem, confortável e feliz. </a:t>
            </a:r>
          </a:p>
        </p:txBody>
      </p:sp>
      <p:sp>
        <p:nvSpPr>
          <p:cNvPr id="21" name="Retângulo 20">
            <a:extLst>
              <a:ext uri="{FF2B5EF4-FFF2-40B4-BE49-F238E27FC236}">
                <a16:creationId xmlns:a16="http://schemas.microsoft.com/office/drawing/2014/main" id="{A89CC8A5-F238-4B58-AB77-72372893A476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>
            <a:extLst>
              <a:ext uri="{FF2B5EF4-FFF2-40B4-BE49-F238E27FC236}">
                <a16:creationId xmlns:a16="http://schemas.microsoft.com/office/drawing/2014/main" id="{906BEC74-FB33-44D8-BC5B-29C314511EE5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46831738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9" name="Retângulo 5">
            <a:extLst>
              <a:ext uri="{FF2B5EF4-FFF2-40B4-BE49-F238E27FC236}">
                <a16:creationId xmlns:a16="http://schemas.microsoft.com/office/drawing/2014/main" id="{E0DC12D0-1692-421F-8707-946632829551}"/>
              </a:ext>
            </a:extLst>
          </p:cNvPr>
          <p:cNvSpPr>
            <a:spLocks noChangeArrowheads="1"/>
          </p:cNvSpPr>
          <p:nvPr/>
        </p:nvSpPr>
        <p:spPr bwMode="auto">
          <a:xfrm>
            <a:off x="2128469" y="985067"/>
            <a:ext cx="4283545" cy="523220"/>
          </a:xfrm>
          <a:prstGeom prst="rect">
            <a:avLst/>
          </a:prstGeom>
          <a:noFill/>
          <a:ln>
            <a:noFill/>
          </a:ln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Missão da Obra Unida</a:t>
            </a:r>
          </a:p>
        </p:txBody>
      </p:sp>
      <p:sp>
        <p:nvSpPr>
          <p:cNvPr id="15" name="Retângulo 7">
            <a:extLst>
              <a:ext uri="{FF2B5EF4-FFF2-40B4-BE49-F238E27FC236}">
                <a16:creationId xmlns:a16="http://schemas.microsoft.com/office/drawing/2014/main" id="{767BFD59-A3EC-4CF9-9BA6-53D771343E13}"/>
              </a:ext>
            </a:extLst>
          </p:cNvPr>
          <p:cNvSpPr>
            <a:spLocks noChangeArrowheads="1"/>
          </p:cNvSpPr>
          <p:nvPr/>
        </p:nvSpPr>
        <p:spPr bwMode="auto">
          <a:xfrm>
            <a:off x="743574" y="1651988"/>
            <a:ext cx="9440628" cy="4478149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 marL="273050" indent="-2730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“Os Pobres são as vítimas do esquecimento, da exclusão e da adversidade”</a:t>
            </a:r>
          </a:p>
          <a:p>
            <a:pPr marL="0" indent="0" algn="just"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Idosos e as crianças pobres são as vítimas  por excelência deste esquecimento e dessa exclusão. </a:t>
            </a:r>
          </a:p>
          <a:p>
            <a:pPr marL="0" indent="0" algn="just"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São vítimas do abandono, da solidão,  </a:t>
            </a: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do descaso e da indiferença. </a:t>
            </a:r>
          </a:p>
          <a:p>
            <a:pPr marL="0" indent="0" algn="just">
              <a:defRPr/>
            </a:pPr>
            <a:endParaRPr lang="pt-BR" altLang="pt-BR" sz="1100" dirty="0">
              <a:latin typeface="Montserrat" panose="00000500000000000000" pitchFamily="2" charset="0"/>
            </a:endParaRP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É </a:t>
            </a:r>
            <a:r>
              <a:rPr lang="pt-BR" altLang="pt-BR" sz="2800" b="1" dirty="0">
                <a:latin typeface="Montserrat" panose="00000500000000000000" pitchFamily="2" charset="0"/>
              </a:rPr>
              <a:t>missão</a:t>
            </a:r>
            <a:r>
              <a:rPr lang="pt-BR" altLang="pt-BR" sz="2800" dirty="0">
                <a:latin typeface="Montserrat" panose="00000500000000000000" pitchFamily="2" charset="0"/>
              </a:rPr>
              <a:t> dos </a:t>
            </a:r>
            <a:r>
              <a:rPr lang="pt-BR" altLang="pt-BR" sz="2800" b="1" dirty="0">
                <a:latin typeface="Montserrat" panose="00000500000000000000" pitchFamily="2" charset="0"/>
              </a:rPr>
              <a:t>vicentinos </a:t>
            </a:r>
            <a:r>
              <a:rPr lang="pt-BR" altLang="pt-BR" sz="2800" dirty="0">
                <a:latin typeface="Montserrat" panose="00000500000000000000" pitchFamily="2" charset="0"/>
              </a:rPr>
              <a:t>cuidar </a:t>
            </a: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destes esquecidos e abandonados</a:t>
            </a:r>
          </a:p>
        </p:txBody>
      </p:sp>
      <p:pic>
        <p:nvPicPr>
          <p:cNvPr id="17" name="Picture 2">
            <a:extLst>
              <a:ext uri="{FF2B5EF4-FFF2-40B4-BE49-F238E27FC236}">
                <a16:creationId xmlns:a16="http://schemas.microsoft.com/office/drawing/2014/main" id="{DEFC2AA0-1A02-413F-9C17-3BBF9549454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182637" y="3551819"/>
            <a:ext cx="2855230" cy="23034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" name="Retângulo 17">
            <a:extLst>
              <a:ext uri="{FF2B5EF4-FFF2-40B4-BE49-F238E27FC236}">
                <a16:creationId xmlns:a16="http://schemas.microsoft.com/office/drawing/2014/main" id="{ECCD9386-CC06-458D-B799-F5B604526629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6" name="Retângulo 5">
            <a:extLst>
              <a:ext uri="{FF2B5EF4-FFF2-40B4-BE49-F238E27FC236}">
                <a16:creationId xmlns:a16="http://schemas.microsoft.com/office/drawing/2014/main" id="{71385146-F1A6-4824-9AE8-357DF8780EC8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42376650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11" name="Retângulo 10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2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3" name="Retângulo 12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5" name="Imagem 4">
            <a:extLst>
              <a:ext uri="{FF2B5EF4-FFF2-40B4-BE49-F238E27FC236}">
                <a16:creationId xmlns:a16="http://schemas.microsoft.com/office/drawing/2014/main" id="{F12B3EF3-57DA-D76C-3407-EA6EFCF43B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535863" y="951203"/>
            <a:ext cx="1502004" cy="1505010"/>
          </a:xfrm>
          <a:prstGeom prst="rect">
            <a:avLst/>
          </a:prstGeom>
        </p:spPr>
      </p:pic>
      <p:sp>
        <p:nvSpPr>
          <p:cNvPr id="18" name="Retângulo 5">
            <a:extLst>
              <a:ext uri="{FF2B5EF4-FFF2-40B4-BE49-F238E27FC236}">
                <a16:creationId xmlns:a16="http://schemas.microsoft.com/office/drawing/2014/main" id="{C38353B6-BA7C-4012-B07E-09208A3C0955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3031" y="2421053"/>
            <a:ext cx="11934836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 marL="273050" indent="-2730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Primeiramente, que seja uma casa  de amor, de acolhimento, de bondade  e de respeito; uma casa servidora, que tenha os ideais de São Vicente de Paulo.</a:t>
            </a:r>
          </a:p>
          <a:p>
            <a:pPr marL="0" indent="0" algn="just">
              <a:defRPr/>
            </a:pPr>
            <a:endParaRPr lang="pt-BR" altLang="pt-BR" sz="2800" dirty="0">
              <a:latin typeface="Montserrat" panose="00000500000000000000" pitchFamily="2" charset="0"/>
            </a:endParaRPr>
          </a:p>
          <a:p>
            <a:pPr marL="0" indent="0"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Que cumpra seus deveres de acordo com o regulamento da SSVP e que seja parceira das unidades vicentinas e da comunidade local.</a:t>
            </a:r>
          </a:p>
        </p:txBody>
      </p:sp>
      <p:sp>
        <p:nvSpPr>
          <p:cNvPr id="20" name="Retângulo 7">
            <a:extLst>
              <a:ext uri="{FF2B5EF4-FFF2-40B4-BE49-F238E27FC236}">
                <a16:creationId xmlns:a16="http://schemas.microsoft.com/office/drawing/2014/main" id="{1A604944-8842-4D20-9397-D265B525C11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008062" y="1057595"/>
            <a:ext cx="8715375" cy="523220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O Que se espera de uma Obra Unida:</a:t>
            </a:r>
          </a:p>
        </p:txBody>
      </p:sp>
      <p:sp>
        <p:nvSpPr>
          <p:cNvPr id="21" name="Retângulo 20">
            <a:extLst>
              <a:ext uri="{FF2B5EF4-FFF2-40B4-BE49-F238E27FC236}">
                <a16:creationId xmlns:a16="http://schemas.microsoft.com/office/drawing/2014/main" id="{D7518337-52B1-42CD-AA06-208AF7DFF4EB}"/>
              </a:ext>
            </a:extLst>
          </p:cNvPr>
          <p:cNvSpPr/>
          <p:nvPr/>
        </p:nvSpPr>
        <p:spPr>
          <a:xfrm>
            <a:off x="0" y="-1"/>
            <a:ext cx="12192000" cy="895547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 sz="4400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>
            <a:extLst>
              <a:ext uri="{FF2B5EF4-FFF2-40B4-BE49-F238E27FC236}">
                <a16:creationId xmlns:a16="http://schemas.microsoft.com/office/drawing/2014/main" id="{C08610B8-1E20-4BFC-8632-90F025713D83}"/>
              </a:ext>
            </a:extLst>
          </p:cNvPr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18337682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2" name="Retângulo 1"/>
          <p:cNvSpPr/>
          <p:nvPr/>
        </p:nvSpPr>
        <p:spPr>
          <a:xfrm>
            <a:off x="1867810" y="1215516"/>
            <a:ext cx="7925546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pt-BR" sz="2800" b="1" dirty="0">
                <a:solidFill>
                  <a:srgbClr val="0070C0"/>
                </a:solidFill>
                <a:latin typeface="Montserrat" pitchFamily="2" charset="0"/>
              </a:rPr>
              <a:t>A Estrutura da SSVP e a sua </a:t>
            </a:r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organização</a:t>
            </a:r>
          </a:p>
        </p:txBody>
      </p:sp>
      <p:sp>
        <p:nvSpPr>
          <p:cNvPr id="7" name="Espaço Reservado para Conteúdo 5">
            <a:extLst>
              <a:ext uri="{FF2B5EF4-FFF2-40B4-BE49-F238E27FC236}">
                <a16:creationId xmlns:a16="http://schemas.microsoft.com/office/drawing/2014/main" id="{3F8522C9-DE62-F39F-F9D9-CA447146B1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4800" y="1880771"/>
            <a:ext cx="11847444" cy="4287020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pt-BR" b="1" dirty="0">
                <a:latin typeface="Montserrat" panose="00000500000000000000" pitchFamily="50" charset="0"/>
              </a:rPr>
              <a:t>No Brasil temos: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33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Conselhos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Metropolitano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(CM) 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322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Conselhos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Centrais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(CC)</a:t>
            </a: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16 mil </a:t>
            </a:r>
            <a:r>
              <a:rPr lang="pt-BR" dirty="0">
                <a:latin typeface="Montserrat" panose="00000500000000000000" pitchFamily="2" charset="0"/>
                <a:cs typeface="Arial" charset="0"/>
              </a:rPr>
              <a:t>Conferências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130 mil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Membros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vicentinos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en-US" b="1" dirty="0">
                <a:latin typeface="Montserrat" panose="00000500000000000000" pitchFamily="2" charset="0"/>
                <a:cs typeface="Arial" charset="0"/>
              </a:rPr>
              <a:t>522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Obras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Unidas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 (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Asilos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, </a:t>
            </a:r>
            <a:r>
              <a:rPr lang="en-US" b="1" dirty="0" err="1">
                <a:latin typeface="Montserrat" panose="00000500000000000000" pitchFamily="2" charset="0"/>
                <a:cs typeface="Arial" charset="0"/>
              </a:rPr>
              <a:t>hospitais</a:t>
            </a:r>
            <a:r>
              <a:rPr lang="en-US" b="1" dirty="0">
                <a:latin typeface="Montserrat" panose="00000500000000000000" pitchFamily="2" charset="0"/>
                <a:cs typeface="Arial" charset="0"/>
              </a:rPr>
              <a:t>)etc. </a:t>
            </a:r>
          </a:p>
          <a:p>
            <a:pPr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12.400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Funcionários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remunerados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  <a:p>
            <a:pPr>
              <a:defRPr/>
            </a:pPr>
            <a:r>
              <a:rPr lang="en-US" dirty="0">
                <a:latin typeface="Montserrat" panose="00000500000000000000" pitchFamily="2" charset="0"/>
                <a:cs typeface="Arial" charset="0"/>
              </a:rPr>
              <a:t>470mil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pessoas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assistidas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destas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17 mil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em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Obras</a:t>
            </a:r>
            <a:r>
              <a:rPr lang="en-US" dirty="0">
                <a:latin typeface="Montserrat" panose="00000500000000000000" pitchFamily="2" charset="0"/>
                <a:cs typeface="Arial" charset="0"/>
              </a:rPr>
              <a:t> </a:t>
            </a:r>
            <a:r>
              <a:rPr lang="en-US" dirty="0" err="1">
                <a:latin typeface="Montserrat" panose="00000500000000000000" pitchFamily="2" charset="0"/>
                <a:cs typeface="Arial" charset="0"/>
              </a:rPr>
              <a:t>Assistenciais</a:t>
            </a:r>
            <a:endParaRPr lang="en-US" dirty="0">
              <a:latin typeface="Montserrat" panose="00000500000000000000" pitchFamily="2" charset="0"/>
              <a:cs typeface="Arial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746414848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Título 1"/>
          <p:cNvSpPr txBox="1">
            <a:spLocks noChangeArrowheads="1"/>
          </p:cNvSpPr>
          <p:nvPr/>
        </p:nvSpPr>
        <p:spPr>
          <a:xfrm>
            <a:off x="1765257" y="2202287"/>
            <a:ext cx="4352902" cy="3459529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- MISSÃO</a:t>
            </a:r>
            <a:b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</a:br>
            <a:b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</a:b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- VISÃO</a:t>
            </a:r>
            <a:b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</a:br>
            <a:b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</a:b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- VALORES</a:t>
            </a:r>
          </a:p>
        </p:txBody>
      </p:sp>
    </p:spTree>
    <p:extLst>
      <p:ext uri="{BB962C8B-B14F-4D97-AF65-F5344CB8AC3E}">
        <p14:creationId xmlns:p14="http://schemas.microsoft.com/office/powerpoint/2010/main" val="2529412389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Espaço Reservado para Conteúdo 2"/>
          <p:cNvSpPr txBox="1">
            <a:spLocks noChangeArrowheads="1"/>
          </p:cNvSpPr>
          <p:nvPr/>
        </p:nvSpPr>
        <p:spPr>
          <a:xfrm>
            <a:off x="1345281" y="3244427"/>
            <a:ext cx="5127593" cy="2138942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>
              <a:defRPr/>
            </a:pPr>
            <a:r>
              <a:rPr lang="pt-BR" sz="2800" dirty="0">
                <a:solidFill>
                  <a:schemeClr val="bg1"/>
                </a:solidFill>
                <a:latin typeface="Montserrat" pitchFamily="2" charset="0"/>
              </a:rPr>
              <a:t>Ser uma rede de amigos, buscando a santificação por meio do serviço ao necessitado com respeito, amor, alegria, e em defesa da justiça social.</a:t>
            </a:r>
          </a:p>
        </p:txBody>
      </p:sp>
      <p:sp>
        <p:nvSpPr>
          <p:cNvPr id="19" name="Título 1"/>
          <p:cNvSpPr txBox="1">
            <a:spLocks noChangeArrowheads="1"/>
          </p:cNvSpPr>
          <p:nvPr/>
        </p:nvSpPr>
        <p:spPr>
          <a:xfrm>
            <a:off x="489980" y="1089723"/>
            <a:ext cx="6348413" cy="993775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4400" b="1" dirty="0">
                <a:solidFill>
                  <a:schemeClr val="bg1"/>
                </a:solidFill>
                <a:latin typeface="Montserrat" pitchFamily="2" charset="0"/>
              </a:rPr>
              <a:t>MISSÃO</a:t>
            </a: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6389757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Título 1"/>
          <p:cNvSpPr txBox="1">
            <a:spLocks noChangeArrowheads="1"/>
          </p:cNvSpPr>
          <p:nvPr/>
        </p:nvSpPr>
        <p:spPr>
          <a:xfrm>
            <a:off x="996871" y="946195"/>
            <a:ext cx="5567363" cy="995362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2800" b="1" dirty="0">
                <a:solidFill>
                  <a:schemeClr val="bg1"/>
                </a:solidFill>
                <a:latin typeface="Montserrat" pitchFamily="2" charset="0"/>
              </a:rPr>
              <a:t>VISÃO</a:t>
            </a:r>
            <a:endParaRPr lang="pt-BR" sz="28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9" name="Espaço Reservado para Conteúdo 2"/>
          <p:cNvSpPr txBox="1">
            <a:spLocks noChangeArrowheads="1"/>
          </p:cNvSpPr>
          <p:nvPr/>
        </p:nvSpPr>
        <p:spPr>
          <a:xfrm>
            <a:off x="1164741" y="2995077"/>
            <a:ext cx="5567363" cy="197961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>
              <a:defRPr/>
            </a:pPr>
            <a:r>
              <a:rPr lang="pt-BR" sz="2800" dirty="0">
                <a:solidFill>
                  <a:schemeClr val="bg1"/>
                </a:solidFill>
                <a:latin typeface="Montserrat" pitchFamily="2" charset="0"/>
              </a:rPr>
              <a:t>Ser reconhecida como uma organização nacional que promove a dignidade integral dos mais necessitados</a:t>
            </a:r>
          </a:p>
        </p:txBody>
      </p:sp>
    </p:spTree>
    <p:extLst>
      <p:ext uri="{BB962C8B-B14F-4D97-AF65-F5344CB8AC3E}">
        <p14:creationId xmlns:p14="http://schemas.microsoft.com/office/powerpoint/2010/main" val="2661895852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Título 1"/>
          <p:cNvSpPr txBox="1">
            <a:spLocks noChangeArrowheads="1"/>
          </p:cNvSpPr>
          <p:nvPr/>
        </p:nvSpPr>
        <p:spPr>
          <a:xfrm>
            <a:off x="674899" y="359569"/>
            <a:ext cx="5567363" cy="995362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pt-BR" sz="2800" b="1" dirty="0">
                <a:solidFill>
                  <a:schemeClr val="bg1"/>
                </a:solidFill>
                <a:latin typeface="Montserrat" pitchFamily="2" charset="0"/>
              </a:rPr>
              <a:t>VALORES</a:t>
            </a:r>
            <a:endParaRPr lang="pt-BR" sz="28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7" name="Espaço Reservado para Conteúdo 2"/>
          <p:cNvSpPr txBox="1">
            <a:spLocks/>
          </p:cNvSpPr>
          <p:nvPr/>
        </p:nvSpPr>
        <p:spPr>
          <a:xfrm>
            <a:off x="2449804" y="1714499"/>
            <a:ext cx="3346450" cy="476357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 pitchFamily="50" charset="0"/>
              </a:rPr>
              <a:t>Caridade</a:t>
            </a:r>
          </a:p>
          <a:p>
            <a:pPr algn="l">
              <a:defRPr/>
            </a:pPr>
            <a:endParaRPr lang="pt-BR" sz="2800" dirty="0">
              <a:solidFill>
                <a:schemeClr val="bg1"/>
              </a:solidFill>
              <a:latin typeface="Montserrat" panose="00000500000000000000" pitchFamily="50" charset="0"/>
            </a:endParaRPr>
          </a:p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 pitchFamily="50" charset="0"/>
              </a:rPr>
              <a:t>Empatia</a:t>
            </a:r>
          </a:p>
          <a:p>
            <a:pPr algn="l">
              <a:defRPr/>
            </a:pPr>
            <a:endParaRPr lang="pt-BR" sz="2800" dirty="0">
              <a:solidFill>
                <a:schemeClr val="bg1"/>
              </a:solidFill>
              <a:latin typeface="Montserrat" panose="00000500000000000000" pitchFamily="50" charset="0"/>
            </a:endParaRPr>
          </a:p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 pitchFamily="50" charset="0"/>
              </a:rPr>
              <a:t>Simplicidade</a:t>
            </a:r>
          </a:p>
          <a:p>
            <a:pPr algn="l">
              <a:defRPr/>
            </a:pPr>
            <a:endParaRPr lang="pt-BR" sz="2800" dirty="0">
              <a:solidFill>
                <a:schemeClr val="bg1"/>
              </a:solidFill>
              <a:latin typeface="Montserrat" panose="00000500000000000000" pitchFamily="50" charset="0"/>
            </a:endParaRPr>
          </a:p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 pitchFamily="50" charset="0"/>
              </a:rPr>
              <a:t>Justiça</a:t>
            </a:r>
          </a:p>
          <a:p>
            <a:pPr algn="l">
              <a:defRPr/>
            </a:pPr>
            <a:endParaRPr lang="pt-BR" sz="2800" dirty="0">
              <a:solidFill>
                <a:schemeClr val="bg1"/>
              </a:solidFill>
              <a:latin typeface="Montserrat" panose="00000500000000000000" pitchFamily="50" charset="0"/>
            </a:endParaRPr>
          </a:p>
          <a:p>
            <a:pPr algn="l">
              <a:defRPr/>
            </a:pPr>
            <a:r>
              <a:rPr lang="pt-BR" sz="2800" dirty="0">
                <a:solidFill>
                  <a:schemeClr val="bg1"/>
                </a:solidFill>
                <a:latin typeface="Montserrat" panose="00000500000000000000" pitchFamily="50" charset="0"/>
              </a:rPr>
              <a:t>Espiritualidade</a:t>
            </a:r>
          </a:p>
        </p:txBody>
      </p:sp>
    </p:spTree>
    <p:extLst>
      <p:ext uri="{BB962C8B-B14F-4D97-AF65-F5344CB8AC3E}">
        <p14:creationId xmlns:p14="http://schemas.microsoft.com/office/powerpoint/2010/main" val="1461665068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6"/>
          <p:cNvSpPr>
            <a:spLocks noChangeArrowheads="1"/>
          </p:cNvSpPr>
          <p:nvPr/>
        </p:nvSpPr>
        <p:spPr bwMode="auto">
          <a:xfrm>
            <a:off x="1792289" y="3017839"/>
            <a:ext cx="8607425" cy="769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r>
              <a:rPr lang="pt-BR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Intervalo</a:t>
            </a:r>
            <a:endParaRPr lang="pt-BR" altLang="pt-BR" sz="4400" b="1" u="sng" dirty="0">
              <a:solidFill>
                <a:srgbClr val="0070C0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97455507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579548" y="1318890"/>
            <a:ext cx="11191742" cy="464742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  <a:cs typeface="Arial" charset="0"/>
              </a:rPr>
              <a:t>Na segunda parte vamos refletir sobre:</a:t>
            </a:r>
          </a:p>
          <a:p>
            <a:pPr algn="ctr">
              <a:defRPr/>
            </a:pP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ctr">
              <a:defRPr/>
            </a:pPr>
            <a:endParaRPr lang="pt-BR" altLang="pt-BR" sz="2800" b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algn="just">
              <a:defRPr/>
            </a:pPr>
            <a:endParaRPr lang="pt-BR" altLang="pt-BR" sz="3600" b="1" i="1" dirty="0">
              <a:solidFill>
                <a:srgbClr val="0070C0"/>
              </a:solidFill>
              <a:latin typeface="Montserrat" panose="00000500000000000000" pitchFamily="2" charset="0"/>
              <a:cs typeface="Arial" charset="0"/>
            </a:endParaRPr>
          </a:p>
          <a:p>
            <a:pPr marL="514350" indent="-514350" algn="just">
              <a:buFontTx/>
              <a:buAutoNum type="romanUcPeriod"/>
              <a:defRPr/>
            </a:pPr>
            <a:r>
              <a:rPr lang="pt-BR" sz="2800" dirty="0">
                <a:latin typeface="Montserrat" panose="00000500000000000000" pitchFamily="2" charset="0"/>
              </a:rPr>
              <a:t>Código de Conduta Ética do Vicentino e da Administração da SSVP </a:t>
            </a:r>
          </a:p>
          <a:p>
            <a:pPr marL="514350" indent="-514350" algn="just">
              <a:buFontTx/>
              <a:buAutoNum type="romanUcPeriod"/>
              <a:defRPr/>
            </a:pPr>
            <a:endParaRPr lang="pt-BR" dirty="0">
              <a:latin typeface="Montserrat" panose="00000500000000000000" pitchFamily="2" charset="0"/>
            </a:endParaRPr>
          </a:p>
          <a:p>
            <a:pPr marL="514350" indent="-514350" algn="just">
              <a:buFontTx/>
              <a:buAutoNum type="romanUcPeriod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Atendimento,  à comunidade, aos familiares  e aos internos</a:t>
            </a:r>
          </a:p>
          <a:p>
            <a:pPr marL="514350" indent="-514350" algn="just">
              <a:buFontTx/>
              <a:buAutoNum type="romanUcPeriod"/>
              <a:defRPr/>
            </a:pPr>
            <a:endParaRPr lang="pt-BR" altLang="pt-BR" dirty="0">
              <a:latin typeface="Montserrat" panose="00000500000000000000" pitchFamily="2" charset="0"/>
            </a:endParaRPr>
          </a:p>
          <a:p>
            <a:pPr marL="514350" indent="-514350" algn="just">
              <a:buFontTx/>
              <a:buAutoNum type="romanUcPeriod"/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Segurança no Trabalho </a:t>
            </a:r>
            <a:endParaRPr lang="pt-BR" altLang="pt-BR" sz="2800" dirty="0">
              <a:latin typeface="Montserrat" panose="00000500000000000000" pitchFamily="2" charset="0"/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96656953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9" name="Título 1"/>
          <p:cNvSpPr txBox="1">
            <a:spLocks noChangeArrowheads="1"/>
          </p:cNvSpPr>
          <p:nvPr/>
        </p:nvSpPr>
        <p:spPr bwMode="auto">
          <a:xfrm>
            <a:off x="875439" y="2560985"/>
            <a:ext cx="6234112" cy="2105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lnSpc>
                <a:spcPct val="90000"/>
              </a:lnSpc>
              <a:spcBef>
                <a:spcPts val="750"/>
              </a:spcBef>
              <a:buFont typeface="Arial" panose="020B0604020202020204" pitchFamily="34" charset="0"/>
              <a:buChar char="•"/>
              <a:defRPr sz="21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514350" indent="-171450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857250" indent="-171450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5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200150" indent="-171450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1543050" indent="-171450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000250" indent="-17145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457450" indent="-17145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2914650" indent="-17145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371850" indent="-17145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Código de Conduta Ética do Vicentino e da Administração da SSVP </a:t>
            </a:r>
          </a:p>
        </p:txBody>
      </p:sp>
    </p:spTree>
    <p:extLst>
      <p:ext uri="{BB962C8B-B14F-4D97-AF65-F5344CB8AC3E}">
        <p14:creationId xmlns:p14="http://schemas.microsoft.com/office/powerpoint/2010/main" val="3672703870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6"/>
          <p:cNvSpPr>
            <a:spLocks noChangeArrowheads="1"/>
          </p:cNvSpPr>
          <p:nvPr/>
        </p:nvSpPr>
        <p:spPr bwMode="auto">
          <a:xfrm>
            <a:off x="1936751" y="2900363"/>
            <a:ext cx="8607425" cy="1816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1" hangingPunct="1"/>
            <a:r>
              <a:rPr lang="pt-BR" altLang="pt-BR" sz="2800" dirty="0">
                <a:latin typeface="Montserrat" pitchFamily="2" charset="0"/>
              </a:rPr>
              <a:t>Código de Conduta Ética do Vicentino e da Administração da SSVP</a:t>
            </a:r>
          </a:p>
          <a:p>
            <a:pPr algn="ctr" eaLnBrk="1" hangingPunct="1"/>
            <a:r>
              <a:rPr lang="pt-BR" altLang="pt-BR" sz="2800" dirty="0">
                <a:latin typeface="Montserrat" pitchFamily="2" charset="0"/>
              </a:rPr>
              <a:t>(Resolução Nº 007/2022 DE 02 de abril de 2022), que revogou a resolução n° 01/2019)</a:t>
            </a:r>
            <a:endParaRPr lang="pt-BR" altLang="pt-BR" sz="2800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31497023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7" name="CaixaDeTexto 16"/>
          <p:cNvSpPr txBox="1">
            <a:spLocks noChangeArrowheads="1"/>
          </p:cNvSpPr>
          <p:nvPr/>
        </p:nvSpPr>
        <p:spPr bwMode="auto">
          <a:xfrm>
            <a:off x="795130" y="3429000"/>
            <a:ext cx="10323444" cy="13849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Para melhor desempenhar as nossas  atividades vicentinas, é que o  CNB </a:t>
            </a:r>
            <a:r>
              <a:rPr lang="pt-BR" altLang="pt-BR" sz="2800" b="1" dirty="0">
                <a:latin typeface="Montserrat" pitchFamily="2" charset="0"/>
              </a:rPr>
              <a:t>instituiu o  Código de Conduta Ética do Vicentino e da Administração da SSVP</a:t>
            </a:r>
          </a:p>
        </p:txBody>
      </p:sp>
    </p:spTree>
    <p:extLst>
      <p:ext uri="{BB962C8B-B14F-4D97-AF65-F5344CB8AC3E}">
        <p14:creationId xmlns:p14="http://schemas.microsoft.com/office/powerpoint/2010/main" val="2573615834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4" name="Título 1"/>
          <p:cNvSpPr txBox="1">
            <a:spLocks/>
          </p:cNvSpPr>
          <p:nvPr/>
        </p:nvSpPr>
        <p:spPr>
          <a:xfrm>
            <a:off x="1698593" y="1230901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3" name="Espaço Reservado para Conteúdo 3"/>
          <p:cNvSpPr txBox="1">
            <a:spLocks/>
          </p:cNvSpPr>
          <p:nvPr/>
        </p:nvSpPr>
        <p:spPr>
          <a:xfrm>
            <a:off x="305631" y="1889211"/>
            <a:ext cx="10110029" cy="4543425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l" rtl="0" eaLnBrk="0" fontAlgn="base" hangingPunct="0">
              <a:spcBef>
                <a:spcPct val="20000"/>
              </a:spcBef>
              <a:spcAft>
                <a:spcPct val="0"/>
              </a:spcAft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A lei é a obediência ao que é obrigatório, enquanto “ética é a obediência ao que não pode ser obrigatório. Pode-se obrigar alguém a obedecer uma lei, mas ética é o que se faz quando ninguém está olhando”.</a:t>
            </a:r>
          </a:p>
          <a:p>
            <a:pPr>
              <a:buFont typeface="Wingdings" panose="05000000000000000000" pitchFamily="2" charset="2"/>
              <a:buChar char="Ø"/>
              <a:defRPr/>
            </a:pPr>
            <a:r>
              <a:rPr lang="pt-BR" sz="2800" b="1" dirty="0">
                <a:latin typeface="Montserrat" panose="00000500000000000000" pitchFamily="2" charset="0"/>
              </a:rPr>
              <a:t>Valores essenciais</a:t>
            </a:r>
          </a:p>
          <a:p>
            <a:pPr lvl="1">
              <a:buFont typeface="Wingdings" panose="05000000000000000000" pitchFamily="2" charset="2"/>
              <a:buChar char="ü"/>
              <a:defRPr/>
            </a:pPr>
            <a:r>
              <a:rPr lang="pt-BR" dirty="0">
                <a:latin typeface="Montserrat" panose="00000500000000000000" pitchFamily="2" charset="0"/>
              </a:rPr>
              <a:t>Amor ou compaixão</a:t>
            </a:r>
          </a:p>
          <a:p>
            <a:pPr lvl="1">
              <a:buFont typeface="Wingdings" panose="05000000000000000000" pitchFamily="2" charset="2"/>
              <a:buChar char="ü"/>
              <a:defRPr/>
            </a:pPr>
            <a:r>
              <a:rPr lang="pt-BR" dirty="0">
                <a:latin typeface="Montserrat" panose="00000500000000000000" pitchFamily="2" charset="0"/>
              </a:rPr>
              <a:t>Verdade e Integridade</a:t>
            </a:r>
          </a:p>
          <a:p>
            <a:pPr lvl="1">
              <a:buFont typeface="Wingdings" panose="05000000000000000000" pitchFamily="2" charset="2"/>
              <a:buChar char="ü"/>
              <a:defRPr/>
            </a:pPr>
            <a:r>
              <a:rPr lang="pt-BR" dirty="0">
                <a:latin typeface="Montserrat" panose="00000500000000000000" pitchFamily="2" charset="0"/>
              </a:rPr>
              <a:t>Justiça , Solidariedade</a:t>
            </a:r>
          </a:p>
          <a:p>
            <a:pPr lvl="1">
              <a:buFont typeface="Wingdings" panose="05000000000000000000" pitchFamily="2" charset="2"/>
              <a:buChar char="ü"/>
              <a:defRPr/>
            </a:pPr>
            <a:r>
              <a:rPr lang="pt-BR" dirty="0">
                <a:latin typeface="Montserrat" panose="00000500000000000000" pitchFamily="2" charset="0"/>
              </a:rPr>
              <a:t>Tolerância, </a:t>
            </a:r>
            <a:r>
              <a:rPr lang="pt-BR" dirty="0" err="1">
                <a:latin typeface="Montserrat" panose="00000500000000000000" pitchFamily="2" charset="0"/>
              </a:rPr>
              <a:t>etc</a:t>
            </a:r>
            <a:endParaRPr lang="pt-BR" dirty="0">
              <a:latin typeface="Montserrat" panose="00000500000000000000" pitchFamily="2" charset="0"/>
            </a:endParaRPr>
          </a:p>
        </p:txBody>
      </p:sp>
      <p:pic>
        <p:nvPicPr>
          <p:cNvPr id="18" name="Picture 4" descr="O que é ética? Conceito, origem, função e principais códigos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651" t="5846" r="17712" b="4507"/>
          <a:stretch>
            <a:fillRect/>
          </a:stretch>
        </p:blipFill>
        <p:spPr bwMode="auto">
          <a:xfrm>
            <a:off x="7985887" y="4011966"/>
            <a:ext cx="2690812" cy="2155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64081443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7" name="CaixaDeTexto 17"/>
          <p:cNvSpPr txBox="1">
            <a:spLocks noChangeArrowheads="1"/>
          </p:cNvSpPr>
          <p:nvPr/>
        </p:nvSpPr>
        <p:spPr bwMode="auto">
          <a:xfrm>
            <a:off x="1047481" y="3099663"/>
            <a:ext cx="10097037" cy="2247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b="1" dirty="0">
                <a:latin typeface="Montserrat" pitchFamily="2" charset="0"/>
              </a:rPr>
              <a:t>Art. 1º </a:t>
            </a:r>
            <a:r>
              <a:rPr lang="pt-BR" altLang="pt-BR" sz="2800" dirty="0">
                <a:latin typeface="Montserrat" pitchFamily="2" charset="0"/>
              </a:rPr>
              <a:t>- A ética é o ideal de conduta humana, que orienta cada ser humano sobre o que é bom e correto e o que deveria assumir, orientando sua vida em relação a seus semelhantes e visando ao bem comum.</a:t>
            </a:r>
          </a:p>
        </p:txBody>
      </p:sp>
    </p:spTree>
    <p:extLst>
      <p:ext uri="{BB962C8B-B14F-4D97-AF65-F5344CB8AC3E}">
        <p14:creationId xmlns:p14="http://schemas.microsoft.com/office/powerpoint/2010/main" val="3860330635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8" name="Retângulo 6"/>
          <p:cNvSpPr>
            <a:spLocks noChangeArrowheads="1"/>
          </p:cNvSpPr>
          <p:nvPr/>
        </p:nvSpPr>
        <p:spPr bwMode="auto">
          <a:xfrm>
            <a:off x="837127" y="2082801"/>
            <a:ext cx="10097036" cy="3616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>
              <a:buFont typeface="Wingdings 2" panose="05020102010507070707" pitchFamily="18" charset="2"/>
              <a:buNone/>
            </a:pPr>
            <a:endParaRPr lang="pt-BR" altLang="pt-BR" sz="900" b="1" u="sng" dirty="0">
              <a:solidFill>
                <a:srgbClr val="0070C0"/>
              </a:solidFill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Art. 8º - Este Código deve estar presente no exercício diário das atividades da SSVP, expressando o comportamento e respeito quanto:</a:t>
            </a:r>
          </a:p>
          <a:p>
            <a:endParaRPr lang="pt-BR" altLang="pt-BR" sz="12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I. A conduta ética e honesta perante as situações de conflitos de interesses.</a:t>
            </a:r>
          </a:p>
          <a:p>
            <a:endParaRPr lang="pt-BR" altLang="pt-BR" sz="12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II. O cumprimento das leis vigentes no país, e as normas emanadas do CNB.</a:t>
            </a:r>
            <a:endParaRPr lang="pt-BR" altLang="pt-BR" sz="28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28531266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3" name="Retângulo 6"/>
          <p:cNvSpPr>
            <a:spLocks noChangeArrowheads="1"/>
          </p:cNvSpPr>
          <p:nvPr/>
        </p:nvSpPr>
        <p:spPr bwMode="auto">
          <a:xfrm>
            <a:off x="410816" y="3006726"/>
            <a:ext cx="11562655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Art. 9º - Pelas diretrizes deste Código os envolvidos nas atividades vicentinas se tornam responsáveis pelo seu cumprimento, assegurando a prática permanente dos princípios éticos e garantindo respeito ao bom nome da SSVP. </a:t>
            </a:r>
            <a:endParaRPr lang="pt-BR" altLang="pt-BR" sz="28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02280753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656824" y="2203451"/>
            <a:ext cx="9687328" cy="3477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b="1" u="sng" dirty="0">
                <a:latin typeface="Montserrat" pitchFamily="2" charset="0"/>
              </a:rPr>
              <a:t>Art. 15</a:t>
            </a:r>
            <a:r>
              <a:rPr lang="pt-BR" altLang="pt-BR" sz="2800" dirty="0">
                <a:latin typeface="Montserrat" pitchFamily="2" charset="0"/>
              </a:rPr>
              <a:t>. Nas Unidades Vicentinas todos devem pautar o relacionamento entre si de acordo com os seguintes parâmetros de conduta: </a:t>
            </a:r>
          </a:p>
          <a:p>
            <a:endParaRPr lang="pt-BR" altLang="pt-BR" sz="12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I. Agir com cortesia, respeitando as diferenças individuais; </a:t>
            </a:r>
          </a:p>
          <a:p>
            <a:endParaRPr lang="pt-BR" altLang="pt-BR" sz="12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II. Reconhecer os méritos relativos aos trabalhos desenvolvidos pelos colegas; </a:t>
            </a:r>
          </a:p>
        </p:txBody>
      </p:sp>
    </p:spTree>
    <p:extLst>
      <p:ext uri="{BB962C8B-B14F-4D97-AF65-F5344CB8AC3E}">
        <p14:creationId xmlns:p14="http://schemas.microsoft.com/office/powerpoint/2010/main" val="3888361784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3" name="Retângulo 6"/>
          <p:cNvSpPr>
            <a:spLocks noChangeArrowheads="1"/>
          </p:cNvSpPr>
          <p:nvPr/>
        </p:nvSpPr>
        <p:spPr bwMode="auto">
          <a:xfrm>
            <a:off x="728870" y="3123795"/>
            <a:ext cx="10217426" cy="200054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III. Não prejudicar a reputação de colegas por meio de julgamentos preconceituosos, falso testemunho; </a:t>
            </a:r>
          </a:p>
          <a:p>
            <a:pPr algn="just"/>
            <a:endParaRPr lang="pt-BR" altLang="pt-BR" sz="12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IV. Não buscar troca de favores que possam dar origem a qualquer tipo de compromisso ou obrigação pessoal; </a:t>
            </a:r>
            <a:endParaRPr lang="pt-BR" altLang="pt-BR" sz="2800" b="1" u="sng" dirty="0">
              <a:latin typeface="Montserrat" pitchFamily="2" charset="0"/>
            </a:endParaRPr>
          </a:p>
        </p:txBody>
      </p:sp>
      <p:sp>
        <p:nvSpPr>
          <p:cNvPr id="18" name="CaixaDeTexto 12"/>
          <p:cNvSpPr txBox="1">
            <a:spLocks noChangeArrowheads="1"/>
          </p:cNvSpPr>
          <p:nvPr/>
        </p:nvSpPr>
        <p:spPr bwMode="auto">
          <a:xfrm>
            <a:off x="728870" y="2167235"/>
            <a:ext cx="45720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u="sng" dirty="0">
                <a:latin typeface="Montserrat" pitchFamily="2" charset="0"/>
              </a:rPr>
              <a:t>Art. 15</a:t>
            </a:r>
            <a:r>
              <a:rPr lang="pt-BR" altLang="pt-BR" sz="2800" dirty="0">
                <a:latin typeface="Montserrat" pitchFamily="2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220683596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1094704" y="2924176"/>
            <a:ext cx="9865217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b="1" u="sng" dirty="0">
                <a:latin typeface="Montserrat" pitchFamily="2" charset="0"/>
              </a:rPr>
              <a:t>Art. 15</a:t>
            </a:r>
            <a:r>
              <a:rPr lang="pt-BR" altLang="pt-BR" sz="2800" dirty="0">
                <a:latin typeface="Montserrat" pitchFamily="2" charset="0"/>
              </a:rPr>
              <a:t>. § único. </a:t>
            </a:r>
          </a:p>
          <a:p>
            <a:pPr algn="just"/>
            <a:r>
              <a:rPr lang="pt-BR" altLang="pt-BR" sz="2800" dirty="0">
                <a:latin typeface="Montserrat" pitchFamily="2" charset="0"/>
              </a:rPr>
              <a:t>É dever de todos zelar pela manutenção de um ambiente de trabalho cortês, harmônico e agradável, que possa transmitir conforto afetivo aos assistidos. </a:t>
            </a:r>
            <a:endParaRPr lang="pt-BR" altLang="pt-BR" sz="28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9334462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3" name="Retângulo 6"/>
          <p:cNvSpPr>
            <a:spLocks noChangeArrowheads="1"/>
          </p:cNvSpPr>
          <p:nvPr/>
        </p:nvSpPr>
        <p:spPr bwMode="auto">
          <a:xfrm>
            <a:off x="862885" y="2371725"/>
            <a:ext cx="10097036" cy="26776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b="1" u="sng" dirty="0">
                <a:latin typeface="Montserrat" pitchFamily="2" charset="0"/>
              </a:rPr>
              <a:t>Art. 18</a:t>
            </a:r>
            <a:endParaRPr lang="pt-BR" altLang="pt-BR" sz="2800" dirty="0">
              <a:latin typeface="Montserrat" pitchFamily="2" charset="0"/>
            </a:endParaRPr>
          </a:p>
          <a:p>
            <a:pPr algn="just"/>
            <a:endParaRPr lang="pt-BR" altLang="pt-BR" sz="28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§ 1º. Os dirigentes e gestores devem pautar o relacionamento com os empregados, voluntários, terceirizados e prestadores de serviços pelos seguintes parâmetros de conduta:</a:t>
            </a:r>
            <a:endParaRPr lang="pt-BR" altLang="pt-BR" sz="28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03395849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244700" y="2326332"/>
            <a:ext cx="11728772" cy="3046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dirty="0">
                <a:latin typeface="Montserrat" panose="00000500000000000000"/>
              </a:rPr>
              <a:t>I. Agir com cortesia, respeitando as diferenças individuais;</a:t>
            </a:r>
            <a:endParaRPr lang="pt-BR" altLang="pt-BR" sz="2000" dirty="0">
              <a:latin typeface="Montserrat" panose="00000500000000000000"/>
            </a:endParaRPr>
          </a:p>
          <a:p>
            <a:r>
              <a:rPr lang="pt-BR" altLang="pt-BR" sz="1200" dirty="0">
                <a:latin typeface="Montserrat" panose="00000500000000000000"/>
              </a:rPr>
              <a:t> </a:t>
            </a:r>
          </a:p>
          <a:p>
            <a:r>
              <a:rPr lang="pt-BR" altLang="pt-BR" sz="2800" dirty="0">
                <a:latin typeface="Montserrat" pitchFamily="2" charset="0"/>
              </a:rPr>
              <a:t>II. Mostrar-se aberto a solucionar as dúvidas que lhes sejam apresentadas; </a:t>
            </a:r>
          </a:p>
          <a:p>
            <a:endParaRPr lang="pt-BR" altLang="pt-BR" sz="12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III. Procurar dirimir e pacificar eventuais conflitos; </a:t>
            </a:r>
            <a:endParaRPr lang="pt-BR" altLang="pt-BR" sz="2800" b="1" u="sng" dirty="0">
              <a:latin typeface="Montserrat" pitchFamily="2" charset="0"/>
            </a:endParaRPr>
          </a:p>
          <a:p>
            <a:endParaRPr lang="pt-BR" altLang="pt-BR" sz="2800" dirty="0">
              <a:latin typeface="Montserrat" panose="00000500000000000000"/>
            </a:endParaRPr>
          </a:p>
        </p:txBody>
      </p:sp>
    </p:spTree>
    <p:extLst>
      <p:ext uri="{BB962C8B-B14F-4D97-AF65-F5344CB8AC3E}">
        <p14:creationId xmlns:p14="http://schemas.microsoft.com/office/powerpoint/2010/main" val="450703128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3" name="Retângulo 6"/>
          <p:cNvSpPr>
            <a:spLocks noChangeArrowheads="1"/>
          </p:cNvSpPr>
          <p:nvPr/>
        </p:nvSpPr>
        <p:spPr bwMode="auto">
          <a:xfrm>
            <a:off x="618186" y="2454463"/>
            <a:ext cx="9994005" cy="2893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Artigo 19. A SSVP é uma Organização, apartidária e que não admite nenhuma espécie de preconceito racial, filosófico ou político. </a:t>
            </a:r>
          </a:p>
          <a:p>
            <a:pPr algn="just"/>
            <a:endParaRPr lang="pt-BR" altLang="pt-BR" sz="14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§ 1º. Nas Unidades Vicentinas não devem tolerar assédios, ameaças, intimidações ou violências, de qualquer espécie ou natureza. </a:t>
            </a:r>
            <a:endParaRPr lang="pt-BR" altLang="pt-BR" sz="28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80765208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914401" y="2781301"/>
            <a:ext cx="9723548" cy="22463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Artigo 19. </a:t>
            </a:r>
            <a:endParaRPr lang="pt-BR" altLang="pt-BR" sz="14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§ 2º. Qualquer aliciamento, ato ou omissão que julguem contrários aos interesses da Organização devem ser comunicados imediatamente aos superiores hierárquicos;</a:t>
            </a:r>
            <a:endParaRPr lang="pt-BR" altLang="pt-BR" sz="28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39716286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3" name="Retângulo 6"/>
          <p:cNvSpPr>
            <a:spLocks noChangeArrowheads="1"/>
          </p:cNvSpPr>
          <p:nvPr/>
        </p:nvSpPr>
        <p:spPr bwMode="auto">
          <a:xfrm>
            <a:off x="308886" y="2405989"/>
            <a:ext cx="11574227" cy="3477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>
              <a:buFont typeface="Wingdings 2" panose="05020102010507070707" pitchFamily="18" charset="2"/>
              <a:buNone/>
            </a:pPr>
            <a:r>
              <a:rPr lang="pt-BR" altLang="pt-BR" sz="2800" b="1" dirty="0">
                <a:latin typeface="Montserrat" pitchFamily="2" charset="0"/>
              </a:rPr>
              <a:t>Art. 21- DOS CONFLITOS DE INTERESSES  </a:t>
            </a:r>
            <a:endParaRPr lang="pt-BR" altLang="pt-BR" sz="2800" dirty="0">
              <a:latin typeface="Montserrat" pitchFamily="2" charset="0"/>
            </a:endParaRPr>
          </a:p>
          <a:p>
            <a:endParaRPr lang="pt-BR" altLang="pt-BR" sz="12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I. Utilizar as instalações, equipamentos das Unidades Vicentinas em </a:t>
            </a:r>
            <a:r>
              <a:rPr lang="pt-BR" altLang="pt-BR" sz="2800" b="1" u="sng" dirty="0">
                <a:latin typeface="Montserrat" pitchFamily="2" charset="0"/>
              </a:rPr>
              <a:t>proveito próprio</a:t>
            </a:r>
            <a:r>
              <a:rPr lang="pt-BR" altLang="pt-BR" sz="2800" dirty="0">
                <a:latin typeface="Montserrat" pitchFamily="2" charset="0"/>
              </a:rPr>
              <a:t>, para fins particulares ou para a </a:t>
            </a:r>
            <a:r>
              <a:rPr lang="pt-BR" altLang="pt-BR" sz="2800" b="1" u="sng" dirty="0">
                <a:latin typeface="Montserrat" pitchFamily="2" charset="0"/>
              </a:rPr>
              <a:t>promoção de atividades ou manifestações de natureza política ou corporativista; </a:t>
            </a:r>
          </a:p>
          <a:p>
            <a:endParaRPr lang="pt-BR" altLang="pt-BR" sz="12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IV. Estabelecer ou manter relação de sociedade formal ou informal com fornecedores; </a:t>
            </a:r>
            <a:endParaRPr lang="pt-BR" altLang="pt-BR" sz="28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24704342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1390919" y="3006196"/>
            <a:ext cx="8949231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Art.22 - Nas Unidades Vicentinas são proibidos aceitar, dar, oferecer ou prometer, em benefício próprio, quaisquer tipos de brindes ou gratificações de qualquer pessoa ou empresa.</a:t>
            </a:r>
            <a:endParaRPr lang="pt-BR" altLang="pt-BR" sz="28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29375560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3" name="Retângulo 6"/>
          <p:cNvSpPr>
            <a:spLocks noChangeArrowheads="1"/>
          </p:cNvSpPr>
          <p:nvPr/>
        </p:nvSpPr>
        <p:spPr bwMode="auto">
          <a:xfrm>
            <a:off x="850006" y="2276475"/>
            <a:ext cx="9494144" cy="33861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Artigo 23. A contratação de fornecedores deverá basear-se em critérios técnicos, profissionais e éticos, de acordo com as necessidades das Unidades Vicentinas. </a:t>
            </a:r>
          </a:p>
          <a:p>
            <a:pPr algn="just"/>
            <a:endParaRPr lang="pt-BR" altLang="pt-BR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§ 1º. A Unidade Vicentina, ao adquirir qualquer produto ou serviço deverá consultar pelo menos 3 (três) fornecedores. </a:t>
            </a:r>
          </a:p>
        </p:txBody>
      </p:sp>
    </p:spTree>
    <p:extLst>
      <p:ext uri="{BB962C8B-B14F-4D97-AF65-F5344CB8AC3E}">
        <p14:creationId xmlns:p14="http://schemas.microsoft.com/office/powerpoint/2010/main" val="2864252074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1275008" y="2636839"/>
            <a:ext cx="8565905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Artigo 23. </a:t>
            </a:r>
            <a:endParaRPr lang="pt-BR" altLang="pt-BR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§ 2º. Os negócios com fornecedores que tenham </a:t>
            </a:r>
            <a:r>
              <a:rPr lang="pt-BR" altLang="pt-BR" sz="2800" b="1" u="sng" dirty="0">
                <a:latin typeface="Montserrat" pitchFamily="2" charset="0"/>
              </a:rPr>
              <a:t>RELAÇÕES DE PARENTESCO COM OS DIRIGENTES</a:t>
            </a:r>
            <a:r>
              <a:rPr lang="pt-BR" altLang="pt-BR" sz="2800" dirty="0">
                <a:latin typeface="Montserrat" pitchFamily="2" charset="0"/>
              </a:rPr>
              <a:t>, empregados, associados e colaboradores devem ser evitados.</a:t>
            </a:r>
            <a:endParaRPr lang="pt-BR" altLang="pt-BR" sz="2400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59075985"/>
      </p:ext>
    </p:extLst>
  </p:cSld>
  <p:clrMapOvr>
    <a:masterClrMapping/>
  </p:clrMapOvr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3" name="Retângulo 16"/>
          <p:cNvSpPr>
            <a:spLocks noChangeArrowheads="1"/>
          </p:cNvSpPr>
          <p:nvPr/>
        </p:nvSpPr>
        <p:spPr bwMode="auto">
          <a:xfrm>
            <a:off x="540914" y="2232026"/>
            <a:ext cx="9861976" cy="35394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Art. 24 - Em respeito à natureza apartidária da SSVP, seus associados e empregados são proibidos de realizar quaisquer atividades ou manifestações de natureza política ou corporativista durante seu horário de trabalho, bem como de utilizar suas dependências, materiais, equipamentos e outros bens para atividades dessa natureza.</a:t>
            </a:r>
            <a:endParaRPr lang="pt-BR" altLang="pt-BR" sz="36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3287641"/>
      </p:ext>
    </p:extLst>
  </p:cSld>
  <p:clrMapOvr>
    <a:masterClrMapping/>
  </p:clrMapOvr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Título 1"/>
          <p:cNvSpPr txBox="1">
            <a:spLocks/>
          </p:cNvSpPr>
          <p:nvPr/>
        </p:nvSpPr>
        <p:spPr>
          <a:xfrm>
            <a:off x="1674991" y="1302770"/>
            <a:ext cx="7632700" cy="590424"/>
          </a:xfrm>
          <a:prstGeom prst="rect">
            <a:avLst/>
          </a:prstGeom>
        </p:spPr>
        <p:txBody>
          <a:bodyPr>
            <a:normAutofit/>
          </a:bodyPr>
          <a:lstStyle>
            <a:lvl1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 kern="1200">
                <a:solidFill>
                  <a:srgbClr val="404040"/>
                </a:solidFill>
                <a:latin typeface="+mj-lt"/>
                <a:ea typeface="+mj-ea"/>
                <a:cs typeface="+mj-cs"/>
              </a:defRPr>
            </a:lvl1pPr>
            <a:lvl2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2pPr>
            <a:lvl3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3pPr>
            <a:lvl4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4pPr>
            <a:lvl5pPr algn="l" rtl="0" eaLnBrk="0" fontAlgn="base" hangingPunct="0">
              <a:spcBef>
                <a:spcPct val="0"/>
              </a:spcBef>
              <a:spcAft>
                <a:spcPct val="0"/>
              </a:spcAft>
              <a:defRPr sz="2400" b="1">
                <a:solidFill>
                  <a:srgbClr val="404040"/>
                </a:solidFill>
                <a:latin typeface="Calibri" pitchFamily="34" charset="0"/>
              </a:defRPr>
            </a:lvl5pPr>
            <a:lvl6pPr marL="4572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6pPr>
            <a:lvl7pPr marL="9144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7pPr>
            <a:lvl8pPr marL="13716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8pPr>
            <a:lvl9pPr marL="1828800" algn="ctr" rtl="0" fontAlgn="base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>
              <a:defRPr/>
            </a:pPr>
            <a:r>
              <a:rPr lang="pt-BR" sz="2800" dirty="0">
                <a:solidFill>
                  <a:srgbClr val="0053A1"/>
                </a:solidFill>
                <a:latin typeface="Montserrat" panose="00000500000000000000" pitchFamily="2" charset="0"/>
              </a:rPr>
              <a:t>Código de Conduta Ética</a:t>
            </a:r>
          </a:p>
        </p:txBody>
      </p:sp>
      <p:sp>
        <p:nvSpPr>
          <p:cNvPr id="17" name="Retângulo 6"/>
          <p:cNvSpPr>
            <a:spLocks noChangeArrowheads="1"/>
          </p:cNvSpPr>
          <p:nvPr/>
        </p:nvSpPr>
        <p:spPr bwMode="auto">
          <a:xfrm>
            <a:off x="1421158" y="2759499"/>
            <a:ext cx="9349683" cy="2678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Art. 48 - Este Código entrou em vigor em todo o território nacional, em 02 de abril de 2022 e aplicar-se-á aos processos em andamento, cabendo ao Conselho Nacional do Brasil e as demais Unidades Vicentinas promoverem a sua ampla divulgação. </a:t>
            </a:r>
            <a:endParaRPr lang="pt-BR" altLang="pt-BR" sz="2800" b="1" u="sng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1958814"/>
      </p:ext>
    </p:extLst>
  </p:cSld>
  <p:clrMapOvr>
    <a:masterClrMapping/>
  </p:clrMapOvr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833146" y="2551460"/>
            <a:ext cx="6172200" cy="2124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Atendimento,  à comunidade, aos familiares  e aos internos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82282964"/>
      </p:ext>
    </p:extLst>
  </p:cSld>
  <p:clrMapOvr>
    <a:masterClrMapping/>
  </p:clrMapOvr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2"/>
          <p:cNvSpPr>
            <a:spLocks noChangeArrowheads="1"/>
          </p:cNvSpPr>
          <p:nvPr/>
        </p:nvSpPr>
        <p:spPr bwMode="auto">
          <a:xfrm>
            <a:off x="1631950" y="3105150"/>
            <a:ext cx="87376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400" b="1" dirty="0">
                <a:solidFill>
                  <a:srgbClr val="0070C0"/>
                </a:solidFill>
                <a:latin typeface="Montserrat" pitchFamily="2" charset="0"/>
              </a:rPr>
              <a:t>Atendimento  à comunidade</a:t>
            </a:r>
            <a:endParaRPr lang="pt-BR" altLang="pt-BR" sz="4400" b="1" i="1" dirty="0">
              <a:solidFill>
                <a:srgbClr val="0070C0"/>
              </a:solidFill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23890744"/>
      </p:ext>
    </p:extLst>
  </p:cSld>
  <p:clrMapOvr>
    <a:masterClrMapping/>
  </p:clrMapOvr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2"/>
          <p:cNvSpPr>
            <a:spLocks noChangeArrowheads="1"/>
          </p:cNvSpPr>
          <p:nvPr/>
        </p:nvSpPr>
        <p:spPr bwMode="auto">
          <a:xfrm>
            <a:off x="1727200" y="1318890"/>
            <a:ext cx="87376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dirty="0">
                <a:solidFill>
                  <a:srgbClr val="0070C0"/>
                </a:solidFill>
                <a:latin typeface="Montserrat" pitchFamily="2" charset="0"/>
              </a:rPr>
              <a:t>Atendimento  à comunidade</a:t>
            </a:r>
            <a:endParaRPr lang="pt-BR" altLang="pt-BR" sz="2800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4" name="Retângulo 2"/>
          <p:cNvSpPr>
            <a:spLocks noChangeArrowheads="1"/>
          </p:cNvSpPr>
          <p:nvPr/>
        </p:nvSpPr>
        <p:spPr bwMode="auto">
          <a:xfrm>
            <a:off x="1442435" y="2493094"/>
            <a:ext cx="8469916" cy="25545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endParaRPr lang="pt-BR" altLang="pt-BR" sz="4000" b="1" u="sng" dirty="0"/>
          </a:p>
          <a:p>
            <a:pPr algn="just"/>
            <a:r>
              <a:rPr lang="pt-BR" altLang="pt-BR" sz="2800" dirty="0">
                <a:latin typeface="Montserrat" pitchFamily="2" charset="0"/>
              </a:rPr>
              <a:t>Um dos desafios para as pessoas que são funcionários(as) nas unidades da Sociedade de São Vicente de Paulo (SSVP) é o atendimento ao público</a:t>
            </a:r>
          </a:p>
          <a:p>
            <a:pPr algn="ctr"/>
            <a:endParaRPr lang="pt-BR" altLang="pt-BR" sz="3600" b="1" i="1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5926465"/>
      </p:ext>
    </p:extLst>
  </p:cSld>
  <p:clrMapOvr>
    <a:masterClrMapping/>
  </p:clrMapOvr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2"/>
          <p:cNvSpPr>
            <a:spLocks noChangeArrowheads="1"/>
          </p:cNvSpPr>
          <p:nvPr/>
        </p:nvSpPr>
        <p:spPr bwMode="auto">
          <a:xfrm>
            <a:off x="1727200" y="1318890"/>
            <a:ext cx="87376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dirty="0">
                <a:solidFill>
                  <a:srgbClr val="0070C0"/>
                </a:solidFill>
                <a:latin typeface="Montserrat" pitchFamily="2" charset="0"/>
              </a:rPr>
              <a:t>Atendimento  à comunidade</a:t>
            </a:r>
            <a:endParaRPr lang="pt-BR" altLang="pt-BR" sz="2800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7" name="Retângulo 2"/>
          <p:cNvSpPr>
            <a:spLocks noChangeArrowheads="1"/>
          </p:cNvSpPr>
          <p:nvPr/>
        </p:nvSpPr>
        <p:spPr bwMode="auto">
          <a:xfrm>
            <a:off x="2063751" y="1866900"/>
            <a:ext cx="7993063" cy="4216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dirty="0">
                <a:latin typeface="Montserrat" pitchFamily="2" charset="0"/>
              </a:rPr>
              <a:t>E para lidar com estes desafios é   preciso ter algumas habilidades, como:</a:t>
            </a:r>
          </a:p>
          <a:p>
            <a:endParaRPr lang="pt-BR" altLang="pt-BR" sz="1200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	- Delicadeza,</a:t>
            </a:r>
          </a:p>
          <a:p>
            <a:r>
              <a:rPr lang="pt-BR" altLang="pt-BR" sz="2800" b="1" dirty="0">
                <a:latin typeface="Montserrat" pitchFamily="2" charset="0"/>
              </a:rPr>
              <a:t>	- </a:t>
            </a:r>
            <a:r>
              <a:rPr lang="pt-BR" altLang="pt-BR" sz="2800" b="1" u="sng" dirty="0">
                <a:latin typeface="Montserrat" pitchFamily="2" charset="0"/>
              </a:rPr>
              <a:t>Gentileza,</a:t>
            </a:r>
          </a:p>
          <a:p>
            <a:r>
              <a:rPr lang="pt-BR" altLang="pt-BR" sz="2800" b="1" dirty="0">
                <a:latin typeface="Montserrat" pitchFamily="2" charset="0"/>
              </a:rPr>
              <a:t>	- </a:t>
            </a:r>
            <a:r>
              <a:rPr lang="pt-BR" altLang="pt-BR" sz="2800" b="1" u="sng" dirty="0">
                <a:latin typeface="Montserrat" pitchFamily="2" charset="0"/>
              </a:rPr>
              <a:t>Alegria,</a:t>
            </a:r>
          </a:p>
          <a:p>
            <a:r>
              <a:rPr lang="pt-BR" altLang="pt-BR" sz="2800" dirty="0">
                <a:latin typeface="Montserrat" pitchFamily="2" charset="0"/>
              </a:rPr>
              <a:t>	- Reconhecimento,</a:t>
            </a:r>
          </a:p>
          <a:p>
            <a:r>
              <a:rPr lang="pt-BR" altLang="pt-BR" sz="2800" dirty="0">
                <a:latin typeface="Montserrat" pitchFamily="2" charset="0"/>
              </a:rPr>
              <a:t>	- Humildade, </a:t>
            </a:r>
          </a:p>
          <a:p>
            <a:r>
              <a:rPr lang="pt-BR" altLang="pt-BR" sz="2800" dirty="0">
                <a:latin typeface="Montserrat" pitchFamily="2" charset="0"/>
              </a:rPr>
              <a:t>	- Senso de Humor, </a:t>
            </a:r>
          </a:p>
          <a:p>
            <a:r>
              <a:rPr lang="pt-BR" altLang="pt-BR" sz="2800" dirty="0">
                <a:latin typeface="Montserrat" pitchFamily="2" charset="0"/>
              </a:rPr>
              <a:t>	- Acolhimento.</a:t>
            </a:r>
            <a:endParaRPr lang="pt-BR" altLang="pt-BR" sz="2800" b="1" i="1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80690050"/>
      </p:ext>
    </p:extLst>
  </p:cSld>
  <p:clrMapOvr>
    <a:masterClrMapping/>
  </p:clrMapOvr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2"/>
          <p:cNvSpPr>
            <a:spLocks noChangeArrowheads="1"/>
          </p:cNvSpPr>
          <p:nvPr/>
        </p:nvSpPr>
        <p:spPr bwMode="auto">
          <a:xfrm>
            <a:off x="1727200" y="1318890"/>
            <a:ext cx="87376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dirty="0">
                <a:solidFill>
                  <a:srgbClr val="0070C0"/>
                </a:solidFill>
                <a:latin typeface="Montserrat" pitchFamily="2" charset="0"/>
              </a:rPr>
              <a:t>Atendimento  à comunidade</a:t>
            </a:r>
            <a:endParaRPr lang="pt-BR" altLang="pt-BR" sz="2800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4" name="Retângulo 2"/>
          <p:cNvSpPr>
            <a:spLocks noChangeArrowheads="1"/>
          </p:cNvSpPr>
          <p:nvPr/>
        </p:nvSpPr>
        <p:spPr bwMode="auto">
          <a:xfrm>
            <a:off x="2279650" y="2950625"/>
            <a:ext cx="7097712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Quem atende o publico, precisam ser pessoas agradáveis e com </a:t>
            </a:r>
            <a:r>
              <a:rPr lang="pt-BR" altLang="pt-BR" sz="2800" b="1" dirty="0">
                <a:latin typeface="Montserrat" pitchFamily="2" charset="0"/>
              </a:rPr>
              <a:t>MOTIVAÇÃO</a:t>
            </a:r>
            <a:r>
              <a:rPr lang="pt-BR" altLang="pt-BR" sz="2800" dirty="0">
                <a:latin typeface="Montserrat" pitchFamily="2" charset="0"/>
              </a:rPr>
              <a:t>, pessoas que saibam reconhecer seus erros e agradecer quando necessário. </a:t>
            </a:r>
          </a:p>
        </p:txBody>
      </p:sp>
    </p:spTree>
    <p:extLst>
      <p:ext uri="{BB962C8B-B14F-4D97-AF65-F5344CB8AC3E}">
        <p14:creationId xmlns:p14="http://schemas.microsoft.com/office/powerpoint/2010/main" val="2038037188"/>
      </p:ext>
    </p:extLst>
  </p:cSld>
  <p:clrMapOvr>
    <a:masterClrMapping/>
  </p:clrMapOvr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2"/>
          <p:cNvSpPr>
            <a:spLocks noChangeArrowheads="1"/>
          </p:cNvSpPr>
          <p:nvPr/>
        </p:nvSpPr>
        <p:spPr bwMode="auto">
          <a:xfrm>
            <a:off x="1727200" y="1318890"/>
            <a:ext cx="87376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dirty="0">
                <a:solidFill>
                  <a:srgbClr val="0070C0"/>
                </a:solidFill>
                <a:latin typeface="Montserrat" pitchFamily="2" charset="0"/>
              </a:rPr>
              <a:t>Atendimento  à comunidade</a:t>
            </a:r>
            <a:endParaRPr lang="pt-BR" altLang="pt-BR" sz="2800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7" name="Rectangle 2"/>
          <p:cNvSpPr txBox="1">
            <a:spLocks noChangeArrowheads="1"/>
          </p:cNvSpPr>
          <p:nvPr/>
        </p:nvSpPr>
        <p:spPr>
          <a:xfrm>
            <a:off x="6400801" y="3716338"/>
            <a:ext cx="3656013" cy="1008062"/>
          </a:xfrm>
          <a:prstGeom prst="rect">
            <a:avLst/>
          </a:prstGeom>
        </p:spPr>
        <p:txBody>
          <a:bodyPr/>
          <a:lstStyle/>
          <a:p>
            <a:pPr eaLnBrk="1" hangingPunct="1">
              <a:defRPr/>
            </a:pPr>
            <a:r>
              <a:rPr lang="pt-BR" sz="2800" dirty="0">
                <a:latin typeface="Montserrat" panose="00000500000000000000" pitchFamily="2" charset="0"/>
                <a:ea typeface="+mj-ea"/>
                <a:cs typeface="+mj-cs"/>
              </a:rPr>
              <a:t>E Ter motivação é ter entusiasmo</a:t>
            </a:r>
            <a:endParaRPr lang="pt-BR" sz="1200" dirty="0">
              <a:latin typeface="Montserrat" panose="00000500000000000000" pitchFamily="2" charset="0"/>
              <a:ea typeface="+mj-ea"/>
              <a:cs typeface="+mj-cs"/>
            </a:endParaRPr>
          </a:p>
        </p:txBody>
      </p:sp>
      <p:pic>
        <p:nvPicPr>
          <p:cNvPr id="18" name="Picture 3" descr="Gargalhada-1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01826" y="1981200"/>
            <a:ext cx="3889375" cy="4229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71145404"/>
      </p:ext>
    </p:extLst>
  </p:cSld>
  <p:clrMapOvr>
    <a:masterClrMapping/>
  </p:clrMapOvr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2"/>
          <p:cNvSpPr>
            <a:spLocks noChangeArrowheads="1"/>
          </p:cNvSpPr>
          <p:nvPr/>
        </p:nvSpPr>
        <p:spPr bwMode="auto">
          <a:xfrm>
            <a:off x="1727200" y="1318890"/>
            <a:ext cx="87376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dirty="0">
                <a:solidFill>
                  <a:srgbClr val="0070C0"/>
                </a:solidFill>
                <a:latin typeface="Montserrat" pitchFamily="2" charset="0"/>
              </a:rPr>
              <a:t>Atendimento  à comunidade</a:t>
            </a:r>
            <a:endParaRPr lang="pt-BR" altLang="pt-BR" sz="2800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1727200" y="2618823"/>
            <a:ext cx="7791450" cy="26776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Pessoas que demonstram </a:t>
            </a:r>
            <a:r>
              <a:rPr lang="pt-BR" altLang="pt-BR" sz="2800" b="1" u="sng" dirty="0">
                <a:latin typeface="Montserrat" pitchFamily="2" charset="0"/>
              </a:rPr>
              <a:t>prazer </a:t>
            </a:r>
            <a:r>
              <a:rPr lang="pt-BR" altLang="pt-BR" sz="2800" dirty="0">
                <a:latin typeface="Montserrat" pitchFamily="2" charset="0"/>
              </a:rPr>
              <a:t>em atender ao público </a:t>
            </a:r>
            <a:r>
              <a:rPr lang="pt-BR" altLang="pt-BR" sz="2800" b="1" dirty="0">
                <a:latin typeface="Montserrat" pitchFamily="2" charset="0"/>
              </a:rPr>
              <a:t>(comunidade, empresas, pastorais, vicentinos, escolas, outras igrejas, enfim, todas as pessoas), </a:t>
            </a:r>
            <a:r>
              <a:rPr lang="pt-BR" altLang="pt-BR" sz="2800" dirty="0">
                <a:latin typeface="Montserrat" pitchFamily="2" charset="0"/>
              </a:rPr>
              <a:t>pois elas são ou poderão ser parceiras na prestação de serviço aos pobres e a manutenção do emprego de vocês.</a:t>
            </a:r>
            <a:endParaRPr lang="pt-BR" altLang="pt-BR" sz="32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21186090"/>
      </p:ext>
    </p:extLst>
  </p:cSld>
  <p:clrMapOvr>
    <a:masterClrMapping/>
  </p:clrMapOvr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2"/>
          <p:cNvSpPr>
            <a:spLocks noChangeArrowheads="1"/>
          </p:cNvSpPr>
          <p:nvPr/>
        </p:nvSpPr>
        <p:spPr bwMode="auto">
          <a:xfrm>
            <a:off x="1727200" y="1318890"/>
            <a:ext cx="873760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dirty="0">
                <a:solidFill>
                  <a:srgbClr val="0070C0"/>
                </a:solidFill>
                <a:latin typeface="Montserrat" pitchFamily="2" charset="0"/>
              </a:rPr>
              <a:t>Atendimento  à comunidade</a:t>
            </a:r>
            <a:endParaRPr lang="pt-BR" altLang="pt-BR" sz="2800" i="1" dirty="0">
              <a:solidFill>
                <a:srgbClr val="0070C0"/>
              </a:solidFill>
              <a:latin typeface="Montserrat" pitchFamily="2" charset="0"/>
            </a:endParaRPr>
          </a:p>
        </p:txBody>
      </p: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27200" y="2598738"/>
            <a:ext cx="7610475" cy="18158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O ambiente de trabalho precisa ser arrumado e/ ou decorado com ícones que identifique que aquele lugar é um local que pertence à Sociedade de São Vicente de Paulo (SSVP).</a:t>
            </a:r>
            <a:endParaRPr lang="pt-BR" altLang="pt-BR" sz="36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18057786"/>
      </p:ext>
    </p:extLst>
  </p:cSld>
  <p:clrMapOvr>
    <a:masterClrMapping/>
  </p:clrMapOvr>
</p:sld>
</file>

<file path=ppt/slides/slide8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1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3048000" y="3060898"/>
            <a:ext cx="6335713" cy="1446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Atendimento aos familiares dos internos </a:t>
            </a:r>
            <a:endParaRPr lang="pt-BR" altLang="pt-BR" sz="4400" b="1" dirty="0"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15302914"/>
      </p:ext>
    </p:extLst>
  </p:cSld>
  <p:clrMapOvr>
    <a:masterClrMapping/>
  </p:clrMapOvr>
</p:sld>
</file>

<file path=ppt/slides/slide8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1780170" y="1321252"/>
            <a:ext cx="8132180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familiares dos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8" name="Retângulo 5"/>
          <p:cNvSpPr>
            <a:spLocks noChangeArrowheads="1"/>
          </p:cNvSpPr>
          <p:nvPr/>
        </p:nvSpPr>
        <p:spPr bwMode="auto">
          <a:xfrm>
            <a:off x="1891294" y="3291922"/>
            <a:ext cx="7521575" cy="1385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Quando uma família nos confia  o seu ente querido, buscam proporcionar uma vida saudável e  digna ao seu familiar.</a:t>
            </a:r>
            <a:endParaRPr lang="pt-BR" altLang="pt-BR" sz="36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37020662"/>
      </p:ext>
    </p:extLst>
  </p:cSld>
  <p:clrMapOvr>
    <a:masterClrMapping/>
  </p:clrMapOvr>
</p:sld>
</file>

<file path=ppt/slides/slide8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1961322" y="1297439"/>
            <a:ext cx="7951027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familiares dos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3" name="Retângulo 5"/>
          <p:cNvSpPr>
            <a:spLocks noChangeArrowheads="1"/>
          </p:cNvSpPr>
          <p:nvPr/>
        </p:nvSpPr>
        <p:spPr bwMode="auto">
          <a:xfrm>
            <a:off x="2168526" y="2668588"/>
            <a:ext cx="8143875" cy="2678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dirty="0">
                <a:latin typeface="Montserrat" pitchFamily="2" charset="0"/>
              </a:rPr>
              <a:t>Desta forma, os familiares precisam ser bem </a:t>
            </a:r>
            <a:r>
              <a:rPr lang="pt-BR" altLang="pt-BR" sz="2800" b="1" u="sng" dirty="0">
                <a:latin typeface="Montserrat" pitchFamily="2" charset="0"/>
              </a:rPr>
              <a:t>acolhidos</a:t>
            </a:r>
            <a:r>
              <a:rPr lang="pt-BR" altLang="pt-BR" sz="2800" dirty="0">
                <a:latin typeface="Montserrat" pitchFamily="2" charset="0"/>
              </a:rPr>
              <a:t>, precisam ser tratados com </a:t>
            </a:r>
            <a:r>
              <a:rPr lang="pt-BR" altLang="pt-BR" sz="2800" b="1" u="sng" dirty="0">
                <a:latin typeface="Montserrat" pitchFamily="2" charset="0"/>
              </a:rPr>
              <a:t>respeito</a:t>
            </a:r>
            <a:r>
              <a:rPr lang="pt-BR" altLang="pt-BR" sz="2800" dirty="0">
                <a:latin typeface="Montserrat" pitchFamily="2" charset="0"/>
              </a:rPr>
              <a:t> e com </a:t>
            </a:r>
            <a:r>
              <a:rPr lang="pt-BR" altLang="pt-BR" sz="2800" b="1" u="sng" dirty="0">
                <a:latin typeface="Montserrat" pitchFamily="2" charset="0"/>
              </a:rPr>
              <a:t>delicadeza.</a:t>
            </a:r>
          </a:p>
          <a:p>
            <a:endParaRPr lang="en-US" altLang="pt-BR" sz="2800" b="1" u="sng" dirty="0">
              <a:latin typeface="Montserrat" pitchFamily="2" charset="0"/>
            </a:endParaRPr>
          </a:p>
          <a:p>
            <a:r>
              <a:rPr lang="pt-BR" altLang="pt-BR" sz="2800" dirty="0">
                <a:latin typeface="Montserrat" pitchFamily="2" charset="0"/>
              </a:rPr>
              <a:t>Precisam estar informados das condições de saúde do seu familiar.</a:t>
            </a:r>
          </a:p>
        </p:txBody>
      </p:sp>
    </p:spTree>
    <p:extLst>
      <p:ext uri="{BB962C8B-B14F-4D97-AF65-F5344CB8AC3E}">
        <p14:creationId xmlns:p14="http://schemas.microsoft.com/office/powerpoint/2010/main" val="2540281428"/>
      </p:ext>
    </p:extLst>
  </p:cSld>
  <p:clrMapOvr>
    <a:masterClrMapping/>
  </p:clrMapOvr>
</p:sld>
</file>

<file path=ppt/slides/slide9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2279650" y="1297439"/>
            <a:ext cx="7765498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familiares dos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081825" y="2568575"/>
            <a:ext cx="8686063" cy="267765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Os familiares precisam voltar para suas casas tranquilos, com a certeza de que seu ente querido está em </a:t>
            </a:r>
            <a:r>
              <a:rPr lang="pt-BR" altLang="pt-BR" sz="2800" b="1" u="sng" dirty="0">
                <a:latin typeface="Montserrat" panose="00000500000000000000" pitchFamily="2" charset="0"/>
              </a:rPr>
              <a:t>boas mãos</a:t>
            </a:r>
            <a:r>
              <a:rPr lang="pt-BR" altLang="pt-BR" sz="2800" dirty="0">
                <a:latin typeface="Montserrat" panose="00000500000000000000" pitchFamily="2" charset="0"/>
              </a:rPr>
              <a:t>, está sendo tratado com </a:t>
            </a:r>
            <a:r>
              <a:rPr lang="pt-BR" altLang="pt-BR" sz="2800" b="1" u="sng" dirty="0">
                <a:latin typeface="Montserrat" panose="00000500000000000000" pitchFamily="2" charset="0"/>
              </a:rPr>
              <a:t>dignidade, respeito e amor</a:t>
            </a:r>
            <a:r>
              <a:rPr lang="pt-BR" altLang="pt-BR" sz="2800" dirty="0">
                <a:latin typeface="Montserrat" panose="00000500000000000000" pitchFamily="2" charset="0"/>
              </a:rPr>
              <a:t>, que está tendo a qualidade de vida que merece.</a:t>
            </a:r>
            <a:endParaRPr lang="en-US" altLang="pt-BR" sz="2800" dirty="0">
              <a:latin typeface="Montserrat" panose="00000500000000000000" pitchFamily="2" charset="0"/>
            </a:endParaRPr>
          </a:p>
          <a:p>
            <a:pPr>
              <a:defRPr/>
            </a:pPr>
            <a:endParaRPr lang="pt-BR" altLang="pt-BR" sz="28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4001484450"/>
      </p:ext>
    </p:extLst>
  </p:cSld>
  <p:clrMapOvr>
    <a:masterClrMapping/>
  </p:clrMapOvr>
</p:sld>
</file>

<file path=ppt/slides/slide9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2279650" y="1297439"/>
            <a:ext cx="7777163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familiares dos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3" name="Retângulo 5"/>
          <p:cNvSpPr>
            <a:spLocks noChangeArrowheads="1"/>
          </p:cNvSpPr>
          <p:nvPr/>
        </p:nvSpPr>
        <p:spPr bwMode="auto">
          <a:xfrm>
            <a:off x="1272209" y="2389188"/>
            <a:ext cx="8784605" cy="2678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Para os funcionários que trabalham na recepção, utilizando o telefone ou e-mail, precisam ter um conhecimento bem apurado da unidade em que trabalha para poder responder com precisão as possíveis perguntas que as pessoas possam fazer-lhes.</a:t>
            </a:r>
            <a:endParaRPr lang="pt-BR" altLang="pt-BR" sz="20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87709381"/>
      </p:ext>
    </p:extLst>
  </p:cSld>
  <p:clrMapOvr>
    <a:masterClrMapping/>
  </p:clrMapOvr>
</p:sld>
</file>

<file path=ppt/slides/slide9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2279650" y="1297439"/>
            <a:ext cx="7792002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familiares dos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03388" y="2838451"/>
            <a:ext cx="8826500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Ao atender ao telefone ou ao ligar para alguém, é preciso que identifique, como por exemplo:</a:t>
            </a:r>
          </a:p>
          <a:p>
            <a:pPr algn="just"/>
            <a:endParaRPr lang="pt-BR" altLang="pt-BR" sz="2800" dirty="0">
              <a:latin typeface="Montserrat" pitchFamily="2" charset="0"/>
            </a:endParaRPr>
          </a:p>
          <a:p>
            <a:pPr algn="just"/>
            <a:r>
              <a:rPr lang="pt-BR" sz="2800" dirty="0"/>
              <a:t>Lar de idosos “Aconchego Feliz” </a:t>
            </a:r>
            <a:r>
              <a:rPr lang="pt-BR" altLang="pt-BR" sz="2800" b="1" dirty="0">
                <a:latin typeface="Montserrat" pitchFamily="2" charset="0"/>
              </a:rPr>
              <a:t>da Sociedade de São Vicente de Paulo</a:t>
            </a:r>
            <a:r>
              <a:rPr lang="pt-BR" altLang="pt-BR" sz="2800" dirty="0">
                <a:latin typeface="Montserrat" pitchFamily="2" charset="0"/>
              </a:rPr>
              <a:t>, Patrícia, </a:t>
            </a:r>
            <a:r>
              <a:rPr lang="pt-BR" altLang="pt-BR" sz="2800" b="1" u="sng" dirty="0">
                <a:latin typeface="Montserrat" pitchFamily="2" charset="0"/>
              </a:rPr>
              <a:t>BOA TARDE!</a:t>
            </a:r>
          </a:p>
        </p:txBody>
      </p:sp>
    </p:spTree>
    <p:extLst>
      <p:ext uri="{BB962C8B-B14F-4D97-AF65-F5344CB8AC3E}">
        <p14:creationId xmlns:p14="http://schemas.microsoft.com/office/powerpoint/2010/main" val="2638093137"/>
      </p:ext>
    </p:extLst>
  </p:cSld>
  <p:clrMapOvr>
    <a:masterClrMapping/>
  </p:clrMapOvr>
</p:sld>
</file>

<file path=ppt/slides/slide9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2279650" y="1297439"/>
            <a:ext cx="787151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familiares dos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3" name="Retângulo 5"/>
          <p:cNvSpPr>
            <a:spLocks noChangeArrowheads="1"/>
          </p:cNvSpPr>
          <p:nvPr/>
        </p:nvSpPr>
        <p:spPr bwMode="auto">
          <a:xfrm>
            <a:off x="1442434" y="2924175"/>
            <a:ext cx="8541354" cy="13849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É preciso ser agradável e atender bem ao telefone, as pessoas que estão do outro lado da linha precisam sentir-se acolhidas e bem informadas.</a:t>
            </a:r>
          </a:p>
        </p:txBody>
      </p:sp>
    </p:spTree>
    <p:extLst>
      <p:ext uri="{BB962C8B-B14F-4D97-AF65-F5344CB8AC3E}">
        <p14:creationId xmlns:p14="http://schemas.microsoft.com/office/powerpoint/2010/main" val="137225201"/>
      </p:ext>
    </p:extLst>
  </p:cSld>
  <p:clrMapOvr>
    <a:masterClrMapping/>
  </p:clrMapOvr>
</p:sld>
</file>

<file path=ppt/slides/slide9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973264" y="3382964"/>
            <a:ext cx="8245475" cy="769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400" b="1" dirty="0">
                <a:solidFill>
                  <a:srgbClr val="0070C0"/>
                </a:solidFill>
                <a:latin typeface="Garamond" panose="02020404030301010803" pitchFamily="18" charset="0"/>
              </a:rPr>
              <a:t>Atendimento aos internos </a:t>
            </a:r>
            <a:endParaRPr lang="pt-BR" altLang="pt-BR" sz="4400" b="1" dirty="0">
              <a:latin typeface="Garamond" panose="020204040303010108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32558315"/>
      </p:ext>
    </p:extLst>
  </p:cSld>
  <p:clrMapOvr>
    <a:masterClrMapping/>
  </p:clrMapOvr>
</p:sld>
</file>

<file path=ppt/slides/slide9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67202" y="1181667"/>
            <a:ext cx="824547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3" name="Retângulo 5"/>
          <p:cNvSpPr>
            <a:spLocks noChangeArrowheads="1"/>
          </p:cNvSpPr>
          <p:nvPr/>
        </p:nvSpPr>
        <p:spPr bwMode="auto">
          <a:xfrm>
            <a:off x="734096" y="2728619"/>
            <a:ext cx="9737372" cy="230832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Os funcionários da SSVP, independente de sua função, precisam ter em mente que:</a:t>
            </a:r>
          </a:p>
          <a:p>
            <a:pPr algn="just"/>
            <a:endParaRPr lang="pt-BR" altLang="pt-BR" sz="16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o serviço que prestam é muito mais que o ganha pão diário.</a:t>
            </a:r>
          </a:p>
          <a:p>
            <a:pPr algn="just"/>
            <a:endParaRPr lang="pt-BR" altLang="pt-BR" sz="16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É um serviço de entrega, amor e carinho e muita dedicação.</a:t>
            </a:r>
            <a:endParaRPr lang="pt-BR" altLang="pt-BR" sz="24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91551746"/>
      </p:ext>
    </p:extLst>
  </p:cSld>
  <p:clrMapOvr>
    <a:masterClrMapping/>
  </p:clrMapOvr>
</p:sld>
</file>

<file path=ppt/slides/slide9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67202" y="1181667"/>
            <a:ext cx="824547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978794" y="3006196"/>
            <a:ext cx="9272789" cy="224676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internos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são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seus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patrões</a:t>
            </a:r>
            <a:r>
              <a:rPr lang="en-US" altLang="pt-BR" sz="2800" dirty="0">
                <a:latin typeface="Montserrat" pitchFamily="2" charset="0"/>
              </a:rPr>
              <a:t> e </a:t>
            </a:r>
            <a:r>
              <a:rPr lang="en-US" altLang="pt-BR" sz="2800" dirty="0" err="1">
                <a:latin typeface="Montserrat" pitchFamily="2" charset="0"/>
              </a:rPr>
              <a:t>por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isso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devem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servi</a:t>
            </a:r>
            <a:r>
              <a:rPr lang="en-US" altLang="pt-BR" sz="2800" dirty="0">
                <a:latin typeface="Montserrat" pitchFamily="2" charset="0"/>
              </a:rPr>
              <a:t>-los da </a:t>
            </a:r>
            <a:r>
              <a:rPr lang="en-US" altLang="pt-BR" sz="2800" dirty="0" err="1">
                <a:latin typeface="Montserrat" pitchFamily="2" charset="0"/>
              </a:rPr>
              <a:t>melhor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maneira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possível</a:t>
            </a:r>
            <a:r>
              <a:rPr lang="en-US" altLang="pt-BR" sz="2800" dirty="0">
                <a:latin typeface="Montserrat" pitchFamily="2" charset="0"/>
              </a:rPr>
              <a:t>.</a:t>
            </a:r>
          </a:p>
          <a:p>
            <a:pPr algn="just"/>
            <a:endParaRPr lang="en-US" altLang="pt-BR" sz="2800" dirty="0">
              <a:latin typeface="Montserrat" pitchFamily="2" charset="0"/>
            </a:endParaRPr>
          </a:p>
          <a:p>
            <a:pPr algn="just"/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internos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devem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ter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toda</a:t>
            </a:r>
            <a:r>
              <a:rPr lang="en-US" altLang="pt-BR" sz="2800" dirty="0">
                <a:latin typeface="Montserrat" pitchFamily="2" charset="0"/>
              </a:rPr>
              <a:t> a </a:t>
            </a:r>
            <a:r>
              <a:rPr lang="en-US" altLang="pt-BR" sz="2800" dirty="0" err="1">
                <a:latin typeface="Montserrat" pitchFamily="2" charset="0"/>
              </a:rPr>
              <a:t>atenção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que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merecem</a:t>
            </a:r>
            <a:r>
              <a:rPr lang="en-US" altLang="pt-BR" sz="2800" dirty="0">
                <a:latin typeface="Montserrat" pitchFamily="2" charset="0"/>
              </a:rPr>
              <a:t>, </a:t>
            </a:r>
            <a:r>
              <a:rPr lang="en-US" altLang="pt-BR" sz="2800" dirty="0" err="1">
                <a:latin typeface="Montserrat" pitchFamily="2" charset="0"/>
              </a:rPr>
              <a:t>devem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ter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todo</a:t>
            </a:r>
            <a:r>
              <a:rPr lang="en-US" altLang="pt-BR" sz="2800" dirty="0">
                <a:latin typeface="Montserrat" pitchFamily="2" charset="0"/>
              </a:rPr>
              <a:t> o </a:t>
            </a:r>
            <a:r>
              <a:rPr lang="en-US" altLang="pt-BR" sz="2800" dirty="0" err="1">
                <a:latin typeface="Montserrat" pitchFamily="2" charset="0"/>
              </a:rPr>
              <a:t>amor</a:t>
            </a:r>
            <a:r>
              <a:rPr lang="en-US" altLang="pt-BR" sz="2800" dirty="0">
                <a:latin typeface="Montserrat" pitchFamily="2" charset="0"/>
              </a:rPr>
              <a:t> e </a:t>
            </a:r>
            <a:r>
              <a:rPr lang="en-US" altLang="pt-BR" sz="2800" dirty="0" err="1">
                <a:latin typeface="Montserrat" pitchFamily="2" charset="0"/>
              </a:rPr>
              <a:t>carinho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que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necessitam</a:t>
            </a:r>
            <a:r>
              <a:rPr lang="en-US" altLang="pt-BR" sz="2800" dirty="0">
                <a:latin typeface="Montserrat" pitchFamily="2" charset="0"/>
              </a:rPr>
              <a:t>.</a:t>
            </a:r>
            <a:endParaRPr lang="pt-BR" altLang="pt-BR" sz="28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01395966"/>
      </p:ext>
    </p:extLst>
  </p:cSld>
  <p:clrMapOvr>
    <a:masterClrMapping/>
  </p:clrMapOvr>
</p:sld>
</file>

<file path=ppt/slides/slide9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67202" y="1181667"/>
            <a:ext cx="824547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3" name="Retângulo 5"/>
          <p:cNvSpPr>
            <a:spLocks noChangeArrowheads="1"/>
          </p:cNvSpPr>
          <p:nvPr/>
        </p:nvSpPr>
        <p:spPr bwMode="auto">
          <a:xfrm>
            <a:off x="1603693" y="2254715"/>
            <a:ext cx="8867775" cy="3600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en-US" altLang="pt-BR" sz="2800" dirty="0" err="1">
                <a:latin typeface="Montserrat" pitchFamily="2" charset="0"/>
              </a:rPr>
              <a:t>Eles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devem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ser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primeiros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em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tudo</a:t>
            </a:r>
            <a:r>
              <a:rPr lang="en-US" altLang="pt-BR" sz="2800" dirty="0">
                <a:latin typeface="Montserrat" pitchFamily="2" charset="0"/>
              </a:rPr>
              <a:t>:</a:t>
            </a:r>
          </a:p>
          <a:p>
            <a:endParaRPr lang="en-US" altLang="pt-BR" sz="1200" dirty="0">
              <a:solidFill>
                <a:srgbClr val="0070C0"/>
              </a:solidFill>
              <a:latin typeface="Montserrat" pitchFamily="2" charset="0"/>
            </a:endParaRPr>
          </a:p>
          <a:p>
            <a:r>
              <a:rPr lang="en-US" altLang="pt-BR" sz="2800" dirty="0">
                <a:latin typeface="Montserrat" pitchFamily="2" charset="0"/>
              </a:rPr>
              <a:t>- </a:t>
            </a:r>
            <a:r>
              <a:rPr lang="en-US" altLang="pt-BR" sz="2800" dirty="0" err="1">
                <a:latin typeface="Montserrat" pitchFamily="2" charset="0"/>
              </a:rPr>
              <a:t>devem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ter</a:t>
            </a:r>
            <a:r>
              <a:rPr lang="en-US" altLang="pt-BR" sz="2800" dirty="0">
                <a:latin typeface="Montserrat" pitchFamily="2" charset="0"/>
              </a:rPr>
              <a:t> o </a:t>
            </a:r>
            <a:r>
              <a:rPr lang="en-US" altLang="pt-BR" sz="2800" dirty="0" err="1">
                <a:latin typeface="Montserrat" pitchFamily="2" charset="0"/>
              </a:rPr>
              <a:t>melhor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tratamento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possivel</a:t>
            </a:r>
            <a:r>
              <a:rPr lang="en-US" altLang="pt-BR" sz="2800" dirty="0">
                <a:latin typeface="Montserrat" pitchFamily="2" charset="0"/>
              </a:rPr>
              <a:t>, </a:t>
            </a:r>
          </a:p>
          <a:p>
            <a:r>
              <a:rPr lang="en-US" altLang="pt-BR" sz="1200" dirty="0">
                <a:latin typeface="Montserrat" pitchFamily="2" charset="0"/>
              </a:rPr>
              <a:t> </a:t>
            </a:r>
          </a:p>
          <a:p>
            <a:pPr>
              <a:buFontTx/>
              <a:buChar char="-"/>
            </a:pPr>
            <a:r>
              <a:rPr lang="en-US" altLang="pt-BR" sz="2800" dirty="0">
                <a:latin typeface="Montserrat" pitchFamily="2" charset="0"/>
              </a:rPr>
              <a:t> a </a:t>
            </a:r>
            <a:r>
              <a:rPr lang="en-US" altLang="pt-BR" sz="2800" dirty="0" err="1">
                <a:latin typeface="Montserrat" pitchFamily="2" charset="0"/>
              </a:rPr>
              <a:t>melhor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acolhida</a:t>
            </a:r>
            <a:r>
              <a:rPr lang="en-US" altLang="pt-BR" sz="2800" dirty="0">
                <a:latin typeface="Montserrat" pitchFamily="2" charset="0"/>
              </a:rPr>
              <a:t>, </a:t>
            </a:r>
          </a:p>
          <a:p>
            <a:pPr>
              <a:buFontTx/>
              <a:buChar char="-"/>
            </a:pPr>
            <a:endParaRPr lang="en-US" altLang="pt-BR" sz="1200" dirty="0">
              <a:latin typeface="Montserrat" pitchFamily="2" charset="0"/>
            </a:endParaRPr>
          </a:p>
          <a:p>
            <a:pPr>
              <a:buFontTx/>
              <a:buChar char="-"/>
            </a:pPr>
            <a:r>
              <a:rPr lang="en-US" altLang="pt-BR" sz="2800" dirty="0">
                <a:latin typeface="Montserrat" pitchFamily="2" charset="0"/>
              </a:rPr>
              <a:t> o </a:t>
            </a:r>
            <a:r>
              <a:rPr lang="en-US" altLang="pt-BR" sz="2800" dirty="0" err="1">
                <a:latin typeface="Montserrat" pitchFamily="2" charset="0"/>
              </a:rPr>
              <a:t>melhor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conforto</a:t>
            </a:r>
            <a:r>
              <a:rPr lang="en-US" altLang="pt-BR" sz="2800" dirty="0">
                <a:latin typeface="Montserrat" pitchFamily="2" charset="0"/>
              </a:rPr>
              <a:t> e a </a:t>
            </a:r>
            <a:r>
              <a:rPr lang="en-US" altLang="pt-BR" sz="2800" dirty="0" err="1">
                <a:latin typeface="Montserrat" pitchFamily="2" charset="0"/>
              </a:rPr>
              <a:t>melhor</a:t>
            </a:r>
            <a:r>
              <a:rPr lang="en-US" altLang="pt-BR" sz="2800" dirty="0">
                <a:latin typeface="Montserrat" pitchFamily="2" charset="0"/>
              </a:rPr>
              <a:t> comida, </a:t>
            </a:r>
          </a:p>
          <a:p>
            <a:pPr>
              <a:buFontTx/>
              <a:buChar char="-"/>
            </a:pPr>
            <a:endParaRPr lang="en-US" altLang="pt-BR" sz="1200" dirty="0">
              <a:latin typeface="Montserrat" pitchFamily="2" charset="0"/>
            </a:endParaRPr>
          </a:p>
          <a:p>
            <a:pPr>
              <a:buFontTx/>
              <a:buChar char="-"/>
            </a:pPr>
            <a:r>
              <a:rPr lang="en-US" altLang="pt-BR" sz="2800" dirty="0">
                <a:latin typeface="Montserrat" pitchFamily="2" charset="0"/>
              </a:rPr>
              <a:t> a </a:t>
            </a:r>
            <a:r>
              <a:rPr lang="en-US" altLang="pt-BR" sz="2800" dirty="0" err="1">
                <a:latin typeface="Montserrat" pitchFamily="2" charset="0"/>
              </a:rPr>
              <a:t>melhor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cama</a:t>
            </a:r>
            <a:r>
              <a:rPr lang="en-US" altLang="pt-BR" sz="2800" dirty="0">
                <a:latin typeface="Montserrat" pitchFamily="2" charset="0"/>
              </a:rPr>
              <a:t> e </a:t>
            </a:r>
          </a:p>
          <a:p>
            <a:r>
              <a:rPr lang="en-US" altLang="pt-BR" sz="1200" dirty="0">
                <a:latin typeface="Montserrat" pitchFamily="2" charset="0"/>
              </a:rPr>
              <a:t> </a:t>
            </a:r>
          </a:p>
          <a:p>
            <a:pPr>
              <a:buFontTx/>
              <a:buChar char="-"/>
            </a:pP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melhores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momentos</a:t>
            </a:r>
            <a:r>
              <a:rPr lang="en-US" altLang="pt-BR" sz="2800" dirty="0">
                <a:latin typeface="Montserrat" pitchFamily="2" charset="0"/>
              </a:rPr>
              <a:t> de </a:t>
            </a:r>
            <a:r>
              <a:rPr lang="en-US" altLang="pt-BR" sz="2800" dirty="0" err="1">
                <a:latin typeface="Montserrat" pitchFamily="2" charset="0"/>
              </a:rPr>
              <a:t>lazer</a:t>
            </a:r>
            <a:r>
              <a:rPr lang="en-US" altLang="pt-BR" sz="2800" dirty="0">
                <a:latin typeface="Montserrat" pitchFamily="2" charset="0"/>
              </a:rPr>
              <a:t> e </a:t>
            </a:r>
            <a:r>
              <a:rPr lang="en-US" altLang="pt-BR" sz="2400" dirty="0" err="1">
                <a:latin typeface="Montserrat" pitchFamily="2" charset="0"/>
              </a:rPr>
              <a:t>descontração</a:t>
            </a:r>
            <a:endParaRPr lang="pt-BR" altLang="pt-BR" sz="28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07340293"/>
      </p:ext>
    </p:extLst>
  </p:cSld>
  <p:clrMapOvr>
    <a:masterClrMapping/>
  </p:clrMapOvr>
</p:sld>
</file>

<file path=ppt/slides/slide9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67202" y="1181667"/>
            <a:ext cx="824547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4" name="Retângulo 5"/>
          <p:cNvSpPr>
            <a:spLocks noChangeArrowheads="1"/>
          </p:cNvSpPr>
          <p:nvPr/>
        </p:nvSpPr>
        <p:spPr bwMode="auto">
          <a:xfrm>
            <a:off x="662609" y="1844325"/>
            <a:ext cx="10018271" cy="393954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b="1" dirty="0">
                <a:latin typeface="Montserrat" pitchFamily="2" charset="0"/>
              </a:rPr>
              <a:t>A Unidade da SSVP. </a:t>
            </a:r>
          </a:p>
          <a:p>
            <a:r>
              <a:rPr lang="en-US" altLang="pt-BR" sz="2800" dirty="0">
                <a:latin typeface="Montserrat" pitchFamily="2" charset="0"/>
              </a:rPr>
              <a:t>- </a:t>
            </a:r>
            <a:r>
              <a:rPr lang="en-US" altLang="pt-BR" sz="2800" dirty="0" err="1">
                <a:latin typeface="Montserrat" pitchFamily="2" charset="0"/>
              </a:rPr>
              <a:t>Deve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ser</a:t>
            </a:r>
            <a:r>
              <a:rPr lang="en-US" altLang="pt-BR" sz="2800" dirty="0">
                <a:latin typeface="Montserrat" pitchFamily="2" charset="0"/>
              </a:rPr>
              <a:t> local </a:t>
            </a:r>
            <a:r>
              <a:rPr lang="en-US" altLang="pt-BR" sz="2800" dirty="0" err="1">
                <a:latin typeface="Montserrat" pitchFamily="2" charset="0"/>
              </a:rPr>
              <a:t>aconchegante</a:t>
            </a:r>
            <a:r>
              <a:rPr lang="en-US" altLang="pt-BR" sz="2800" dirty="0">
                <a:latin typeface="Montserrat" pitchFamily="2" charset="0"/>
              </a:rPr>
              <a:t>, </a:t>
            </a:r>
            <a:r>
              <a:rPr lang="en-US" altLang="pt-BR" sz="2800" dirty="0" err="1">
                <a:latin typeface="Montserrat" pitchFamily="2" charset="0"/>
              </a:rPr>
              <a:t>confortável</a:t>
            </a:r>
            <a:r>
              <a:rPr lang="en-US" altLang="pt-BR" sz="2800" dirty="0">
                <a:latin typeface="Montserrat" pitchFamily="2" charset="0"/>
              </a:rPr>
              <a:t>, </a:t>
            </a:r>
            <a:r>
              <a:rPr lang="en-US" altLang="pt-BR" sz="2800" dirty="0" err="1">
                <a:latin typeface="Montserrat" pitchFamily="2" charset="0"/>
              </a:rPr>
              <a:t>alegre</a:t>
            </a:r>
            <a:r>
              <a:rPr lang="en-US" altLang="pt-BR" sz="2800" dirty="0">
                <a:latin typeface="Montserrat" pitchFamily="2" charset="0"/>
              </a:rPr>
              <a:t> e </a:t>
            </a:r>
            <a:r>
              <a:rPr lang="en-US" altLang="pt-BR" sz="2800" dirty="0" err="1">
                <a:latin typeface="Montserrat" pitchFamily="2" charset="0"/>
              </a:rPr>
              <a:t>saudável</a:t>
            </a:r>
            <a:r>
              <a:rPr lang="en-US" altLang="pt-BR" sz="2800" dirty="0">
                <a:latin typeface="Montserrat" pitchFamily="2" charset="0"/>
              </a:rPr>
              <a:t> para </a:t>
            </a:r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seus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internos</a:t>
            </a:r>
            <a:endParaRPr lang="en-US" altLang="pt-BR" sz="2800" dirty="0">
              <a:latin typeface="Montserrat" pitchFamily="2" charset="0"/>
            </a:endParaRPr>
          </a:p>
          <a:p>
            <a:endParaRPr lang="en-US" altLang="pt-BR" sz="1000" dirty="0">
              <a:latin typeface="Montserrat" pitchFamily="2" charset="0"/>
            </a:endParaRPr>
          </a:p>
          <a:p>
            <a:r>
              <a:rPr lang="en-US" altLang="pt-BR" sz="2800" dirty="0">
                <a:latin typeface="Montserrat" pitchFamily="2" charset="0"/>
              </a:rPr>
              <a:t>- </a:t>
            </a:r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internos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precisam</a:t>
            </a:r>
            <a:r>
              <a:rPr lang="en-US" altLang="pt-BR" sz="2800" dirty="0">
                <a:latin typeface="Montserrat" pitchFamily="2" charset="0"/>
              </a:rPr>
              <a:t> se </a:t>
            </a:r>
            <a:r>
              <a:rPr lang="en-US" altLang="pt-BR" sz="2800" dirty="0" err="1">
                <a:latin typeface="Montserrat" pitchFamily="2" charset="0"/>
              </a:rPr>
              <a:t>sentir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em</a:t>
            </a:r>
            <a:r>
              <a:rPr lang="en-US" altLang="pt-BR" sz="2800" dirty="0">
                <a:latin typeface="Montserrat" pitchFamily="2" charset="0"/>
              </a:rPr>
              <a:t> casa, </a:t>
            </a:r>
            <a:r>
              <a:rPr lang="en-US" altLang="pt-BR" sz="2800" dirty="0" err="1">
                <a:latin typeface="Montserrat" pitchFamily="2" charset="0"/>
              </a:rPr>
              <a:t>precisam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sentir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que</a:t>
            </a:r>
            <a:r>
              <a:rPr lang="en-US" altLang="pt-BR" sz="2800" dirty="0">
                <a:latin typeface="Montserrat" pitchFamily="2" charset="0"/>
              </a:rPr>
              <a:t> tem </a:t>
            </a:r>
            <a:r>
              <a:rPr lang="en-US" altLang="pt-BR" sz="2800" dirty="0" err="1">
                <a:latin typeface="Montserrat" pitchFamily="2" charset="0"/>
              </a:rPr>
              <a:t>uma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família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que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amam</a:t>
            </a:r>
            <a:r>
              <a:rPr lang="en-US" altLang="pt-BR" sz="2800" dirty="0">
                <a:latin typeface="Montserrat" pitchFamily="2" charset="0"/>
              </a:rPr>
              <a:t> e </a:t>
            </a:r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acolhem</a:t>
            </a:r>
            <a:r>
              <a:rPr lang="en-US" altLang="pt-BR" sz="2800" dirty="0">
                <a:latin typeface="Montserrat" pitchFamily="2" charset="0"/>
              </a:rPr>
              <a:t> com um </a:t>
            </a:r>
            <a:r>
              <a:rPr lang="en-US" altLang="pt-BR" sz="2800" dirty="0" err="1">
                <a:latin typeface="Montserrat" pitchFamily="2" charset="0"/>
              </a:rPr>
              <a:t>amor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400" dirty="0" err="1">
                <a:latin typeface="Montserrat" pitchFamily="2" charset="0"/>
              </a:rPr>
              <a:t>sem</a:t>
            </a:r>
            <a:r>
              <a:rPr lang="en-US" altLang="pt-BR" sz="2400" dirty="0">
                <a:latin typeface="Montserrat" pitchFamily="2" charset="0"/>
              </a:rPr>
              <a:t> </a:t>
            </a:r>
            <a:r>
              <a:rPr lang="en-US" altLang="pt-BR" sz="2400" dirty="0" err="1">
                <a:latin typeface="Montserrat" pitchFamily="2" charset="0"/>
              </a:rPr>
              <a:t>medidas</a:t>
            </a:r>
            <a:r>
              <a:rPr lang="en-US" altLang="pt-BR" sz="2400" dirty="0">
                <a:latin typeface="Montserrat" pitchFamily="2" charset="0"/>
              </a:rPr>
              <a:t>.</a:t>
            </a:r>
            <a:endParaRPr lang="en-US" altLang="pt-BR" sz="2800" dirty="0">
              <a:latin typeface="Montserrat" pitchFamily="2" charset="0"/>
            </a:endParaRPr>
          </a:p>
          <a:p>
            <a:endParaRPr lang="en-US" altLang="pt-BR" sz="1000" dirty="0">
              <a:latin typeface="Montserrat" pitchFamily="2" charset="0"/>
            </a:endParaRPr>
          </a:p>
          <a:p>
            <a:r>
              <a:rPr lang="en-US" altLang="pt-BR" sz="2800" dirty="0">
                <a:latin typeface="Montserrat" pitchFamily="2" charset="0"/>
              </a:rPr>
              <a:t>- É </a:t>
            </a:r>
            <a:r>
              <a:rPr lang="en-US" altLang="pt-BR" sz="2800" dirty="0" err="1">
                <a:latin typeface="Montserrat" pitchFamily="2" charset="0"/>
              </a:rPr>
              <a:t>preciso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dar-lhes</a:t>
            </a:r>
            <a:r>
              <a:rPr lang="en-US" altLang="pt-BR" sz="2800" dirty="0">
                <a:latin typeface="Montserrat" pitchFamily="2" charset="0"/>
              </a:rPr>
              <a:t>  a </a:t>
            </a:r>
            <a:r>
              <a:rPr lang="en-US" altLang="pt-BR" sz="2800" dirty="0" err="1">
                <a:latin typeface="Montserrat" pitchFamily="2" charset="0"/>
              </a:rPr>
              <a:t>certeza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que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são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amados</a:t>
            </a:r>
            <a:r>
              <a:rPr lang="en-US" altLang="pt-BR" sz="2800" dirty="0">
                <a:latin typeface="Montserrat" pitchFamily="2" charset="0"/>
              </a:rPr>
              <a:t>.</a:t>
            </a:r>
          </a:p>
          <a:p>
            <a:endParaRPr lang="en-US" altLang="pt-BR" sz="1000" dirty="0">
              <a:latin typeface="Montserrat" pitchFamily="2" charset="0"/>
            </a:endParaRPr>
          </a:p>
          <a:p>
            <a:r>
              <a:rPr lang="en-US" altLang="pt-BR" sz="2800" dirty="0">
                <a:latin typeface="Montserrat" pitchFamily="2" charset="0"/>
              </a:rPr>
              <a:t>- Toda a </a:t>
            </a:r>
            <a:r>
              <a:rPr lang="en-US" altLang="pt-BR" sz="2800" dirty="0" err="1">
                <a:latin typeface="Montserrat" pitchFamily="2" charset="0"/>
              </a:rPr>
              <a:t>atenção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deve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estar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voltadas</a:t>
            </a:r>
            <a:r>
              <a:rPr lang="en-US" altLang="pt-BR" sz="2800" dirty="0">
                <a:latin typeface="Montserrat" pitchFamily="2" charset="0"/>
              </a:rPr>
              <a:t> para </a:t>
            </a:r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nossos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internos</a:t>
            </a:r>
            <a:endParaRPr lang="pt-BR" altLang="pt-BR" sz="28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76936536"/>
      </p:ext>
    </p:extLst>
  </p:cSld>
  <p:clrMapOvr>
    <a:masterClrMapping/>
  </p:clrMapOvr>
</p:sld>
</file>

<file path=ppt/slides/slide9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67202" y="1181667"/>
            <a:ext cx="824547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3" name="Retângulo 5"/>
          <p:cNvSpPr>
            <a:spLocks noChangeArrowheads="1"/>
          </p:cNvSpPr>
          <p:nvPr/>
        </p:nvSpPr>
        <p:spPr bwMode="auto">
          <a:xfrm>
            <a:off x="2400300" y="2644776"/>
            <a:ext cx="7632700" cy="2678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en-US" altLang="pt-BR" sz="2800" dirty="0" err="1">
                <a:latin typeface="Montserrat" pitchFamily="2" charset="0"/>
              </a:rPr>
              <a:t>Esta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unidade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vicentina</a:t>
            </a:r>
            <a:r>
              <a:rPr lang="en-US" altLang="pt-BR" sz="2800" dirty="0">
                <a:latin typeface="Montserrat" pitchFamily="2" charset="0"/>
              </a:rPr>
              <a:t>, </a:t>
            </a:r>
            <a:r>
              <a:rPr lang="en-US" altLang="pt-BR" sz="2800" dirty="0" err="1">
                <a:latin typeface="Montserrat" pitchFamily="2" charset="0"/>
              </a:rPr>
              <a:t>existe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por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causa</a:t>
            </a:r>
            <a:r>
              <a:rPr lang="en-US" altLang="pt-BR" sz="2800" dirty="0">
                <a:latin typeface="Montserrat" pitchFamily="2" charset="0"/>
              </a:rPr>
              <a:t> deles  (</a:t>
            </a:r>
            <a:r>
              <a:rPr lang="en-US" altLang="pt-BR" sz="2800" dirty="0" err="1">
                <a:latin typeface="Montserrat" pitchFamily="2" charset="0"/>
              </a:rPr>
              <a:t>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nossos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internos</a:t>
            </a:r>
            <a:r>
              <a:rPr lang="en-US" altLang="pt-BR" sz="2800" dirty="0">
                <a:latin typeface="Montserrat" pitchFamily="2" charset="0"/>
              </a:rPr>
              <a:t>)  </a:t>
            </a:r>
          </a:p>
          <a:p>
            <a:pPr algn="just"/>
            <a:endParaRPr lang="en-US" altLang="pt-BR" sz="2800" b="1" i="1" dirty="0">
              <a:latin typeface="Montserrat" pitchFamily="2" charset="0"/>
            </a:endParaRPr>
          </a:p>
          <a:p>
            <a:pPr algn="just"/>
            <a:r>
              <a:rPr lang="en-US" altLang="pt-BR" sz="2800" dirty="0">
                <a:latin typeface="Montserrat" pitchFamily="2" charset="0"/>
              </a:rPr>
              <a:t>As </a:t>
            </a:r>
            <a:r>
              <a:rPr lang="en-US" altLang="pt-BR" sz="2800" dirty="0" err="1">
                <a:latin typeface="Montserrat" pitchFamily="2" charset="0"/>
              </a:rPr>
              <a:t>pessoas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que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não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estiver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enquadrada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neste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perfil</a:t>
            </a:r>
            <a:r>
              <a:rPr lang="en-US" altLang="pt-BR" sz="2800" dirty="0">
                <a:latin typeface="Montserrat" pitchFamily="2" charset="0"/>
              </a:rPr>
              <a:t> de </a:t>
            </a:r>
            <a:r>
              <a:rPr lang="en-US" altLang="pt-BR" sz="2800" dirty="0" err="1">
                <a:latin typeface="Montserrat" pitchFamily="2" charset="0"/>
              </a:rPr>
              <a:t>prestador</a:t>
            </a:r>
            <a:r>
              <a:rPr lang="en-US" altLang="pt-BR" sz="2800" dirty="0">
                <a:latin typeface="Montserrat" pitchFamily="2" charset="0"/>
              </a:rPr>
              <a:t>  de </a:t>
            </a:r>
            <a:r>
              <a:rPr lang="en-US" altLang="pt-BR" sz="2800" dirty="0" err="1">
                <a:latin typeface="Montserrat" pitchFamily="2" charset="0"/>
              </a:rPr>
              <a:t>serviços</a:t>
            </a:r>
            <a:r>
              <a:rPr lang="en-US" altLang="pt-BR" sz="2800" dirty="0">
                <a:latin typeface="Montserrat" pitchFamily="2" charset="0"/>
              </a:rPr>
              <a:t>, </a:t>
            </a:r>
            <a:r>
              <a:rPr lang="en-US" altLang="pt-BR" sz="2800" dirty="0" err="1">
                <a:latin typeface="Montserrat" pitchFamily="2" charset="0"/>
              </a:rPr>
              <a:t>não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poderá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trabalhar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nas</a:t>
            </a:r>
            <a:r>
              <a:rPr lang="en-US" altLang="pt-BR" sz="2800" dirty="0">
                <a:latin typeface="Montserrat" pitchFamily="2" charset="0"/>
              </a:rPr>
              <a:t> </a:t>
            </a:r>
            <a:r>
              <a:rPr lang="en-US" altLang="pt-BR" sz="2800" dirty="0" err="1">
                <a:latin typeface="Montserrat" pitchFamily="2" charset="0"/>
              </a:rPr>
              <a:t>unidades</a:t>
            </a:r>
            <a:r>
              <a:rPr lang="en-US" altLang="pt-BR" sz="2800" dirty="0">
                <a:latin typeface="Montserrat" pitchFamily="2" charset="0"/>
              </a:rPr>
              <a:t> da SSVP</a:t>
            </a:r>
            <a:endParaRPr lang="pt-BR" altLang="pt-BR" sz="28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99269751"/>
      </p:ext>
    </p:extLst>
  </p:cSld>
  <p:clrMapOvr>
    <a:masterClrMapping/>
  </p:clrMapOvr>
</p:sld>
</file>

<file path=ppt/slides/slide10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67202" y="1181667"/>
            <a:ext cx="824547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internos </a:t>
            </a:r>
            <a:endParaRPr lang="pt-BR" altLang="pt-BR" sz="2800" b="1" dirty="0">
              <a:latin typeface="Montserrat"/>
            </a:endParaRPr>
          </a:p>
        </p:txBody>
      </p:sp>
      <p:pic>
        <p:nvPicPr>
          <p:cNvPr id="14" name="Picture 5" descr="sorriso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5358" y="1672656"/>
            <a:ext cx="4176713" cy="4732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8" name="Retângulo 11"/>
          <p:cNvSpPr>
            <a:spLocks noChangeArrowheads="1"/>
          </p:cNvSpPr>
          <p:nvPr/>
        </p:nvSpPr>
        <p:spPr bwMode="auto">
          <a:xfrm>
            <a:off x="5232401" y="3903664"/>
            <a:ext cx="3706813" cy="954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dirty="0">
                <a:latin typeface="Montserrat" pitchFamily="2" charset="0"/>
              </a:rPr>
              <a:t>Cultive a ALEGRIA </a:t>
            </a:r>
            <a:br>
              <a:rPr lang="pt-BR" altLang="pt-BR" sz="2800" dirty="0">
                <a:latin typeface="Montserrat" pitchFamily="2" charset="0"/>
              </a:rPr>
            </a:br>
            <a:r>
              <a:rPr lang="pt-BR" altLang="pt-BR" sz="2800" dirty="0">
                <a:latin typeface="Montserrat" pitchFamily="2" charset="0"/>
              </a:rPr>
              <a:t>e o BOM HUMOR. </a:t>
            </a:r>
          </a:p>
        </p:txBody>
      </p:sp>
      <p:pic>
        <p:nvPicPr>
          <p:cNvPr id="20" name="Picture 6" descr="sorriso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289020" y="4231198"/>
            <a:ext cx="933450" cy="933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" name="Picture 6" descr="sorriso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35310" y="2140712"/>
            <a:ext cx="933450" cy="933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" name="Picture 6" descr="sorriso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3515" y="2287934"/>
            <a:ext cx="933450" cy="933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56446546"/>
      </p:ext>
    </p:extLst>
  </p:cSld>
  <p:clrMapOvr>
    <a:masterClrMapping/>
  </p:clrMapOvr>
</p:sld>
</file>

<file path=ppt/slides/slide10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67202" y="1181667"/>
            <a:ext cx="824547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8" name="Retângulo 8"/>
          <p:cNvSpPr>
            <a:spLocks noChangeArrowheads="1"/>
          </p:cNvSpPr>
          <p:nvPr/>
        </p:nvSpPr>
        <p:spPr bwMode="auto">
          <a:xfrm>
            <a:off x="3432176" y="2801938"/>
            <a:ext cx="4824413" cy="1816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dirty="0">
                <a:latin typeface="Montserrat" pitchFamily="2" charset="0"/>
              </a:rPr>
              <a:t>Faça tudo com perfeição.</a:t>
            </a:r>
            <a:br>
              <a:rPr lang="pt-BR" altLang="pt-BR" sz="2800" dirty="0">
                <a:latin typeface="Montserrat" pitchFamily="2" charset="0"/>
              </a:rPr>
            </a:br>
            <a:br>
              <a:rPr lang="pt-BR" altLang="pt-BR" sz="2800" dirty="0">
                <a:latin typeface="Montserrat" pitchFamily="2" charset="0"/>
              </a:rPr>
            </a:br>
            <a:r>
              <a:rPr lang="pt-BR" altLang="pt-BR" sz="2800" dirty="0">
                <a:latin typeface="Montserrat" pitchFamily="2" charset="0"/>
              </a:rPr>
              <a:t>Aja prontamente </a:t>
            </a:r>
            <a:br>
              <a:rPr lang="pt-BR" altLang="pt-BR" sz="2800" dirty="0">
                <a:latin typeface="Montserrat" pitchFamily="2" charset="0"/>
              </a:rPr>
            </a:br>
            <a:r>
              <a:rPr lang="pt-BR" altLang="pt-BR" sz="2800" dirty="0">
                <a:latin typeface="Montserrat" pitchFamily="2" charset="0"/>
              </a:rPr>
              <a:t>( Faça agora , faça já).</a:t>
            </a:r>
          </a:p>
        </p:txBody>
      </p:sp>
    </p:spTree>
    <p:extLst>
      <p:ext uri="{BB962C8B-B14F-4D97-AF65-F5344CB8AC3E}">
        <p14:creationId xmlns:p14="http://schemas.microsoft.com/office/powerpoint/2010/main" val="2466447870"/>
      </p:ext>
    </p:extLst>
  </p:cSld>
  <p:clrMapOvr>
    <a:masterClrMapping/>
  </p:clrMapOvr>
</p:sld>
</file>

<file path=ppt/slides/slide10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67202" y="1181667"/>
            <a:ext cx="824547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3" name="Retângulo 8"/>
          <p:cNvSpPr>
            <a:spLocks noChangeArrowheads="1"/>
          </p:cNvSpPr>
          <p:nvPr/>
        </p:nvSpPr>
        <p:spPr bwMode="auto">
          <a:xfrm>
            <a:off x="1973264" y="2900363"/>
            <a:ext cx="8245475" cy="1816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“Aprender  não significa    adquirir  mais informações, mas expandir a capacidade de produzir  os resultados que verdadeiramente desejamos na vida.” </a:t>
            </a:r>
            <a:r>
              <a:rPr lang="pt-BR" altLang="pt-BR" dirty="0">
                <a:latin typeface="Montserrat" pitchFamily="2" charset="0"/>
              </a:rPr>
              <a:t>(Peter M. </a:t>
            </a:r>
            <a:r>
              <a:rPr lang="pt-BR" altLang="pt-BR" dirty="0" err="1">
                <a:latin typeface="Montserrat" pitchFamily="2" charset="0"/>
              </a:rPr>
              <a:t>Senge</a:t>
            </a:r>
            <a:r>
              <a:rPr lang="pt-BR" altLang="pt-BR" dirty="0">
                <a:latin typeface="Montserrat" pitchFamily="2" charset="0"/>
              </a:rPr>
              <a:t>,  1990)</a:t>
            </a:r>
            <a:endParaRPr lang="pt-BR" altLang="pt-BR" sz="2800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45846897"/>
      </p:ext>
    </p:extLst>
  </p:cSld>
  <p:clrMapOvr>
    <a:masterClrMapping/>
  </p:clrMapOvr>
</p:sld>
</file>

<file path=ppt/slides/slide10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7" name="Retângulo 5"/>
          <p:cNvSpPr>
            <a:spLocks noChangeArrowheads="1"/>
          </p:cNvSpPr>
          <p:nvPr/>
        </p:nvSpPr>
        <p:spPr bwMode="auto">
          <a:xfrm>
            <a:off x="1767202" y="1181667"/>
            <a:ext cx="8245475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/>
              </a:rPr>
              <a:t>Atendimento aos internos </a:t>
            </a:r>
            <a:endParaRPr lang="pt-BR" altLang="pt-BR" sz="2800" b="1" dirty="0">
              <a:latin typeface="Montserrat"/>
            </a:endParaRPr>
          </a:p>
        </p:txBody>
      </p:sp>
      <p:sp>
        <p:nvSpPr>
          <p:cNvPr id="14" name="Retângulo 8"/>
          <p:cNvSpPr>
            <a:spLocks noChangeArrowheads="1"/>
          </p:cNvSpPr>
          <p:nvPr/>
        </p:nvSpPr>
        <p:spPr bwMode="auto">
          <a:xfrm>
            <a:off x="1250068" y="3292814"/>
            <a:ext cx="9279741" cy="13849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r>
              <a:rPr lang="pt-BR" altLang="pt-BR" sz="2800" dirty="0">
                <a:latin typeface="Montserrat" pitchFamily="2" charset="0"/>
              </a:rPr>
              <a:t>Não basta sermos excelentes funcionários.</a:t>
            </a:r>
            <a:br>
              <a:rPr lang="pt-BR" altLang="pt-BR" sz="2800" dirty="0">
                <a:latin typeface="Montserrat" pitchFamily="2" charset="0"/>
              </a:rPr>
            </a:br>
            <a:br>
              <a:rPr lang="pt-BR" altLang="pt-BR" sz="2800" dirty="0">
                <a:latin typeface="Montserrat" pitchFamily="2" charset="0"/>
              </a:rPr>
            </a:br>
            <a:r>
              <a:rPr lang="pt-BR" altLang="pt-BR" sz="2800" dirty="0">
                <a:latin typeface="Montserrat" pitchFamily="2" charset="0"/>
              </a:rPr>
              <a:t>Acima de tudo, temos de ser excelentes seres humanos.</a:t>
            </a:r>
          </a:p>
        </p:txBody>
      </p:sp>
    </p:spTree>
    <p:extLst>
      <p:ext uri="{BB962C8B-B14F-4D97-AF65-F5344CB8AC3E}">
        <p14:creationId xmlns:p14="http://schemas.microsoft.com/office/powerpoint/2010/main" val="1469302057"/>
      </p:ext>
    </p:extLst>
  </p:cSld>
  <p:clrMapOvr>
    <a:masterClrMapping/>
  </p:clrMapOvr>
</p:sld>
</file>

<file path=ppt/slides/slide10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tângulo 8">
            <a:extLst>
              <a:ext uri="{FF2B5EF4-FFF2-40B4-BE49-F238E27FC236}">
                <a16:creationId xmlns:a16="http://schemas.microsoft.com/office/drawing/2014/main" id="{D6BC9383-E10A-410C-A46E-189CD3FE8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002">
            <a:schemeClr val="lt2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pt-BR"/>
          </a:p>
        </p:txBody>
      </p:sp>
      <p:grpSp>
        <p:nvGrpSpPr>
          <p:cNvPr id="11" name="Agrupar 10">
            <a:extLst>
              <a:ext uri="{FF2B5EF4-FFF2-40B4-BE49-F238E27FC236}">
                <a16:creationId xmlns:a16="http://schemas.microsoft.com/office/drawing/2014/main" id="{059F1084-AEB1-4312-B87B-D81F848D8136}"/>
              </a:ext>
            </a:extLst>
          </p:cNvPr>
          <p:cNvGrpSpPr/>
          <p:nvPr/>
        </p:nvGrpSpPr>
        <p:grpSpPr>
          <a:xfrm rot="5400000">
            <a:off x="4621540" y="3312663"/>
            <a:ext cx="6857997" cy="232673"/>
            <a:chOff x="0" y="6378264"/>
            <a:chExt cx="12192000" cy="305870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9C9AD26D-FEBF-4A4B-90D7-C6AD4AEFA918}"/>
                </a:ext>
              </a:extLst>
            </p:cNvPr>
            <p:cNvSpPr/>
            <p:nvPr/>
          </p:nvSpPr>
          <p:spPr>
            <a:xfrm>
              <a:off x="0" y="6378264"/>
              <a:ext cx="12191998" cy="3058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3" name="Agrupar 12">
              <a:extLst>
                <a:ext uri="{FF2B5EF4-FFF2-40B4-BE49-F238E27FC236}">
                  <a16:creationId xmlns:a16="http://schemas.microsoft.com/office/drawing/2014/main" id="{02C62DAC-29D5-4232-91C6-D222F89C6E97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7B3ED004-2012-4130-B00B-DF2250722C53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3976EDA3-8AF0-417D-B32E-FB6617E69791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3" name="Retângulo 2"/>
          <p:cNvSpPr/>
          <p:nvPr/>
        </p:nvSpPr>
        <p:spPr>
          <a:xfrm>
            <a:off x="8126257" y="0"/>
            <a:ext cx="4065743" cy="6857997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pic>
        <p:nvPicPr>
          <p:cNvPr id="16" name="Imagem 15">
            <a:extLst>
              <a:ext uri="{FF2B5EF4-FFF2-40B4-BE49-F238E27FC236}">
                <a16:creationId xmlns:a16="http://schemas.microsoft.com/office/drawing/2014/main" id="{5CFF523A-C0E0-4A4C-A226-3EAAADECCC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638057" y="2083498"/>
            <a:ext cx="3042141" cy="3060000"/>
          </a:xfrm>
          <a:prstGeom prst="rect">
            <a:avLst/>
          </a:prstGeom>
        </p:spPr>
      </p:pic>
      <p:sp>
        <p:nvSpPr>
          <p:cNvPr id="18" name="Retângulo 5"/>
          <p:cNvSpPr>
            <a:spLocks noChangeArrowheads="1"/>
          </p:cNvSpPr>
          <p:nvPr/>
        </p:nvSpPr>
        <p:spPr bwMode="auto">
          <a:xfrm>
            <a:off x="480811" y="3228529"/>
            <a:ext cx="6584950" cy="769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Segurança no Trabalho</a:t>
            </a:r>
          </a:p>
        </p:txBody>
      </p:sp>
    </p:spTree>
    <p:extLst>
      <p:ext uri="{BB962C8B-B14F-4D97-AF65-F5344CB8AC3E}">
        <p14:creationId xmlns:p14="http://schemas.microsoft.com/office/powerpoint/2010/main" val="2657995995"/>
      </p:ext>
    </p:extLst>
  </p:cSld>
  <p:clrMapOvr>
    <a:masterClrMapping/>
  </p:clrMapOvr>
</p:sld>
</file>

<file path=ppt/slides/slide10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3" name="Retângulo 8"/>
          <p:cNvSpPr>
            <a:spLocks noChangeArrowheads="1"/>
          </p:cNvSpPr>
          <p:nvPr/>
        </p:nvSpPr>
        <p:spPr bwMode="auto">
          <a:xfrm>
            <a:off x="656823" y="2639832"/>
            <a:ext cx="9592391" cy="2986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/>
            <a:r>
              <a:rPr lang="pt-BR" altLang="pt-BR" sz="2800" dirty="0">
                <a:latin typeface="Montserrat" pitchFamily="2" charset="0"/>
              </a:rPr>
              <a:t>Todo trabalho deve ser feito de forma segura, de modo a se evitar que aconteçam  acidentes com  os </a:t>
            </a:r>
            <a:r>
              <a:rPr lang="pt-BR" altLang="pt-BR" sz="2800" b="1" dirty="0">
                <a:latin typeface="Montserrat" pitchFamily="2" charset="0"/>
              </a:rPr>
              <a:t>IDOSOS</a:t>
            </a:r>
            <a:r>
              <a:rPr lang="pt-BR" altLang="pt-BR" sz="2800" dirty="0">
                <a:latin typeface="Montserrat" pitchFamily="2" charset="0"/>
              </a:rPr>
              <a:t>/</a:t>
            </a:r>
            <a:r>
              <a:rPr lang="pt-BR" altLang="pt-BR" sz="2800" b="1" dirty="0">
                <a:latin typeface="Montserrat" pitchFamily="2" charset="0"/>
              </a:rPr>
              <a:t>ASSISTIDOS</a:t>
            </a:r>
            <a:r>
              <a:rPr lang="pt-BR" altLang="pt-BR" sz="2800" dirty="0">
                <a:latin typeface="Montserrat" pitchFamily="2" charset="0"/>
              </a:rPr>
              <a:t> e com os próprios funcionários na execução de suas atividades.</a:t>
            </a:r>
          </a:p>
          <a:p>
            <a:pPr algn="just"/>
            <a:endParaRPr lang="pt-BR" altLang="pt-BR" sz="1000" dirty="0">
              <a:latin typeface="Montserrat" pitchFamily="2" charset="0"/>
            </a:endParaRPr>
          </a:p>
          <a:p>
            <a:pPr algn="just"/>
            <a:r>
              <a:rPr lang="pt-BR" altLang="pt-BR" sz="2800" dirty="0">
                <a:latin typeface="Montserrat" pitchFamily="2" charset="0"/>
              </a:rPr>
              <a:t>Portanto, é </a:t>
            </a:r>
            <a:r>
              <a:rPr lang="pt-BR" altLang="pt-BR" sz="2800" b="1" u="sng" dirty="0">
                <a:latin typeface="Montserrat" pitchFamily="2" charset="0"/>
              </a:rPr>
              <a:t>obrigatório</a:t>
            </a:r>
            <a:r>
              <a:rPr lang="pt-BR" altLang="pt-BR" sz="2800" dirty="0">
                <a:latin typeface="Montserrat" pitchFamily="2" charset="0"/>
              </a:rPr>
              <a:t> a utilização de Equipamentos de Proteção Individual </a:t>
            </a:r>
            <a:r>
              <a:rPr lang="pt-BR" altLang="pt-BR" sz="2800" b="1" dirty="0">
                <a:latin typeface="Montserrat" pitchFamily="2" charset="0"/>
              </a:rPr>
              <a:t>(EPI) </a:t>
            </a:r>
            <a:r>
              <a:rPr lang="pt-BR" altLang="pt-BR" sz="2800" dirty="0">
                <a:latin typeface="Montserrat" pitchFamily="2" charset="0"/>
              </a:rPr>
              <a:t>por cada funcionário. </a:t>
            </a:r>
          </a:p>
          <a:p>
            <a:pPr algn="just"/>
            <a:endParaRPr lang="pt-BR" altLang="pt-BR" sz="1000" dirty="0">
              <a:latin typeface="Montserrat" pitchFamily="2" charset="0"/>
            </a:endParaRPr>
          </a:p>
        </p:txBody>
      </p:sp>
      <p:sp>
        <p:nvSpPr>
          <p:cNvPr id="18" name="Retângulo 5"/>
          <p:cNvSpPr>
            <a:spLocks noChangeArrowheads="1"/>
          </p:cNvSpPr>
          <p:nvPr/>
        </p:nvSpPr>
        <p:spPr bwMode="auto">
          <a:xfrm>
            <a:off x="2279650" y="1302161"/>
            <a:ext cx="658495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>
                <a:solidFill>
                  <a:srgbClr val="0070C0"/>
                </a:solidFill>
                <a:latin typeface="Montserrat" pitchFamily="2" charset="0"/>
              </a:rPr>
              <a:t>Segurança no Trabalho</a:t>
            </a:r>
            <a:endParaRPr lang="pt-BR" altLang="pt-BR" sz="2800" b="1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01495977"/>
      </p:ext>
    </p:extLst>
  </p:cSld>
  <p:clrMapOvr>
    <a:masterClrMapping/>
  </p:clrMapOvr>
</p:sld>
</file>

<file path=ppt/slides/slide10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8" name="Retângulo 5"/>
          <p:cNvSpPr>
            <a:spLocks noChangeArrowheads="1"/>
          </p:cNvSpPr>
          <p:nvPr/>
        </p:nvSpPr>
        <p:spPr bwMode="auto">
          <a:xfrm>
            <a:off x="2279650" y="1302161"/>
            <a:ext cx="658495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>
                <a:solidFill>
                  <a:srgbClr val="0070C0"/>
                </a:solidFill>
                <a:latin typeface="Montserrat" pitchFamily="2" charset="0"/>
              </a:rPr>
              <a:t>Segurança no Trabalho</a:t>
            </a:r>
            <a:endParaRPr lang="pt-BR" altLang="pt-BR" sz="2800" b="1">
              <a:latin typeface="Montserrat" pitchFamily="2" charset="0"/>
            </a:endParaRPr>
          </a:p>
        </p:txBody>
      </p:sp>
      <p:sp>
        <p:nvSpPr>
          <p:cNvPr id="14" name="Retângulo 8"/>
          <p:cNvSpPr>
            <a:spLocks noChangeArrowheads="1"/>
          </p:cNvSpPr>
          <p:nvPr/>
        </p:nvSpPr>
        <p:spPr bwMode="auto">
          <a:xfrm>
            <a:off x="472092" y="2396227"/>
            <a:ext cx="10200066" cy="3108543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altLang="pt-BR" sz="2800" dirty="0">
                <a:latin typeface="Montserrat" panose="00000500000000000000" pitchFamily="2" charset="0"/>
              </a:rPr>
              <a:t>C</a:t>
            </a:r>
            <a:r>
              <a:rPr lang="pt-BR" sz="2800" dirty="0">
                <a:latin typeface="Montserrat" panose="00000500000000000000" pitchFamily="2" charset="0"/>
              </a:rPr>
              <a:t>onsidera-se </a:t>
            </a:r>
            <a:r>
              <a:rPr lang="pt-BR" sz="2800" b="1" dirty="0">
                <a:latin typeface="Montserrat" panose="00000500000000000000" pitchFamily="2" charset="0"/>
              </a:rPr>
              <a:t>EPI</a:t>
            </a:r>
            <a:r>
              <a:rPr lang="pt-BR" sz="2800" dirty="0">
                <a:latin typeface="Montserrat" panose="00000500000000000000" pitchFamily="2" charset="0"/>
              </a:rPr>
              <a:t>, todo dispositivo ou produto, de uso individual utilizado pelo trabalhador, destinado à proteção de riscos suscetíveis de ameaçar a segurança e a saúde no trabalho 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O EPI será fornecido gratuitamente a cada funcionário conforme suas atividades e adequado ao risco e em perfeito estado de conservação.</a:t>
            </a:r>
            <a:endParaRPr lang="pt-BR" altLang="pt-BR" sz="28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3008891598"/>
      </p:ext>
    </p:extLst>
  </p:cSld>
  <p:clrMapOvr>
    <a:masterClrMapping/>
  </p:clrMapOvr>
</p:sld>
</file>

<file path=ppt/slides/slide10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8" name="Retângulo 5"/>
          <p:cNvSpPr>
            <a:spLocks noChangeArrowheads="1"/>
          </p:cNvSpPr>
          <p:nvPr/>
        </p:nvSpPr>
        <p:spPr bwMode="auto">
          <a:xfrm>
            <a:off x="2279650" y="1302161"/>
            <a:ext cx="658495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>
                <a:solidFill>
                  <a:srgbClr val="0070C0"/>
                </a:solidFill>
                <a:latin typeface="Montserrat" pitchFamily="2" charset="0"/>
              </a:rPr>
              <a:t>Segurança no Trabalho</a:t>
            </a:r>
            <a:endParaRPr lang="pt-BR" altLang="pt-BR" sz="2800" b="1">
              <a:latin typeface="Montserrat" pitchFamily="2" charset="0"/>
            </a:endParaRPr>
          </a:p>
        </p:txBody>
      </p:sp>
      <p:sp>
        <p:nvSpPr>
          <p:cNvPr id="13" name="Retângulo 8"/>
          <p:cNvSpPr>
            <a:spLocks noChangeArrowheads="1"/>
          </p:cNvSpPr>
          <p:nvPr/>
        </p:nvSpPr>
        <p:spPr bwMode="auto">
          <a:xfrm>
            <a:off x="272469" y="2051444"/>
            <a:ext cx="10599312" cy="4154984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Cabe ao funcionário quanto ao EPI:</a:t>
            </a:r>
          </a:p>
          <a:p>
            <a:pPr algn="just">
              <a:defRPr/>
            </a:pPr>
            <a:endParaRPr lang="pt-BR" altLang="pt-BR" sz="1200" dirty="0">
              <a:latin typeface="Montserrat" panose="00000500000000000000" pitchFamily="2" charset="0"/>
            </a:endParaRPr>
          </a:p>
          <a:p>
            <a:pPr marL="514350" indent="-514350" algn="just">
              <a:buFont typeface="Wingdings" panose="05000000000000000000" pitchFamily="2" charset="2"/>
              <a:buChar char="§"/>
              <a:defRPr/>
            </a:pPr>
            <a:r>
              <a:rPr lang="pt-BR" sz="2800" dirty="0">
                <a:latin typeface="Montserrat" panose="00000500000000000000" pitchFamily="2" charset="0"/>
              </a:rPr>
              <a:t>usar, utilizando-o apenas para a finalidade a que se destina; cumprir as determinações do empregador sobre o uso adequado. </a:t>
            </a:r>
          </a:p>
          <a:p>
            <a:pPr marL="514350" indent="-514350" algn="just">
              <a:buFont typeface="Wingdings" panose="05000000000000000000" pitchFamily="2" charset="2"/>
              <a:buChar char="§"/>
              <a:defRPr/>
            </a:pPr>
            <a:r>
              <a:rPr lang="pt-BR" sz="2800" dirty="0">
                <a:latin typeface="Montserrat" panose="00000500000000000000" pitchFamily="2" charset="0"/>
              </a:rPr>
              <a:t>responsabilizar-se pela guarda e conservação;</a:t>
            </a:r>
          </a:p>
          <a:p>
            <a:pPr marL="514350" indent="-514350" algn="just">
              <a:buFont typeface="Wingdings" panose="05000000000000000000" pitchFamily="2" charset="2"/>
              <a:buChar char="§"/>
              <a:defRPr/>
            </a:pPr>
            <a:r>
              <a:rPr lang="pt-BR" sz="2800" dirty="0">
                <a:latin typeface="Montserrat" panose="00000500000000000000" pitchFamily="2" charset="0"/>
              </a:rPr>
              <a:t>comunicar ao empregador qualquer alteração que o torne impróprio para uso; e, </a:t>
            </a:r>
          </a:p>
          <a:p>
            <a:pPr marL="514350" indent="-514350" algn="just">
              <a:buFont typeface="Wingdings" panose="05000000000000000000" pitchFamily="2" charset="2"/>
              <a:buChar char="§"/>
              <a:defRPr/>
            </a:pPr>
            <a:r>
              <a:rPr lang="pt-BR" sz="2800" dirty="0">
                <a:latin typeface="Montserrat" panose="00000500000000000000" pitchFamily="2" charset="0"/>
              </a:rPr>
              <a:t>cumprir as determinações do empregador sobre o uso adequado. </a:t>
            </a:r>
          </a:p>
        </p:txBody>
      </p:sp>
    </p:spTree>
    <p:extLst>
      <p:ext uri="{BB962C8B-B14F-4D97-AF65-F5344CB8AC3E}">
        <p14:creationId xmlns:p14="http://schemas.microsoft.com/office/powerpoint/2010/main" val="254642949"/>
      </p:ext>
    </p:extLst>
  </p:cSld>
  <p:clrMapOvr>
    <a:masterClrMapping/>
  </p:clrMapOvr>
</p:sld>
</file>

<file path=ppt/slides/slide10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pic>
        <p:nvPicPr>
          <p:cNvPr id="14" name="Imagem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19288" y="1916114"/>
            <a:ext cx="2133600" cy="2428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Imagem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68800" y="1916114"/>
            <a:ext cx="1943100" cy="24590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" name="Imagem 7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10364" y="2051050"/>
            <a:ext cx="1762125" cy="2324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" name="Imagem 8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59826" y="2057400"/>
            <a:ext cx="1571625" cy="2324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" name="Imagem 3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92325" y="4508500"/>
            <a:ext cx="1771650" cy="2120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" name="Imagem 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40238" y="4508501"/>
            <a:ext cx="1943100" cy="2144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" name="Imagem 9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51626" y="4508500"/>
            <a:ext cx="1820863" cy="2190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5" name="Imagem 10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59825" y="4479925"/>
            <a:ext cx="1684338" cy="2173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6" name="Retângulo 8"/>
          <p:cNvSpPr>
            <a:spLocks noChangeArrowheads="1"/>
          </p:cNvSpPr>
          <p:nvPr/>
        </p:nvSpPr>
        <p:spPr bwMode="auto">
          <a:xfrm>
            <a:off x="1397000" y="1225551"/>
            <a:ext cx="939800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 dirty="0">
                <a:solidFill>
                  <a:srgbClr val="0070C0"/>
                </a:solidFill>
                <a:latin typeface="Montserrat" pitchFamily="2" charset="0"/>
              </a:rPr>
              <a:t>Principais EPIs utilizados:</a:t>
            </a:r>
            <a:endParaRPr lang="pt-BR" altLang="pt-BR" sz="2800" b="1" dirty="0">
              <a:latin typeface="Montserrat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21112810"/>
      </p:ext>
    </p:extLst>
  </p:cSld>
  <p:clrMapOvr>
    <a:masterClrMapping/>
  </p:clrMapOvr>
</p:sld>
</file>

<file path=ppt/slides/slide10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8" name="Retângulo 5"/>
          <p:cNvSpPr>
            <a:spLocks noChangeArrowheads="1"/>
          </p:cNvSpPr>
          <p:nvPr/>
        </p:nvSpPr>
        <p:spPr bwMode="auto">
          <a:xfrm>
            <a:off x="2279650" y="1302161"/>
            <a:ext cx="658495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>
                <a:solidFill>
                  <a:srgbClr val="0070C0"/>
                </a:solidFill>
                <a:latin typeface="Montserrat" pitchFamily="2" charset="0"/>
              </a:rPr>
              <a:t>Segurança no Trabalho</a:t>
            </a:r>
            <a:endParaRPr lang="pt-BR" altLang="pt-BR" sz="2800" b="1">
              <a:latin typeface="Montserrat" pitchFamily="2" charset="0"/>
            </a:endParaRPr>
          </a:p>
        </p:txBody>
      </p:sp>
      <p:sp>
        <p:nvSpPr>
          <p:cNvPr id="14" name="Retângulo 8"/>
          <p:cNvSpPr>
            <a:spLocks noChangeArrowheads="1"/>
          </p:cNvSpPr>
          <p:nvPr/>
        </p:nvSpPr>
        <p:spPr bwMode="auto">
          <a:xfrm>
            <a:off x="399245" y="2950625"/>
            <a:ext cx="11037194" cy="267765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Os Equipamentos de Proteção Individual – EPI, serão indicados conforme riscos existentes em cada função.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Os EPI devem ser indicados por Engenheiro de Segurança do Trabalho, Medico do Trabalho ou Técnico de Segurança do Trabalho.</a:t>
            </a:r>
          </a:p>
          <a:p>
            <a:pPr algn="just">
              <a:defRPr/>
            </a:pPr>
            <a:endParaRPr lang="pt-BR" altLang="pt-BR" sz="28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13707953"/>
      </p:ext>
    </p:extLst>
  </p:cSld>
  <p:clrMapOvr>
    <a:masterClrMapping/>
  </p:clrMapOvr>
</p:sld>
</file>

<file path=ppt/slides/slide1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8" name="Retângulo 5"/>
          <p:cNvSpPr>
            <a:spLocks noChangeArrowheads="1"/>
          </p:cNvSpPr>
          <p:nvPr/>
        </p:nvSpPr>
        <p:spPr bwMode="auto">
          <a:xfrm>
            <a:off x="2279650" y="1302161"/>
            <a:ext cx="658495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>
                <a:solidFill>
                  <a:srgbClr val="0070C0"/>
                </a:solidFill>
                <a:latin typeface="Montserrat" pitchFamily="2" charset="0"/>
              </a:rPr>
              <a:t>Segurança no Trabalho</a:t>
            </a:r>
            <a:endParaRPr lang="pt-BR" altLang="pt-BR" sz="2800" b="1">
              <a:latin typeface="Montserrat" pitchFamily="2" charset="0"/>
            </a:endParaRPr>
          </a:p>
        </p:txBody>
      </p:sp>
      <p:sp>
        <p:nvSpPr>
          <p:cNvPr id="13" name="Retângulo 8"/>
          <p:cNvSpPr>
            <a:spLocks noChangeArrowheads="1"/>
          </p:cNvSpPr>
          <p:nvPr/>
        </p:nvSpPr>
        <p:spPr bwMode="auto">
          <a:xfrm>
            <a:off x="669701" y="2492375"/>
            <a:ext cx="9801767" cy="353943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Todos os EPIs recebidos pelos funcionários, deverão ter registro em “Ficha de Entrega de EPI”, devidamente preenchida e assinada pelo funcionário.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Todos os EPI devem ter CA (Certificado de aprovação) emitido pelo Ministério do Trabalho.</a:t>
            </a:r>
          </a:p>
          <a:p>
            <a:pPr algn="just">
              <a:defRPr/>
            </a:pPr>
            <a:endParaRPr lang="pt-BR" sz="2800" dirty="0"/>
          </a:p>
          <a:p>
            <a:pPr algn="just">
              <a:defRPr/>
            </a:pPr>
            <a:endParaRPr lang="pt-BR" altLang="pt-BR" sz="28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2420960442"/>
      </p:ext>
    </p:extLst>
  </p:cSld>
  <p:clrMapOvr>
    <a:masterClrMapping/>
  </p:clrMapOvr>
</p:sld>
</file>

<file path=ppt/slides/slide1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8" name="Retângulo 5"/>
          <p:cNvSpPr>
            <a:spLocks noChangeArrowheads="1"/>
          </p:cNvSpPr>
          <p:nvPr/>
        </p:nvSpPr>
        <p:spPr bwMode="auto">
          <a:xfrm>
            <a:off x="2279650" y="1302161"/>
            <a:ext cx="658495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>
                <a:solidFill>
                  <a:srgbClr val="0070C0"/>
                </a:solidFill>
                <a:latin typeface="Montserrat" pitchFamily="2" charset="0"/>
              </a:rPr>
              <a:t>Segurança no Trabalho</a:t>
            </a:r>
            <a:endParaRPr lang="pt-BR" altLang="pt-BR" sz="2800" b="1">
              <a:latin typeface="Montserrat" pitchFamily="2" charset="0"/>
            </a:endParaRPr>
          </a:p>
        </p:txBody>
      </p:sp>
      <p:sp>
        <p:nvSpPr>
          <p:cNvPr id="14" name="Retângulo 8"/>
          <p:cNvSpPr>
            <a:spLocks noChangeArrowheads="1"/>
          </p:cNvSpPr>
          <p:nvPr/>
        </p:nvSpPr>
        <p:spPr bwMode="auto">
          <a:xfrm>
            <a:off x="1519707" y="2871788"/>
            <a:ext cx="8577329" cy="1815882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Todos os colaboradores que tiverem formação sobre segurança no trabalho, deverão assinar uma lista de presença onde devera constar como conteúdo da formação “treinamento para uso de EPI”</a:t>
            </a:r>
            <a:endParaRPr lang="pt-BR" altLang="pt-BR" sz="28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858684185"/>
      </p:ext>
    </p:extLst>
  </p:cSld>
  <p:clrMapOvr>
    <a:masterClrMapping/>
  </p:clrMapOvr>
</p:sld>
</file>

<file path=ppt/slides/slide1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Imagem 15">
            <a:extLst>
              <a:ext uri="{FF2B5EF4-FFF2-40B4-BE49-F238E27FC236}">
                <a16:creationId xmlns:a16="http://schemas.microsoft.com/office/drawing/2014/main" id="{386FBF6F-E469-47AA-B90E-6B9062BF941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471468" y="1445615"/>
            <a:ext cx="1502004" cy="1505010"/>
          </a:xfrm>
          <a:prstGeom prst="rect">
            <a:avLst/>
          </a:prstGeom>
        </p:spPr>
      </p:pic>
      <p:sp>
        <p:nvSpPr>
          <p:cNvPr id="19" name="Retângulo 18">
            <a:extLst>
              <a:ext uri="{FF2B5EF4-FFF2-40B4-BE49-F238E27FC236}">
                <a16:creationId xmlns:a16="http://schemas.microsoft.com/office/drawing/2014/main" id="{136B090E-C2DB-4BF3-9EC3-85A1E779834B}"/>
              </a:ext>
            </a:extLst>
          </p:cNvPr>
          <p:cNvSpPr/>
          <p:nvPr/>
        </p:nvSpPr>
        <p:spPr>
          <a:xfrm>
            <a:off x="0" y="-38638"/>
            <a:ext cx="12192000" cy="1163016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pt-BR" sz="4400" b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sp>
        <p:nvSpPr>
          <p:cNvPr id="15" name="Retângulo 5"/>
          <p:cNvSpPr>
            <a:spLocks noChangeArrowheads="1"/>
          </p:cNvSpPr>
          <p:nvPr/>
        </p:nvSpPr>
        <p:spPr bwMode="auto">
          <a:xfrm>
            <a:off x="2279650" y="155874"/>
            <a:ext cx="7632700" cy="76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eaLnBrk="1" hangingPunct="1"/>
            <a:r>
              <a:rPr lang="pt-BR" alt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Formação para Funcionários</a:t>
            </a:r>
            <a:endParaRPr lang="pt-BR" altLang="pt-BR" sz="4400" b="1" i="1" dirty="0">
              <a:solidFill>
                <a:schemeClr val="bg1"/>
              </a:solidFill>
              <a:latin typeface="Garamond" panose="02020404030301010803" pitchFamily="18" charset="0"/>
            </a:endParaRPr>
          </a:p>
        </p:txBody>
      </p:sp>
      <p:grpSp>
        <p:nvGrpSpPr>
          <p:cNvPr id="8" name="Agrupar 9">
            <a:extLst>
              <a:ext uri="{FF2B5EF4-FFF2-40B4-BE49-F238E27FC236}">
                <a16:creationId xmlns:a16="http://schemas.microsoft.com/office/drawing/2014/main" id="{3C7C247B-69D4-4FEB-B445-B2EE42158E43}"/>
              </a:ext>
            </a:extLst>
          </p:cNvPr>
          <p:cNvGrpSpPr/>
          <p:nvPr/>
        </p:nvGrpSpPr>
        <p:grpSpPr>
          <a:xfrm>
            <a:off x="0" y="6404994"/>
            <a:ext cx="12192000" cy="249336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F13C6FE2-95ED-4250-831E-0C27D28AE072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11">
              <a:extLst>
                <a:ext uri="{FF2B5EF4-FFF2-40B4-BE49-F238E27FC236}">
                  <a16:creationId xmlns:a16="http://schemas.microsoft.com/office/drawing/2014/main" id="{8B0D13BB-50B1-4F35-B7EF-B8B92891C4EB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12B1D4BE-29C5-469B-A42A-F0F67AF4960D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60D00861-7EDB-4CF7-B1D4-4284FB9C6800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sp>
        <p:nvSpPr>
          <p:cNvPr id="18" name="Retângulo 5"/>
          <p:cNvSpPr>
            <a:spLocks noChangeArrowheads="1"/>
          </p:cNvSpPr>
          <p:nvPr/>
        </p:nvSpPr>
        <p:spPr bwMode="auto">
          <a:xfrm>
            <a:off x="2279650" y="1302161"/>
            <a:ext cx="658495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/>
            <a:r>
              <a:rPr lang="pt-BR" altLang="pt-BR" sz="2800" b="1">
                <a:solidFill>
                  <a:srgbClr val="0070C0"/>
                </a:solidFill>
                <a:latin typeface="Montserrat" pitchFamily="2" charset="0"/>
              </a:rPr>
              <a:t>Segurança no Trabalho</a:t>
            </a:r>
            <a:endParaRPr lang="pt-BR" altLang="pt-BR" sz="2800" b="1">
              <a:latin typeface="Montserrat" pitchFamily="2" charset="0"/>
            </a:endParaRPr>
          </a:p>
        </p:txBody>
      </p:sp>
      <p:sp>
        <p:nvSpPr>
          <p:cNvPr id="13" name="Retângulo 8"/>
          <p:cNvSpPr>
            <a:spLocks noChangeArrowheads="1"/>
          </p:cNvSpPr>
          <p:nvPr/>
        </p:nvSpPr>
        <p:spPr bwMode="auto">
          <a:xfrm>
            <a:off x="1558343" y="2612456"/>
            <a:ext cx="7750065" cy="2677656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>
              <a:defRPr/>
            </a:pPr>
            <a:r>
              <a:rPr lang="pt-BR" sz="2800" dirty="0">
                <a:latin typeface="Montserrat" panose="00000500000000000000" pitchFamily="2" charset="0"/>
              </a:rPr>
              <a:t>Todos os colaboradores que receberem equipamentos de proteção individual -EPI, deverão assinar a ficha de entrega de EPIs e o termo de responsabilidade individualmente.</a:t>
            </a:r>
          </a:p>
          <a:p>
            <a:pPr algn="just">
              <a:defRPr/>
            </a:pPr>
            <a:endParaRPr lang="pt-BR" sz="2800" dirty="0">
              <a:latin typeface="Montserrat" panose="00000500000000000000" pitchFamily="2" charset="0"/>
            </a:endParaRPr>
          </a:p>
          <a:p>
            <a:pPr algn="just">
              <a:defRPr/>
            </a:pPr>
            <a:endParaRPr lang="pt-BR" altLang="pt-BR" sz="28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3779300019"/>
      </p:ext>
    </p:extLst>
  </p:cSld>
  <p:clrMapOvr>
    <a:masterClrMapping/>
  </p:clrMapOvr>
</p:sld>
</file>

<file path=ppt/slides/slide1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7764" name="Imagem 5">
            <a:extLst>
              <a:ext uri="{FF2B5EF4-FFF2-40B4-BE49-F238E27FC236}">
                <a16:creationId xmlns:a16="http://schemas.microsoft.com/office/drawing/2014/main" id="{1D30A627-9D3A-4737-8D2A-35B1BD51A49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83738" y="1230314"/>
            <a:ext cx="946150" cy="911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17765" name="Agrupar 5">
            <a:extLst>
              <a:ext uri="{FF2B5EF4-FFF2-40B4-BE49-F238E27FC236}">
                <a16:creationId xmlns:a16="http://schemas.microsoft.com/office/drawing/2014/main" id="{74A4B17C-52A7-459C-9AC7-BE56FE2E5EC5}"/>
              </a:ext>
            </a:extLst>
          </p:cNvPr>
          <p:cNvGrpSpPr>
            <a:grpSpLocks/>
          </p:cNvGrpSpPr>
          <p:nvPr/>
        </p:nvGrpSpPr>
        <p:grpSpPr bwMode="auto">
          <a:xfrm>
            <a:off x="-1" y="6280150"/>
            <a:ext cx="12192001" cy="342900"/>
            <a:chOff x="0" y="6356350"/>
            <a:chExt cx="12192000" cy="327775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6BB7396B-9435-4863-BB0D-62F7DE454B2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117769" name="Agrupar 7">
              <a:extLst>
                <a:ext uri="{FF2B5EF4-FFF2-40B4-BE49-F238E27FC236}">
                  <a16:creationId xmlns:a16="http://schemas.microsoft.com/office/drawing/2014/main" id="{842CBDD3-5099-4BBD-96D8-8F8781D9397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E1740A62-1740-41CA-983D-202833EC1441}"/>
                  </a:ext>
                </a:extLst>
              </p:cNvPr>
              <p:cNvSpPr/>
              <p:nvPr/>
            </p:nvSpPr>
            <p:spPr>
              <a:xfrm>
                <a:off x="0" y="6251751"/>
                <a:ext cx="6096000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CAD53F95-5189-48DA-ACB4-727A00EE4939}"/>
                  </a:ext>
                </a:extLst>
              </p:cNvPr>
              <p:cNvSpPr/>
              <p:nvPr/>
            </p:nvSpPr>
            <p:spPr>
              <a:xfrm>
                <a:off x="6096000" y="6251751"/>
                <a:ext cx="6096000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sp>
        <p:nvSpPr>
          <p:cNvPr id="17" name="Retângulo 6">
            <a:extLst>
              <a:ext uri="{FF2B5EF4-FFF2-40B4-BE49-F238E27FC236}">
                <a16:creationId xmlns:a16="http://schemas.microsoft.com/office/drawing/2014/main" id="{5043BF40-F06B-4475-91A6-A7AC88972EEF}"/>
              </a:ext>
            </a:extLst>
          </p:cNvPr>
          <p:cNvSpPr>
            <a:spLocks noChangeArrowheads="1"/>
          </p:cNvSpPr>
          <p:nvPr/>
        </p:nvSpPr>
        <p:spPr bwMode="auto">
          <a:xfrm>
            <a:off x="1969478" y="2997201"/>
            <a:ext cx="8806374" cy="523220"/>
          </a:xfrm>
          <a:prstGeom prst="rect">
            <a:avLst/>
          </a:prstGeom>
          <a:noFill/>
          <a:ln>
            <a:noFill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just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pt-BR" altLang="pt-BR" sz="2800" dirty="0">
                <a:solidFill>
                  <a:prstClr val="black"/>
                </a:solidFill>
                <a:latin typeface="Montserrat" panose="00000500000000000000" pitchFamily="2" charset="0"/>
              </a:rPr>
              <a:t>Apresentar o vídeo institucional do CNB</a:t>
            </a:r>
          </a:p>
        </p:txBody>
      </p:sp>
      <p:sp>
        <p:nvSpPr>
          <p:cNvPr id="117767" name="Título 3">
            <a:extLst>
              <a:ext uri="{FF2B5EF4-FFF2-40B4-BE49-F238E27FC236}">
                <a16:creationId xmlns:a16="http://schemas.microsoft.com/office/drawing/2014/main" id="{5F3029B1-3E4C-44AA-ACF6-F125B1787D4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524000" y="1557339"/>
            <a:ext cx="9005888" cy="720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9pPr>
          </a:lstStyle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pt-BR" altLang="pt-BR" sz="2800" b="1" dirty="0">
                <a:solidFill>
                  <a:srgbClr val="0070C0"/>
                </a:solidFill>
                <a:latin typeface="Montserrat" panose="00000500000000000000" pitchFamily="2" charset="0"/>
              </a:rPr>
              <a:t>Concluindo</a:t>
            </a:r>
          </a:p>
        </p:txBody>
      </p:sp>
      <p:sp>
        <p:nvSpPr>
          <p:cNvPr id="13" name="Retângulo 12">
            <a:extLst>
              <a:ext uri="{FF2B5EF4-FFF2-40B4-BE49-F238E27FC236}">
                <a16:creationId xmlns:a16="http://schemas.microsoft.com/office/drawing/2014/main" id="{1CF5971A-E07F-4307-842D-894904E9564C}"/>
              </a:ext>
            </a:extLst>
          </p:cNvPr>
          <p:cNvSpPr/>
          <p:nvPr/>
        </p:nvSpPr>
        <p:spPr>
          <a:xfrm>
            <a:off x="0" y="0"/>
            <a:ext cx="12192000" cy="571500"/>
          </a:xfrm>
          <a:prstGeom prst="rect">
            <a:avLst/>
          </a:prstGeom>
          <a:solidFill>
            <a:srgbClr val="0053A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r>
              <a:rPr lang="pt-BR" sz="4400" b="1" dirty="0">
                <a:solidFill>
                  <a:schemeClr val="bg1"/>
                </a:solidFill>
                <a:latin typeface="Garamond" panose="02020404030301010803" pitchFamily="18" charset="0"/>
              </a:rPr>
              <a:t>Diretoria de Conferência</a:t>
            </a:r>
          </a:p>
        </p:txBody>
      </p:sp>
    </p:spTree>
  </p:cSld>
  <p:clrMapOvr>
    <a:masterClrMapping/>
  </p:clrMapOvr>
  <p:transition spd="slow"/>
</p:sld>
</file>

<file path=ppt/slides/slide1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7765" name="Agrupar 5">
            <a:extLst>
              <a:ext uri="{FF2B5EF4-FFF2-40B4-BE49-F238E27FC236}">
                <a16:creationId xmlns:a16="http://schemas.microsoft.com/office/drawing/2014/main" id="{74A4B17C-52A7-459C-9AC7-BE56FE2E5EC5}"/>
              </a:ext>
            </a:extLst>
          </p:cNvPr>
          <p:cNvGrpSpPr>
            <a:grpSpLocks/>
          </p:cNvGrpSpPr>
          <p:nvPr/>
        </p:nvGrpSpPr>
        <p:grpSpPr bwMode="auto">
          <a:xfrm>
            <a:off x="-1" y="6280150"/>
            <a:ext cx="12192001" cy="342900"/>
            <a:chOff x="0" y="6356350"/>
            <a:chExt cx="12192000" cy="327775"/>
          </a:xfrm>
        </p:grpSpPr>
        <p:sp>
          <p:nvSpPr>
            <p:cNvPr id="12" name="Retângulo 11">
              <a:extLst>
                <a:ext uri="{FF2B5EF4-FFF2-40B4-BE49-F238E27FC236}">
                  <a16:creationId xmlns:a16="http://schemas.microsoft.com/office/drawing/2014/main" id="{6BB7396B-9435-4863-BB0D-62F7DE454B2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endParaRPr lang="pt-BR" dirty="0">
                <a:solidFill>
                  <a:prstClr val="white"/>
                </a:solidFill>
                <a:latin typeface="Calibri"/>
              </a:endParaRPr>
            </a:p>
          </p:txBody>
        </p:sp>
        <p:grpSp>
          <p:nvGrpSpPr>
            <p:cNvPr id="117769" name="Agrupar 7">
              <a:extLst>
                <a:ext uri="{FF2B5EF4-FFF2-40B4-BE49-F238E27FC236}">
                  <a16:creationId xmlns:a16="http://schemas.microsoft.com/office/drawing/2014/main" id="{842CBDD3-5099-4BBD-96D8-8F8781D9397B}"/>
                </a:ext>
              </a:extLst>
            </p:cNvPr>
            <p:cNvGrpSpPr>
              <a:grpSpLocks/>
            </p:cNvGrpSpPr>
            <p:nvPr/>
          </p:nvGrpSpPr>
          <p:grpSpPr bwMode="auto"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4" name="Retângulo 13">
                <a:extLst>
                  <a:ext uri="{FF2B5EF4-FFF2-40B4-BE49-F238E27FC236}">
                    <a16:creationId xmlns:a16="http://schemas.microsoft.com/office/drawing/2014/main" id="{E1740A62-1740-41CA-983D-202833EC1441}"/>
                  </a:ext>
                </a:extLst>
              </p:cNvPr>
              <p:cNvSpPr/>
              <p:nvPr/>
            </p:nvSpPr>
            <p:spPr>
              <a:xfrm>
                <a:off x="0" y="6251751"/>
                <a:ext cx="6096000" cy="185133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  <p:sp>
            <p:nvSpPr>
              <p:cNvPr id="15" name="Retângulo 14">
                <a:extLst>
                  <a:ext uri="{FF2B5EF4-FFF2-40B4-BE49-F238E27FC236}">
                    <a16:creationId xmlns:a16="http://schemas.microsoft.com/office/drawing/2014/main" id="{CAD53F95-5189-48DA-ACB4-727A00EE4939}"/>
                  </a:ext>
                </a:extLst>
              </p:cNvPr>
              <p:cNvSpPr/>
              <p:nvPr/>
            </p:nvSpPr>
            <p:spPr>
              <a:xfrm>
                <a:off x="6096000" y="6251751"/>
                <a:ext cx="6096000" cy="185133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eaLnBrk="0" fontAlgn="base" hangingPunct="0">
                  <a:spcBef>
                    <a:spcPct val="0"/>
                  </a:spcBef>
                  <a:spcAft>
                    <a:spcPct val="0"/>
                  </a:spcAft>
                  <a:defRPr/>
                </a:pPr>
                <a:endParaRPr lang="pt-BR" dirty="0">
                  <a:solidFill>
                    <a:prstClr val="white"/>
                  </a:solidFill>
                  <a:latin typeface="Calibri"/>
                </a:endParaRPr>
              </a:p>
            </p:txBody>
          </p:sp>
        </p:grpSp>
      </p:grpSp>
      <p:pic>
        <p:nvPicPr>
          <p:cNvPr id="11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19566" y="949414"/>
            <a:ext cx="5352866" cy="27339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6" name="Retângulo 15"/>
          <p:cNvSpPr/>
          <p:nvPr/>
        </p:nvSpPr>
        <p:spPr>
          <a:xfrm>
            <a:off x="0" y="4625542"/>
            <a:ext cx="12191999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Louvado Seja Nosso Senhor Jesus Cristo! </a:t>
            </a:r>
          </a:p>
          <a:p>
            <a:pPr algn="ctr" defTabSz="685800">
              <a:defRPr/>
            </a:pPr>
            <a:r>
              <a:rPr lang="pt-BR" sz="2800" b="1" dirty="0">
                <a:solidFill>
                  <a:srgbClr val="0070C0"/>
                </a:solidFill>
                <a:latin typeface="Montserrat"/>
                <a:cs typeface="Arial" panose="020B0604020202020204" pitchFamily="34" charset="0"/>
              </a:rPr>
              <a:t>ecafo@ssvpbrasil.org.br</a:t>
            </a:r>
          </a:p>
        </p:txBody>
      </p:sp>
    </p:spTree>
    <p:extLst>
      <p:ext uri="{BB962C8B-B14F-4D97-AF65-F5344CB8AC3E}">
        <p14:creationId xmlns:p14="http://schemas.microsoft.com/office/powerpoint/2010/main" val="3436217172"/>
      </p:ext>
    </p:extLst>
  </p:cSld>
  <p:clrMapOvr>
    <a:masterClrMapping/>
  </p:clrMapOvr>
  <p:transition spd="slow"/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1674</TotalTime>
  <Words>4166</Words>
  <Application>Microsoft Office PowerPoint</Application>
  <PresentationFormat>Widescreen</PresentationFormat>
  <Paragraphs>531</Paragraphs>
  <Slides>114</Slides>
  <Notes>13</Notes>
  <HiddenSlides>0</HiddenSlides>
  <MMClips>0</MMClips>
  <ScaleCrop>false</ScaleCrop>
  <HeadingPairs>
    <vt:vector size="6" baseType="variant">
      <vt:variant>
        <vt:lpstr>Fontes usadas</vt:lpstr>
      </vt:variant>
      <vt:variant>
        <vt:i4>9</vt:i4>
      </vt:variant>
      <vt:variant>
        <vt:lpstr>Tema</vt:lpstr>
      </vt:variant>
      <vt:variant>
        <vt:i4>2</vt:i4>
      </vt:variant>
      <vt:variant>
        <vt:lpstr>Títulos de slides</vt:lpstr>
      </vt:variant>
      <vt:variant>
        <vt:i4>114</vt:i4>
      </vt:variant>
    </vt:vector>
  </HeadingPairs>
  <TitlesOfParts>
    <vt:vector size="125" baseType="lpstr">
      <vt:lpstr>Arial</vt:lpstr>
      <vt:lpstr>Bookman Old Style</vt:lpstr>
      <vt:lpstr>Calibri</vt:lpstr>
      <vt:lpstr>Calibri Light</vt:lpstr>
      <vt:lpstr>Garamond</vt:lpstr>
      <vt:lpstr>Garamond </vt:lpstr>
      <vt:lpstr>Montserrat</vt:lpstr>
      <vt:lpstr>Wingdings</vt:lpstr>
      <vt:lpstr>Wingdings 2</vt:lpstr>
      <vt:lpstr>Tema do Office</vt:lpstr>
      <vt:lpstr>1_Office Theme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Apresentação do PowerPoint</dc:title>
  <dc:creator>Usuário</dc:creator>
  <cp:lastModifiedBy>césar custódio da silva</cp:lastModifiedBy>
  <cp:revision>140</cp:revision>
  <dcterms:created xsi:type="dcterms:W3CDTF">2022-08-23T14:33:21Z</dcterms:created>
  <dcterms:modified xsi:type="dcterms:W3CDTF">2025-02-19T19:17:06Z</dcterms:modified>
</cp:coreProperties>
</file>