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9"/>
  </p:notesMasterIdLst>
  <p:sldIdLst>
    <p:sldId id="258" r:id="rId2"/>
    <p:sldId id="342" r:id="rId3"/>
    <p:sldId id="343" r:id="rId4"/>
    <p:sldId id="259" r:id="rId5"/>
    <p:sldId id="344" r:id="rId6"/>
    <p:sldId id="322" r:id="rId7"/>
    <p:sldId id="323" r:id="rId8"/>
    <p:sldId id="324" r:id="rId9"/>
    <p:sldId id="345" r:id="rId10"/>
    <p:sldId id="280" r:id="rId11"/>
    <p:sldId id="340" r:id="rId12"/>
    <p:sldId id="326" r:id="rId13"/>
    <p:sldId id="327" r:id="rId14"/>
    <p:sldId id="328" r:id="rId15"/>
    <p:sldId id="329" r:id="rId16"/>
    <p:sldId id="330" r:id="rId17"/>
    <p:sldId id="331" r:id="rId18"/>
    <p:sldId id="332" r:id="rId19"/>
    <p:sldId id="333" r:id="rId20"/>
    <p:sldId id="347" r:id="rId21"/>
    <p:sldId id="334" r:id="rId22"/>
    <p:sldId id="335" r:id="rId23"/>
    <p:sldId id="336" r:id="rId24"/>
    <p:sldId id="337" r:id="rId25"/>
    <p:sldId id="338" r:id="rId26"/>
    <p:sldId id="339" r:id="rId27"/>
    <p:sldId id="346" r:id="rId28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Renan Contrera" initials="RC" lastIdx="1" clrIdx="0">
    <p:extLst>
      <p:ext uri="{19B8F6BF-5375-455C-9EA6-DF929625EA0E}">
        <p15:presenceInfo xmlns:p15="http://schemas.microsoft.com/office/powerpoint/2012/main" userId="d12a815922a3f718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70C0"/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437" autoAdjust="0"/>
    <p:restoredTop sz="94660"/>
  </p:normalViewPr>
  <p:slideViewPr>
    <p:cSldViewPr snapToGrid="0">
      <p:cViewPr varScale="1">
        <p:scale>
          <a:sx n="70" d="100"/>
          <a:sy n="70" d="100"/>
        </p:scale>
        <p:origin x="624" y="6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commentAuthors" Target="commentAuthors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14/08/2024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4930" y="1899000"/>
            <a:ext cx="3042141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907528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 txBox="1">
            <a:spLocks/>
          </p:cNvSpPr>
          <p:nvPr/>
        </p:nvSpPr>
        <p:spPr>
          <a:xfrm>
            <a:off x="551037" y="2570141"/>
            <a:ext cx="6705494" cy="1717718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3ª parte</a:t>
            </a: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9620067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b="1">
                <a:solidFill>
                  <a:srgbClr val="0053A1"/>
                </a:solidFill>
                <a:latin typeface="Garamond" panose="02020404030301010803" pitchFamily="18" charset="0"/>
              </a:rPr>
              <a:t>Tópicos da formação</a:t>
            </a:r>
            <a:endParaRPr lang="pt-BR" dirty="0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331570" y="428747"/>
            <a:ext cx="7423244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Tópicos da formação</a:t>
            </a:r>
          </a:p>
        </p:txBody>
      </p:sp>
      <p:sp>
        <p:nvSpPr>
          <p:cNvPr id="19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 txBox="1">
            <a:spLocks/>
          </p:cNvSpPr>
          <p:nvPr/>
        </p:nvSpPr>
        <p:spPr>
          <a:xfrm>
            <a:off x="574430" y="2468471"/>
            <a:ext cx="7180383" cy="27829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r>
              <a:rPr lang="pt-BR" sz="2800" b="1" dirty="0">
                <a:solidFill>
                  <a:schemeClr val="bg1"/>
                </a:solidFill>
                <a:highlight>
                  <a:srgbClr val="0070C0"/>
                </a:highlight>
                <a:latin typeface="Montserrat" panose="00000500000000000000" pitchFamily="50" charset="0"/>
              </a:rPr>
              <a:t>I  - Conduta Ética</a:t>
            </a:r>
          </a:p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II - Proclamação</a:t>
            </a:r>
          </a:p>
        </p:txBody>
      </p:sp>
    </p:spTree>
    <p:extLst>
      <p:ext uri="{BB962C8B-B14F-4D97-AF65-F5344CB8AC3E}">
        <p14:creationId xmlns:p14="http://schemas.microsoft.com/office/powerpoint/2010/main" val="24602731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00530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7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957681" y="2615479"/>
            <a:ext cx="8182606" cy="3033126"/>
          </a:xfrm>
        </p:spPr>
        <p:txBody>
          <a:bodyPr>
            <a:normAutofit lnSpcReduction="10000"/>
          </a:bodyPr>
          <a:lstStyle/>
          <a:p>
            <a:pPr marL="0" indent="0" algn="just">
              <a:buNone/>
            </a:pPr>
            <a:r>
              <a:rPr lang="pt-BR" dirty="0">
                <a:latin typeface="Montserrat" panose="00000500000000000000" pitchFamily="50" charset="0"/>
              </a:rPr>
              <a:t>Código de Conduta Ética da Vicentino e da Administração da SSVP</a:t>
            </a:r>
          </a:p>
          <a:p>
            <a:pPr marL="0" indent="0" algn="just">
              <a:buNone/>
            </a:pPr>
            <a:endParaRPr lang="pt-BR" dirty="0">
              <a:latin typeface="Montserrat" panose="00000500000000000000" pitchFamily="50" charset="0"/>
            </a:endParaRPr>
          </a:p>
          <a:p>
            <a:pPr marL="0" indent="0" algn="just">
              <a:buNone/>
            </a:pPr>
            <a:r>
              <a:rPr lang="pt-BR" dirty="0">
                <a:latin typeface="Montserrat" panose="00000500000000000000" pitchFamily="2" charset="0"/>
              </a:rPr>
              <a:t>Para melhor desempenhar as nossas  atividades vicentinas, é que o  CNB </a:t>
            </a:r>
            <a:r>
              <a:rPr lang="pt-BR" b="1" dirty="0">
                <a:latin typeface="Montserrat" panose="00000500000000000000" pitchFamily="2" charset="0"/>
              </a:rPr>
              <a:t>instituiu o  Código de Conduta Ética do Vicentino e da Administração da SSVP</a:t>
            </a:r>
          </a:p>
          <a:p>
            <a:pPr marL="0" indent="0" algn="just">
              <a:buNone/>
            </a:pPr>
            <a:endParaRPr lang="pt-BR" dirty="0">
              <a:latin typeface="Montserrat" panose="00000500000000000000" pitchFamily="2" charset="0"/>
            </a:endParaRPr>
          </a:p>
        </p:txBody>
      </p:sp>
      <p:sp>
        <p:nvSpPr>
          <p:cNvPr id="18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72141" y="1145167"/>
            <a:ext cx="7801900" cy="883969"/>
          </a:xfrm>
        </p:spPr>
        <p:txBody>
          <a:bodyPr>
            <a:norm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Código de Conduta Ética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90178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00530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5100" y="2786677"/>
            <a:ext cx="10981206" cy="3230222"/>
          </a:xfrm>
        </p:spPr>
        <p:txBody>
          <a:bodyPr>
            <a:normAutofit/>
          </a:bodyPr>
          <a:lstStyle/>
          <a:p>
            <a:pPr algn="just"/>
            <a:r>
              <a:rPr lang="pt-BR" dirty="0">
                <a:latin typeface="Montserrat" panose="00000500000000000000" pitchFamily="2" charset="0"/>
              </a:rPr>
              <a:t>Lutar pela igualdade social;</a:t>
            </a:r>
          </a:p>
          <a:p>
            <a:pPr algn="just"/>
            <a:r>
              <a:rPr lang="pt-BR" dirty="0">
                <a:latin typeface="Montserrat" panose="00000500000000000000" pitchFamily="2" charset="0"/>
              </a:rPr>
              <a:t>Cumprimento da Regra da SSVP;</a:t>
            </a:r>
          </a:p>
          <a:p>
            <a:pPr algn="just"/>
            <a:r>
              <a:rPr lang="pt-BR" dirty="0">
                <a:latin typeface="Montserrat" panose="00000500000000000000" pitchFamily="2" charset="0"/>
              </a:rPr>
              <a:t>Ser fiel à verdade e os princípios difundidos por Antônio Frederico Ozanam e seus companheiros;</a:t>
            </a:r>
          </a:p>
          <a:p>
            <a:pPr algn="just"/>
            <a:r>
              <a:rPr lang="pt-BR" dirty="0">
                <a:latin typeface="Montserrat" panose="00000500000000000000" pitchFamily="2" charset="0"/>
              </a:rPr>
              <a:t>Proceder com lealdade e boa-fé em suas relações entre confrades e consócias, com os assistidos, órgãos da hierarquia e as autoridades.</a:t>
            </a: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0" y="1997527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Princípios éticos do vicentino:</a:t>
            </a:r>
          </a:p>
        </p:txBody>
      </p:sp>
      <p:sp>
        <p:nvSpPr>
          <p:cNvPr id="15" name="Título 1">
            <a:extLst>
              <a:ext uri="{FF2B5EF4-FFF2-40B4-BE49-F238E27FC236}">
                <a16:creationId xmlns:a16="http://schemas.microsoft.com/office/drawing/2014/main" id="{B6763D94-BE60-4269-A9AF-D6B9BB2FF0A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13934" y="1053116"/>
            <a:ext cx="5729401" cy="551996"/>
          </a:xfrm>
        </p:spPr>
        <p:txBody>
          <a:bodyPr>
            <a:norm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Código de Conduta Ética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2310860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22830" y="2511870"/>
            <a:ext cx="10981206" cy="3676650"/>
          </a:xfrm>
        </p:spPr>
        <p:txBody>
          <a:bodyPr>
            <a:normAutofit/>
          </a:bodyPr>
          <a:lstStyle/>
          <a:p>
            <a:pPr algn="just"/>
            <a:r>
              <a:rPr lang="pt-BR" b="1" dirty="0">
                <a:latin typeface="Montserrat" panose="00000500000000000000" pitchFamily="2" charset="0"/>
              </a:rPr>
              <a:t>Art. 1º </a:t>
            </a:r>
            <a:r>
              <a:rPr lang="pt-BR" dirty="0">
                <a:latin typeface="Montserrat" panose="00000500000000000000" pitchFamily="2" charset="0"/>
              </a:rPr>
              <a:t>- A ética é o ideal de conduta humana, que orienta cada ser humano ...</a:t>
            </a:r>
          </a:p>
          <a:p>
            <a:pPr algn="just"/>
            <a:endParaRPr lang="pt-BR" dirty="0">
              <a:latin typeface="Montserrat" panose="00000500000000000000" pitchFamily="2" charset="0"/>
            </a:endParaRPr>
          </a:p>
          <a:p>
            <a:pPr algn="just"/>
            <a:r>
              <a:rPr lang="pt-BR" b="1" dirty="0">
                <a:latin typeface="Montserrat" panose="00000500000000000000" pitchFamily="2" charset="0"/>
              </a:rPr>
              <a:t>Art. 5º </a:t>
            </a:r>
            <a:r>
              <a:rPr lang="pt-BR" dirty="0">
                <a:latin typeface="Montserrat" panose="00000500000000000000" pitchFamily="2" charset="0"/>
              </a:rPr>
              <a:t>- A honestidade, a dignidade, a solidariedade, o respeito ao semelhante, a lealdade, o decoro, o zelo, a transparência, a fraternidade, são os valores maiores que devem orientar a conduta dos dirigentes da SSVP</a:t>
            </a: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Título 1">
            <a:extLst>
              <a:ext uri="{FF2B5EF4-FFF2-40B4-BE49-F238E27FC236}">
                <a16:creationId xmlns:a16="http://schemas.microsoft.com/office/drawing/2014/main" id="{B62C9D6C-966D-4081-B9FA-1C654A2D58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13934" y="1053116"/>
            <a:ext cx="5729401" cy="551996"/>
          </a:xfrm>
        </p:spPr>
        <p:txBody>
          <a:bodyPr>
            <a:norm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Código de Conduta Ética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4385364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1764" y="3150388"/>
            <a:ext cx="11265607" cy="3081600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r>
              <a:rPr lang="pt-BR" sz="2600" dirty="0">
                <a:latin typeface="Montserrat" panose="00000500000000000000" pitchFamily="2" charset="0"/>
              </a:rPr>
              <a:t>I – A prática da visita semanal aos assistidos, a participação nas reuniões (ordinárias e extraordinárias) e no trabalho das Unidades Vicentinas;</a:t>
            </a:r>
          </a:p>
          <a:p>
            <a:pPr marL="0" indent="0" algn="just">
              <a:buNone/>
            </a:pPr>
            <a:r>
              <a:rPr lang="pt-BR" sz="2600" dirty="0">
                <a:latin typeface="Montserrat" panose="00000500000000000000" pitchFamily="2" charset="0"/>
              </a:rPr>
              <a:t>II – A pontualidade com todas as obrigações;</a:t>
            </a:r>
          </a:p>
          <a:p>
            <a:pPr marL="0" indent="0" algn="just">
              <a:buNone/>
            </a:pPr>
            <a:r>
              <a:rPr lang="pt-BR" sz="2600" dirty="0">
                <a:latin typeface="Montserrat" panose="00000500000000000000" pitchFamily="2" charset="0"/>
              </a:rPr>
              <a:t>III- O zelo pela unidade e fraternidade;</a:t>
            </a:r>
          </a:p>
          <a:p>
            <a:pPr marL="0" indent="0" algn="just">
              <a:buNone/>
            </a:pPr>
            <a:r>
              <a:rPr lang="pt-BR" sz="2600" dirty="0">
                <a:latin typeface="Montserrat" panose="00000500000000000000" pitchFamily="2" charset="0"/>
              </a:rPr>
              <a:t>IV- O cumprimento dos encargos assumidos ou na sua representação;</a:t>
            </a:r>
          </a:p>
          <a:p>
            <a:pPr marL="0" indent="0" algn="just">
              <a:buNone/>
            </a:pPr>
            <a:r>
              <a:rPr lang="pt-BR" sz="2600" dirty="0">
                <a:latin typeface="Montserrat" panose="00000500000000000000" pitchFamily="2" charset="0"/>
              </a:rPr>
              <a:t> 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2" name="CaixaDeTexto 1">
            <a:extLst>
              <a:ext uri="{FF2B5EF4-FFF2-40B4-BE49-F238E27FC236}">
                <a16:creationId xmlns:a16="http://schemas.microsoft.com/office/drawing/2014/main" id="{B136545A-5035-23B2-62B2-59DD218D1EA8}"/>
              </a:ext>
            </a:extLst>
          </p:cNvPr>
          <p:cNvSpPr txBox="1"/>
          <p:nvPr/>
        </p:nvSpPr>
        <p:spPr>
          <a:xfrm>
            <a:off x="365759" y="1929694"/>
            <a:ext cx="10170103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latin typeface="Montserrat" panose="00000500000000000000" pitchFamily="50" charset="0"/>
              </a:rPr>
              <a:t>Art.6º - São exemplos de conduta compatível com os valores da SSVP:</a:t>
            </a:r>
          </a:p>
        </p:txBody>
      </p:sp>
      <p:sp>
        <p:nvSpPr>
          <p:cNvPr id="15" name="Título 1">
            <a:extLst>
              <a:ext uri="{FF2B5EF4-FFF2-40B4-BE49-F238E27FC236}">
                <a16:creationId xmlns:a16="http://schemas.microsoft.com/office/drawing/2014/main" id="{53572CE6-3646-442D-81C0-3659C9E101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13934" y="1053116"/>
            <a:ext cx="5729401" cy="551996"/>
          </a:xfrm>
        </p:spPr>
        <p:txBody>
          <a:bodyPr>
            <a:norm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Código de Conduta Ética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91682917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9398" y="2395366"/>
            <a:ext cx="11708469" cy="3842344"/>
          </a:xfrm>
        </p:spPr>
        <p:txBody>
          <a:bodyPr>
            <a:noAutofit/>
          </a:bodyPr>
          <a:lstStyle/>
          <a:p>
            <a:pPr marL="0" indent="0" algn="just">
              <a:buNone/>
            </a:pPr>
            <a:endParaRPr lang="pt-BR" sz="2600" dirty="0">
              <a:latin typeface="Montserrat" panose="00000500000000000000" pitchFamily="2" charset="0"/>
            </a:endParaRPr>
          </a:p>
          <a:p>
            <a:pPr marL="0" indent="0" algn="just">
              <a:buNone/>
            </a:pPr>
            <a:r>
              <a:rPr lang="pt-BR" sz="2600" dirty="0">
                <a:latin typeface="Montserrat" panose="00000500000000000000" pitchFamily="2" charset="0"/>
              </a:rPr>
              <a:t> </a:t>
            </a:r>
            <a:r>
              <a:rPr lang="pt-BR" sz="2600" b="1" dirty="0">
                <a:latin typeface="Montserrat" panose="00000500000000000000" pitchFamily="2" charset="0"/>
              </a:rPr>
              <a:t>Art. 21- </a:t>
            </a:r>
            <a:r>
              <a:rPr lang="pt-BR" sz="2600" dirty="0">
                <a:latin typeface="Montserrat" panose="00000500000000000000" pitchFamily="2" charset="0"/>
              </a:rPr>
              <a:t>Parágrafo Único. São considerados conflitos de interesses, entre outros: </a:t>
            </a:r>
          </a:p>
          <a:p>
            <a:pPr marL="0" indent="0" algn="just">
              <a:buNone/>
            </a:pPr>
            <a:endParaRPr lang="pt-BR" sz="2600" dirty="0">
              <a:latin typeface="Montserrat" panose="00000500000000000000" pitchFamily="2" charset="0"/>
            </a:endParaRPr>
          </a:p>
          <a:p>
            <a:pPr marL="0" indent="0" algn="just">
              <a:buNone/>
            </a:pPr>
            <a:r>
              <a:rPr lang="pt-BR" sz="2600" dirty="0">
                <a:latin typeface="Montserrat" panose="00000500000000000000" pitchFamily="2" charset="0"/>
              </a:rPr>
              <a:t>I. Utilizar as instalações, equipamentos ou quaisquer outros bens ou direitos das Unidades Vicentinas em </a:t>
            </a:r>
            <a:r>
              <a:rPr lang="pt-BR" sz="2600" b="1" u="sng" dirty="0">
                <a:latin typeface="Montserrat" panose="00000500000000000000" pitchFamily="2" charset="0"/>
              </a:rPr>
              <a:t>proveito próprio</a:t>
            </a:r>
            <a:r>
              <a:rPr lang="pt-BR" sz="2600" dirty="0">
                <a:latin typeface="Montserrat" panose="00000500000000000000" pitchFamily="2" charset="0"/>
              </a:rPr>
              <a:t>, para fins particulares ou para a </a:t>
            </a:r>
            <a:r>
              <a:rPr lang="pt-BR" sz="2600" b="1" u="sng" dirty="0">
                <a:latin typeface="Montserrat" panose="00000500000000000000" pitchFamily="2" charset="0"/>
              </a:rPr>
              <a:t>promoção de atividades ou manifestações de natureza política ou corporativista; </a:t>
            </a:r>
          </a:p>
          <a:p>
            <a:pPr marL="0" indent="0" algn="just">
              <a:buNone/>
            </a:pPr>
            <a:endParaRPr lang="pt-BR" sz="2600" dirty="0">
              <a:latin typeface="Montserrat" panose="00000500000000000000" pitchFamily="2" charset="0"/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2" name="CaixaDeTexto 1">
            <a:extLst>
              <a:ext uri="{FF2B5EF4-FFF2-40B4-BE49-F238E27FC236}">
                <a16:creationId xmlns:a16="http://schemas.microsoft.com/office/drawing/2014/main" id="{B136545A-5035-23B2-62B2-59DD218D1EA8}"/>
              </a:ext>
            </a:extLst>
          </p:cNvPr>
          <p:cNvSpPr txBox="1"/>
          <p:nvPr/>
        </p:nvSpPr>
        <p:spPr>
          <a:xfrm>
            <a:off x="329399" y="1872146"/>
            <a:ext cx="632462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dirty="0">
                <a:latin typeface="Montserrat" panose="00000500000000000000" pitchFamily="50" charset="0"/>
              </a:rPr>
              <a:t>Dos conflitos de interesses</a:t>
            </a:r>
          </a:p>
        </p:txBody>
      </p:sp>
      <p:sp>
        <p:nvSpPr>
          <p:cNvPr id="15" name="Título 1">
            <a:extLst>
              <a:ext uri="{FF2B5EF4-FFF2-40B4-BE49-F238E27FC236}">
                <a16:creationId xmlns:a16="http://schemas.microsoft.com/office/drawing/2014/main" id="{1E0ABA95-E093-4E59-A2C3-794C6D2B92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13934" y="1053116"/>
            <a:ext cx="5729401" cy="551996"/>
          </a:xfrm>
        </p:spPr>
        <p:txBody>
          <a:bodyPr>
            <a:norm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Código de Conduta Ética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028195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b="1">
                <a:solidFill>
                  <a:srgbClr val="0053A1"/>
                </a:solidFill>
                <a:latin typeface="Garamond" panose="02020404030301010803" pitchFamily="18" charset="0"/>
              </a:rPr>
              <a:t>Tópicos da formação</a:t>
            </a:r>
            <a:endParaRPr lang="pt-BR" dirty="0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331570" y="428747"/>
            <a:ext cx="7423244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Tópicos da formação</a:t>
            </a:r>
          </a:p>
        </p:txBody>
      </p:sp>
      <p:sp>
        <p:nvSpPr>
          <p:cNvPr id="19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 txBox="1">
            <a:spLocks/>
          </p:cNvSpPr>
          <p:nvPr/>
        </p:nvSpPr>
        <p:spPr>
          <a:xfrm>
            <a:off x="574430" y="2468471"/>
            <a:ext cx="7180383" cy="27829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I – Conduta Ética</a:t>
            </a:r>
          </a:p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b="1" dirty="0">
                <a:solidFill>
                  <a:schemeClr val="bg1"/>
                </a:solidFill>
                <a:latin typeface="Montserrat" panose="00000500000000000000" pitchFamily="50" charset="0"/>
              </a:rPr>
              <a:t>II - Proclamação</a:t>
            </a:r>
          </a:p>
        </p:txBody>
      </p:sp>
    </p:spTree>
    <p:extLst>
      <p:ext uri="{BB962C8B-B14F-4D97-AF65-F5344CB8AC3E}">
        <p14:creationId xmlns:p14="http://schemas.microsoft.com/office/powerpoint/2010/main" val="252331300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00530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0" y="2013376"/>
            <a:ext cx="661465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3600" dirty="0">
                <a:solidFill>
                  <a:schemeClr val="accent1"/>
                </a:solidFill>
                <a:latin typeface="Montserrat" panose="00000500000000000000" pitchFamily="50" charset="0"/>
              </a:rPr>
              <a:t>	</a:t>
            </a:r>
            <a:r>
              <a:rPr lang="pt-BR" sz="2800" b="1" dirty="0">
                <a:latin typeface="Montserrat" panose="00000500000000000000" pitchFamily="50" charset="0"/>
              </a:rPr>
              <a:t>O Aspirante</a:t>
            </a:r>
            <a:endParaRPr lang="pt-BR" sz="3600" b="1" dirty="0"/>
          </a:p>
        </p:txBody>
      </p:sp>
      <p:pic>
        <p:nvPicPr>
          <p:cNvPr id="8" name="Imagem 7">
            <a:extLst>
              <a:ext uri="{FF2B5EF4-FFF2-40B4-BE49-F238E27FC236}">
                <a16:creationId xmlns:a16="http://schemas.microsoft.com/office/drawing/2014/main" id="{8B74AC6F-3726-0761-ABDB-F2821FFE977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17128" y="2511870"/>
            <a:ext cx="3914678" cy="3634502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438296" y="3051848"/>
            <a:ext cx="6302828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Os Aspirantes são pessoas recrutadas sob diversas formas e motivos, com o propósito de se tornarem vicentinos.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5A1C0601-1528-4CFF-AB17-D4A1CA30281A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53A1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67030573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1310185" y="3051848"/>
            <a:ext cx="7383439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É necessário que o candidato possa decidir-se com firmeza.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E que só o tempo poderá fazer a pessoa se dar conta disso.</a:t>
            </a: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0D736B0D-097A-471B-A232-3459FB0C89E5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53A1"/>
              </a:solidFill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31659175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588963" y="2736502"/>
            <a:ext cx="11183937" cy="35394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Se o candidato se mostrar contrário ao cumprimento da Regra, o presidente da Conferência deve, fazê-lo compreender que  ele não pode ser um vicentino proclamado, mas que   pode colaborar como um membro auxiliar. 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Outra forma de praticar a caridade.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187766A1-F294-45E9-A8FA-8C2FBF54C7B4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53A1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5416345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218365" y="2406032"/>
            <a:ext cx="11723426" cy="440120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A proclamação é um ato que ingressa a pessoa (aspirante) na Sociedade de São Vicente de Paulo, após um tempo de “estágio” em uma Conferência Vicentina.</a:t>
            </a:r>
            <a:endParaRPr lang="pt-BR" sz="2800" i="1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 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Os membros da Conferência, principalmente o presidente, deve incentivá-lo(a) a fazer visitas às famílias assistidas e a participar das atividades da Conferência, para que ele(a) se familiarize com o apostolado vicentino. 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5F593B14-5305-A66A-7A19-FFFE0113E569}"/>
              </a:ext>
            </a:extLst>
          </p:cNvPr>
          <p:cNvSpPr txBox="1"/>
          <p:nvPr/>
        </p:nvSpPr>
        <p:spPr>
          <a:xfrm>
            <a:off x="0" y="1503653"/>
            <a:ext cx="10724963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Como se tornar um vicentino Proclamado e Aclamado</a:t>
            </a:r>
            <a:endParaRPr lang="pt-BR" sz="2800" b="1" dirty="0"/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427B0851-1E51-4225-8EDA-BA5851260D87}"/>
              </a:ext>
            </a:extLst>
          </p:cNvPr>
          <p:cNvSpPr txBox="1"/>
          <p:nvPr/>
        </p:nvSpPr>
        <p:spPr>
          <a:xfrm>
            <a:off x="2812699" y="1018656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53A1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422897787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00530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504031" y="1823704"/>
            <a:ext cx="11183937" cy="440120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b="1" u="sng" dirty="0">
                <a:latin typeface="Montserrat" panose="00000500000000000000" pitchFamily="2" charset="0"/>
              </a:rPr>
              <a:t>Para ser membro ativo, precisa</a:t>
            </a:r>
            <a:r>
              <a:rPr lang="pt-BR" sz="2000" dirty="0">
                <a:latin typeface="Arial" panose="020B0604020202020204" pitchFamily="34" charset="0"/>
                <a:cs typeface="Arial" panose="020B0604020202020204" pitchFamily="34" charset="0"/>
              </a:rPr>
              <a:t>: art.16 §3º </a:t>
            </a:r>
            <a:endParaRPr lang="pt-BR" sz="2000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 - Ser cristão católico e Professar a fé católica;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 - Estar em comunhão com a Igreja;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 - Ter uma vida à luz da fé em Jesus;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 - Viver a Palavra de Deus;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 - Gostar do que faz.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 - Tenha, no mínimo, feito a </a:t>
            </a:r>
            <a:r>
              <a:rPr lang="pt-BR" sz="2800" b="1" u="sng" dirty="0">
                <a:latin typeface="Montserrat" panose="00000500000000000000" pitchFamily="2" charset="0"/>
              </a:rPr>
              <a:t>Primeira Eucaristia,</a:t>
            </a:r>
            <a:r>
              <a:rPr lang="pt-BR" sz="2800" b="1" dirty="0">
                <a:latin typeface="Montserrat" panose="00000500000000000000" pitchFamily="2" charset="0"/>
              </a:rPr>
              <a:t> </a:t>
            </a:r>
            <a:r>
              <a:rPr lang="pt-BR" sz="2800" dirty="0">
                <a:latin typeface="Montserrat" panose="00000500000000000000" pitchFamily="2" charset="0"/>
              </a:rPr>
              <a:t>certificada sua participação nos módulos de </a:t>
            </a:r>
            <a:r>
              <a:rPr lang="pt-BR" sz="2800" b="1" dirty="0">
                <a:latin typeface="Montserrat" panose="00000500000000000000" pitchFamily="2" charset="0"/>
              </a:rPr>
              <a:t>“Formação Básica” </a:t>
            </a:r>
            <a:r>
              <a:rPr lang="pt-BR" sz="2800" dirty="0">
                <a:latin typeface="Montserrat" panose="00000500000000000000" pitchFamily="2" charset="0"/>
              </a:rPr>
              <a:t>e </a:t>
            </a:r>
            <a:r>
              <a:rPr lang="pt-BR" sz="2800" b="1" dirty="0">
                <a:latin typeface="Montserrat" panose="00000500000000000000" pitchFamily="2" charset="0"/>
              </a:rPr>
              <a:t>“Espiritualidade Vicentina”</a:t>
            </a:r>
            <a:endParaRPr lang="pt-BR" sz="2800" dirty="0">
              <a:latin typeface="Montserrat" panose="00000500000000000000" pitchFamily="2" charset="0"/>
            </a:endParaRP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16C26D31-6FE3-4F97-8988-466A9729226D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53A1"/>
              </a:solidFill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29886719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122830" y="2632073"/>
            <a:ext cx="11915037" cy="35394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dirty="0">
                <a:latin typeface="Montserrat" panose="00000500000000000000" pitchFamily="2" charset="0"/>
              </a:rPr>
              <a:t>A partir do ato de Proclamação, a pessoa torna-se      a membro ativo (a), ou seja, torna-se associado(a) da SSVP. </a:t>
            </a:r>
          </a:p>
          <a:p>
            <a:pPr algn="just"/>
            <a:endParaRPr lang="pt-BR" sz="14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A proclamação é feita na Conferência e após, será denominado confrade (homem) e consócia (mulher), e será aclamado (a) em uma das Festas Regulamentares da SSVP. </a:t>
            </a:r>
          </a:p>
          <a:p>
            <a:pPr algn="just"/>
            <a:endParaRPr lang="pt-BR" sz="14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A Aclamação é a apresentação do novo confrade ou consócia à comunidade vicentina.</a:t>
            </a: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ECFC7688-53F0-4518-A91C-42CC1305AC2A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53A1"/>
              </a:solidFill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96460780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136479" y="1965318"/>
            <a:ext cx="11901388" cy="461664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latin typeface="Montserrat" panose="00000500000000000000" pitchFamily="2" charset="0"/>
              </a:rPr>
              <a:t>Participar das festas regulamentares da SSVP:             </a:t>
            </a:r>
            <a:r>
              <a:rPr lang="pt-BR" sz="2800" dirty="0">
                <a:latin typeface="Montserrat" panose="00000500000000000000" pitchFamily="2" charset="0"/>
              </a:rPr>
              <a:t>  </a:t>
            </a:r>
          </a:p>
          <a:p>
            <a:r>
              <a:rPr lang="pt-BR" sz="2800" dirty="0">
                <a:latin typeface="Montserrat" panose="00000500000000000000" pitchFamily="2" charset="0"/>
              </a:rPr>
              <a:t>(A SSVP realiza 3 festas por ano)  </a:t>
            </a:r>
          </a:p>
          <a:p>
            <a:pPr algn="just"/>
            <a:endParaRPr lang="pt-BR" sz="14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- Em honra a Ozanam no dia 23 de abril ou domingo seguinte. (CNB) (renovação compromisso por todos).</a:t>
            </a:r>
          </a:p>
          <a:p>
            <a:pPr algn="just"/>
            <a:endParaRPr lang="pt-BR" sz="14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- A de São Vicente no dia 27 de setembro ou domingo seguinte. (renovação compromisso pelos novos).</a:t>
            </a:r>
          </a:p>
          <a:p>
            <a:pPr algn="just"/>
            <a:endParaRPr lang="pt-BR" sz="14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- A de Imaculada Conceição no dia 8 de dezembro ou domingo seguinte. (renovação compromisso pelos novos)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5F593B14-5305-A66A-7A19-FFFE0113E569}"/>
              </a:ext>
            </a:extLst>
          </p:cNvPr>
          <p:cNvSpPr txBox="1"/>
          <p:nvPr/>
        </p:nvSpPr>
        <p:spPr>
          <a:xfrm>
            <a:off x="368459" y="1442098"/>
            <a:ext cx="9001396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Deveres do vicentino</a:t>
            </a:r>
            <a:endParaRPr lang="pt-BR" sz="2800" b="1" dirty="0"/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8E35D72C-BD41-439B-AC1B-EE5A59A67FA4}"/>
              </a:ext>
            </a:extLst>
          </p:cNvPr>
          <p:cNvSpPr txBox="1"/>
          <p:nvPr/>
        </p:nvSpPr>
        <p:spPr>
          <a:xfrm>
            <a:off x="2785403" y="954709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53A1"/>
              </a:solidFill>
            </a:endParaRPr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-8827" y="6526776"/>
            <a:ext cx="12192000" cy="249336"/>
            <a:chOff x="0" y="6356350"/>
            <a:chExt cx="12192000" cy="327775"/>
          </a:xfrm>
        </p:grpSpPr>
        <p:sp>
          <p:nvSpPr>
            <p:cNvPr id="3" name="Retângulo 2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pt-B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pt-BR"/>
            </a:p>
          </p:txBody>
        </p:sp>
        <p:grpSp>
          <p:nvGrpSpPr>
            <p:cNvPr id="4" name="Agrupar 3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395777"/>
              <a:ext cx="12192000" cy="221592"/>
              <a:chOff x="0" y="6215304"/>
              <a:chExt cx="12192000" cy="221592"/>
            </a:xfrm>
          </p:grpSpPr>
          <p:sp>
            <p:nvSpPr>
              <p:cNvPr id="6" name="Retângulo 5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15304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>
                <a:defPPr>
                  <a:defRPr lang="pt-BR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pt-BR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>
                <a:defPPr>
                  <a:defRPr lang="pt-BR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97446892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154134" y="2249624"/>
            <a:ext cx="12037866" cy="39703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latin typeface="Montserrat" panose="00000500000000000000" pitchFamily="2" charset="0"/>
              </a:rPr>
              <a:t>Participar da Missa de 5 intenções da Conferência.</a:t>
            </a:r>
          </a:p>
          <a:p>
            <a:r>
              <a:rPr lang="pt-BR" sz="2400" dirty="0">
                <a:latin typeface="Montserrat" panose="00000500000000000000" pitchFamily="2" charset="0"/>
              </a:rPr>
              <a:t>Que é celebrada pela ocasião do aniversário da Conferência.</a:t>
            </a:r>
            <a:r>
              <a:rPr lang="pt-BR" dirty="0">
                <a:latin typeface="Montserrat" panose="00000500000000000000" pitchFamily="2" charset="0"/>
              </a:rPr>
              <a:t>Art.119 da Regra edição 2023</a:t>
            </a:r>
          </a:p>
          <a:p>
            <a:r>
              <a:rPr lang="pt-BR" sz="1400" b="1" dirty="0">
                <a:latin typeface="Montserrat" panose="00000500000000000000" pitchFamily="2" charset="0"/>
              </a:rPr>
              <a:t> </a:t>
            </a:r>
            <a:endParaRPr lang="pt-BR" sz="1100" b="1" dirty="0">
              <a:latin typeface="Montserrat" panose="00000500000000000000" pitchFamily="2" charset="0"/>
            </a:endParaRPr>
          </a:p>
          <a:p>
            <a:pPr algn="just"/>
            <a:r>
              <a:rPr lang="pt-BR" sz="2800" b="1" dirty="0">
                <a:latin typeface="Montserrat" panose="00000500000000000000" pitchFamily="2" charset="0"/>
              </a:rPr>
              <a:t>As cinco intenções são: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1- Falecidos da SSVP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2- Pela Igreja Católica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3- Pelo Papa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4- Pela SSVP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5- Pelo Brasil</a:t>
            </a: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5F593B14-5305-A66A-7A19-FFFE0113E569}"/>
              </a:ext>
            </a:extLst>
          </p:cNvPr>
          <p:cNvSpPr txBox="1"/>
          <p:nvPr/>
        </p:nvSpPr>
        <p:spPr>
          <a:xfrm>
            <a:off x="0" y="1644260"/>
            <a:ext cx="732926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Deveres do vicentino </a:t>
            </a:r>
            <a:endParaRPr lang="pt-BR" sz="2800" b="1" dirty="0"/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9F89285C-6935-4057-965F-2C37D4FBF533}"/>
              </a:ext>
            </a:extLst>
          </p:cNvPr>
          <p:cNvSpPr txBox="1"/>
          <p:nvPr/>
        </p:nvSpPr>
        <p:spPr>
          <a:xfrm>
            <a:off x="2879801" y="1038896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88714966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00530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405640" y="2594463"/>
            <a:ext cx="11508856" cy="31085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b="1" u="sng" dirty="0">
                <a:latin typeface="Montserrat" panose="00000500000000000000" pitchFamily="2" charset="0"/>
              </a:rPr>
              <a:t>Respeito ao regulamento e à hierarquia: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É dever do Vicentino, obedecer a hierarquia e acatar suas diretrizes. 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sz="2800" b="1" u="sng" dirty="0">
                <a:latin typeface="Montserrat" panose="00000500000000000000" pitchFamily="2" charset="0"/>
              </a:rPr>
              <a:t>Segundo São Vicente: 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“Obedecer é fazer a vontade de Deus, por intermédio de outro sobre nós”.</a:t>
            </a: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5F593B14-5305-A66A-7A19-FFFE0113E569}"/>
              </a:ext>
            </a:extLst>
          </p:cNvPr>
          <p:cNvSpPr txBox="1"/>
          <p:nvPr/>
        </p:nvSpPr>
        <p:spPr>
          <a:xfrm>
            <a:off x="405640" y="1871438"/>
            <a:ext cx="6318717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Deveres do vicentino </a:t>
            </a:r>
            <a:endParaRPr lang="pt-BR" sz="2800" b="1" dirty="0"/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5CBE6E9E-DB72-4408-980C-681EA5FBBA6E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10732425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1080447" y="2136337"/>
            <a:ext cx="10031105" cy="35394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dirty="0">
                <a:latin typeface="Montserrat" panose="00000500000000000000" pitchFamily="2" charset="0"/>
              </a:rPr>
              <a:t>1. Se você gosta de visitar os pobres,</a:t>
            </a:r>
          </a:p>
          <a:p>
            <a:endParaRPr lang="pt-BR" sz="2800" dirty="0">
              <a:latin typeface="Montserrat" panose="00000500000000000000" pitchFamily="2" charset="0"/>
            </a:endParaRPr>
          </a:p>
          <a:p>
            <a:r>
              <a:rPr lang="pt-BR" sz="2800" dirty="0">
                <a:latin typeface="Montserrat" panose="00000500000000000000" pitchFamily="2" charset="0"/>
              </a:rPr>
              <a:t>2. Se você quer dedicar parte de sua vida a serviço deles,</a:t>
            </a:r>
          </a:p>
          <a:p>
            <a:endParaRPr lang="pt-BR" sz="2800" dirty="0">
              <a:latin typeface="Montserrat" panose="00000500000000000000" pitchFamily="2" charset="0"/>
            </a:endParaRPr>
          </a:p>
          <a:p>
            <a:r>
              <a:rPr lang="pt-BR" sz="2800" dirty="0">
                <a:latin typeface="Montserrat" panose="00000500000000000000" pitchFamily="2" charset="0"/>
              </a:rPr>
              <a:t>3. Se você se identifica com tudo que foi apresentado até aqui,</a:t>
            </a:r>
          </a:p>
          <a:p>
            <a:pPr algn="just"/>
            <a:endParaRPr lang="pt-BR" sz="2800" b="1" dirty="0">
              <a:latin typeface="Montserrat" panose="00000500000000000000" pitchFamily="2" charset="0"/>
            </a:endParaRPr>
          </a:p>
        </p:txBody>
      </p:sp>
      <p:sp>
        <p:nvSpPr>
          <p:cNvPr id="6" name="CaixaDeTexto 5">
            <a:extLst>
              <a:ext uri="{FF2B5EF4-FFF2-40B4-BE49-F238E27FC236}">
                <a16:creationId xmlns:a16="http://schemas.microsoft.com/office/drawing/2014/main" id="{FB376E4B-082C-4C13-BA30-462F484C566A}"/>
              </a:ext>
            </a:extLst>
          </p:cNvPr>
          <p:cNvSpPr txBox="1"/>
          <p:nvPr/>
        </p:nvSpPr>
        <p:spPr>
          <a:xfrm>
            <a:off x="2785403" y="998967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92795"/>
            <a:ext cx="12192000" cy="249336"/>
            <a:chOff x="0" y="6356350"/>
            <a:chExt cx="12192000" cy="327775"/>
          </a:xfrm>
        </p:grpSpPr>
        <p:sp>
          <p:nvSpPr>
            <p:cNvPr id="3" name="Retângulo 2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pt-B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pt-BR"/>
            </a:p>
          </p:txBody>
        </p:sp>
        <p:grpSp>
          <p:nvGrpSpPr>
            <p:cNvPr id="4" name="Agrupar 3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>
                <a:defPPr>
                  <a:defRPr lang="pt-BR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pt-BR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>
                <a:defPPr>
                  <a:defRPr lang="pt-BR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21918564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520889" y="1595021"/>
            <a:ext cx="11150221" cy="440120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b="1" dirty="0">
                <a:latin typeface="Montserrat" panose="00000500000000000000" pitchFamily="2" charset="0"/>
              </a:rPr>
              <a:t>4. Se está disposto/a a:</a:t>
            </a:r>
          </a:p>
          <a:p>
            <a:pPr marL="457200" indent="-457200">
              <a:buFontTx/>
              <a:buChar char="-"/>
            </a:pPr>
            <a:r>
              <a:rPr lang="pt-BR" sz="2800" dirty="0">
                <a:latin typeface="Montserrat" panose="00000500000000000000" pitchFamily="2" charset="0"/>
              </a:rPr>
              <a:t>Participar semanalmente da reunião de conferência</a:t>
            </a:r>
          </a:p>
          <a:p>
            <a:endParaRPr lang="pt-BR" sz="2800" dirty="0">
              <a:latin typeface="Montserrat" panose="00000500000000000000" pitchFamily="2" charset="0"/>
            </a:endParaRPr>
          </a:p>
          <a:p>
            <a:pPr marL="457200" indent="-457200">
              <a:buFontTx/>
              <a:buChar char="-"/>
            </a:pPr>
            <a:r>
              <a:rPr lang="pt-BR" sz="2800" b="1" dirty="0">
                <a:latin typeface="Montserrat" panose="00000500000000000000" pitchFamily="2" charset="0"/>
              </a:rPr>
              <a:t>Visitar aos assistidos semanalmente</a:t>
            </a:r>
          </a:p>
          <a:p>
            <a:endParaRPr lang="pt-BR" sz="2800" b="1" dirty="0">
              <a:latin typeface="Montserrat" panose="00000500000000000000" pitchFamily="2" charset="0"/>
            </a:endParaRPr>
          </a:p>
          <a:p>
            <a:pPr marL="457200" indent="-457200">
              <a:buFontTx/>
              <a:buChar char="-"/>
            </a:pPr>
            <a:r>
              <a:rPr lang="pt-BR" sz="2800" dirty="0">
                <a:latin typeface="Montserrat" panose="00000500000000000000" pitchFamily="2" charset="0"/>
              </a:rPr>
              <a:t>Participar das festas regulamentares (Ozanam, São Vicente de Paulo, Imaculada Conceição)</a:t>
            </a:r>
          </a:p>
          <a:p>
            <a:endParaRPr lang="pt-BR" sz="2800" dirty="0">
              <a:latin typeface="Montserrat" panose="00000500000000000000" pitchFamily="2" charset="0"/>
            </a:endParaRPr>
          </a:p>
          <a:p>
            <a:r>
              <a:rPr lang="pt-BR" sz="2800" b="1" dirty="0">
                <a:latin typeface="Montserrat" panose="00000500000000000000" pitchFamily="2" charset="0"/>
              </a:rPr>
              <a:t>- Contribuir com a contribuição da SOLIDARIEDADE no primeiro trimestre do ano e cumprir a Regra da SSVP</a:t>
            </a:r>
          </a:p>
        </p:txBody>
      </p:sp>
      <p:sp>
        <p:nvSpPr>
          <p:cNvPr id="6" name="CaixaDeTexto 5">
            <a:extLst>
              <a:ext uri="{FF2B5EF4-FFF2-40B4-BE49-F238E27FC236}">
                <a16:creationId xmlns:a16="http://schemas.microsoft.com/office/drawing/2014/main" id="{FB376E4B-082C-4C13-BA30-462F484C566A}"/>
              </a:ext>
            </a:extLst>
          </p:cNvPr>
          <p:cNvSpPr txBox="1"/>
          <p:nvPr/>
        </p:nvSpPr>
        <p:spPr>
          <a:xfrm>
            <a:off x="2785403" y="998967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7" name="Retângulo 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13128"/>
            <a:ext cx="12192000" cy="249336"/>
            <a:chOff x="0" y="6356350"/>
            <a:chExt cx="12192000" cy="327775"/>
          </a:xfrm>
        </p:grpSpPr>
        <p:sp>
          <p:nvSpPr>
            <p:cNvPr id="3" name="Retângulo 2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>
              <a:defPPr>
                <a:defRPr lang="pt-BR"/>
              </a:defPPr>
              <a:lvl1pPr marL="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lt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algn="ctr"/>
              <a:endParaRPr lang="pt-BR"/>
            </a:p>
          </p:txBody>
        </p:sp>
        <p:grpSp>
          <p:nvGrpSpPr>
            <p:cNvPr id="4" name="Agrupar 3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>
                <a:defPPr>
                  <a:defRPr lang="pt-BR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pt-BR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>
                <a:defPPr>
                  <a:defRPr lang="pt-BR"/>
                </a:defPPr>
                <a:lvl1pPr marL="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1pPr>
                <a:lvl2pPr marL="457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2pPr>
                <a:lvl3pPr marL="914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3pPr>
                <a:lvl4pPr marL="1371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4pPr>
                <a:lvl5pPr marL="18288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5pPr>
                <a:lvl6pPr marL="22860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6pPr>
                <a:lvl7pPr marL="27432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7pPr>
                <a:lvl8pPr marL="32004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8pPr>
                <a:lvl9pPr marL="3657600" algn="l" defTabSz="914400" rtl="0" eaLnBrk="1" latinLnBrk="0" hangingPunct="1">
                  <a:defRPr sz="1800" kern="120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5632371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00529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1719618" y="2889730"/>
            <a:ext cx="9225047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Então, você está pronto para ser proclamado </a:t>
            </a: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confrade/consócia em sua Conferência!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Seja bem vindo à esta grande rede de caridade!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8A74819D-C994-4020-9EA3-6DED39AC59D0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/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72231822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4824090" y="3296097"/>
            <a:ext cx="6007410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Então tenham motivação para agir com entusiasmo e ética.</a:t>
            </a: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0CFECACA-8E3F-7D15-1CEA-40984A0F3E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3212" y="1653191"/>
            <a:ext cx="3376695" cy="4547127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C345BD5E-8934-4569-A478-28D3445948B9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540633260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1280159" y="2543532"/>
            <a:ext cx="5120641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sz="2800" dirty="0">
                <a:latin typeface="Montserrat" panose="00000500000000000000" pitchFamily="2" charset="0"/>
              </a:rPr>
              <a:t>Mas acima de tudo precisam Ter motivação.</a:t>
            </a:r>
          </a:p>
          <a:p>
            <a:pPr algn="just"/>
            <a:endParaRPr lang="pt-BR" sz="2800" dirty="0">
              <a:latin typeface="Montserrat" panose="00000500000000000000" pitchFamily="2" charset="0"/>
            </a:endParaRPr>
          </a:p>
          <a:p>
            <a:pPr algn="just"/>
            <a:r>
              <a:rPr lang="pt-BR" sz="2800" dirty="0">
                <a:latin typeface="Montserrat" panose="00000500000000000000" pitchFamily="2" charset="0"/>
              </a:rPr>
              <a:t>E Ter motivação é ter entusiasmo.</a:t>
            </a: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0CFECACA-8E3F-7D15-1CEA-40984A0F3E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27795" y="1597534"/>
            <a:ext cx="3376695" cy="4547127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C0E6617F-700E-4D75-8F64-4B40F4153F92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881896639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795233" y="2461473"/>
            <a:ext cx="7219434" cy="31085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dirty="0">
                <a:latin typeface="Montserrat" panose="00000500000000000000" pitchFamily="2" charset="0"/>
              </a:rPr>
              <a:t>Na sua Conferência, seja exemplo como filho e filha de Deus.</a:t>
            </a:r>
            <a:br>
              <a:rPr lang="pt-BR" sz="2800" dirty="0">
                <a:latin typeface="Montserrat" panose="00000500000000000000" pitchFamily="2" charset="0"/>
              </a:rPr>
            </a:br>
            <a:br>
              <a:rPr lang="pt-BR" sz="2800" dirty="0">
                <a:latin typeface="Montserrat" panose="00000500000000000000" pitchFamily="2" charset="0"/>
              </a:rPr>
            </a:br>
            <a:r>
              <a:rPr lang="pt-BR" sz="2800" dirty="0">
                <a:latin typeface="Montserrat" panose="00000500000000000000" pitchFamily="2" charset="0"/>
              </a:rPr>
              <a:t>Sua imagem e semelhança,</a:t>
            </a:r>
            <a:br>
              <a:rPr lang="pt-BR" sz="2800" dirty="0">
                <a:latin typeface="Montserrat" panose="00000500000000000000" pitchFamily="2" charset="0"/>
              </a:rPr>
            </a:br>
            <a:br>
              <a:rPr lang="pt-BR" sz="2800" dirty="0">
                <a:latin typeface="Montserrat" panose="00000500000000000000" pitchFamily="2" charset="0"/>
              </a:rPr>
            </a:br>
            <a:r>
              <a:rPr lang="pt-BR" sz="2800" dirty="0">
                <a:latin typeface="Montserrat" panose="00000500000000000000" pitchFamily="2" charset="0"/>
              </a:rPr>
              <a:t>Pessoas justas, honestas, sinceras e entusiastas.</a:t>
            </a: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0CFECACA-8E3F-7D15-1CEA-40984A0F3E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27795" y="1597534"/>
            <a:ext cx="3376695" cy="4547127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95A757AF-E402-4377-B5DC-B32E7A589AD2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13339536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405639" y="2742329"/>
            <a:ext cx="5690361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dirty="0">
                <a:latin typeface="Montserrat" panose="00000500000000000000" pitchFamily="2" charset="0"/>
              </a:rPr>
              <a:t>Vicente de Paulo disse:</a:t>
            </a:r>
          </a:p>
          <a:p>
            <a:endParaRPr lang="pt-BR" sz="2800" b="1" dirty="0">
              <a:latin typeface="Montserrat" panose="00000500000000000000" pitchFamily="2" charset="0"/>
            </a:endParaRPr>
          </a:p>
          <a:p>
            <a:r>
              <a:rPr lang="pt-BR" sz="2800" b="1" dirty="0">
                <a:latin typeface="Montserrat" panose="00000500000000000000" pitchFamily="2" charset="0"/>
              </a:rPr>
              <a:t>“Não basta fazer o bem, é preciso fazê-lo bem”.</a:t>
            </a:r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0C50CC11-FA1C-CF1C-DCB3-9C60DB5C53A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18217" y="1704983"/>
            <a:ext cx="3871296" cy="470652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B407897B-1221-4C33-9ECE-A5551BD31D82}"/>
              </a:ext>
            </a:extLst>
          </p:cNvPr>
          <p:cNvSpPr txBox="1"/>
          <p:nvPr/>
        </p:nvSpPr>
        <p:spPr>
          <a:xfrm>
            <a:off x="2785403" y="1098015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 Aspirante e a Proclamação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82603582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154133" y="1172606"/>
            <a:ext cx="1069628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3600" dirty="0">
                <a:solidFill>
                  <a:schemeClr val="accent1"/>
                </a:solidFill>
                <a:latin typeface="Montserrat" panose="00000500000000000000" pitchFamily="50" charset="0"/>
              </a:rPr>
              <a:t>	</a:t>
            </a:r>
            <a:r>
              <a:rPr lang="pt-BR" sz="3600" b="1" dirty="0">
                <a:solidFill>
                  <a:srgbClr val="0070C0"/>
                </a:solidFill>
                <a:latin typeface="Montserrat" panose="00000500000000000000" pitchFamily="50" charset="0"/>
              </a:rPr>
              <a:t>Concluindo</a:t>
            </a:r>
          </a:p>
        </p:txBody>
      </p:sp>
      <p:sp>
        <p:nvSpPr>
          <p:cNvPr id="16" name="CaixaDeTexto 15">
            <a:extLst>
              <a:ext uri="{FF2B5EF4-FFF2-40B4-BE49-F238E27FC236}">
                <a16:creationId xmlns:a16="http://schemas.microsoft.com/office/drawing/2014/main" id="{9C4073D9-1E6B-E604-8794-ABAFE5EEFD93}"/>
              </a:ext>
            </a:extLst>
          </p:cNvPr>
          <p:cNvSpPr txBox="1"/>
          <p:nvPr/>
        </p:nvSpPr>
        <p:spPr>
          <a:xfrm>
            <a:off x="621750" y="2915406"/>
            <a:ext cx="10442490" cy="212365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dirty="0">
                <a:latin typeface="Montserrat" panose="00000500000000000000" pitchFamily="2" charset="0"/>
              </a:rPr>
              <a:t>A  SSVP é um caminho de santificação para seus membros e às famílias assistidas por eles. </a:t>
            </a:r>
          </a:p>
          <a:p>
            <a:endParaRPr lang="pt-BR" sz="2800" dirty="0">
              <a:latin typeface="Montserrat" panose="00000500000000000000" pitchFamily="2" charset="0"/>
            </a:endParaRPr>
          </a:p>
          <a:p>
            <a:pPr algn="r"/>
            <a:r>
              <a:rPr lang="pt-BR" sz="2800" b="1" dirty="0">
                <a:latin typeface="Montserrat" panose="00000500000000000000" pitchFamily="2" charset="0"/>
              </a:rPr>
              <a:t>“Deus ama os Pobres e ama quem ama os Pobres” </a:t>
            </a:r>
            <a:r>
              <a:rPr lang="pt-BR" sz="2800" dirty="0">
                <a:latin typeface="Montserrat" panose="00000500000000000000" pitchFamily="2" charset="0"/>
              </a:rPr>
              <a:t> </a:t>
            </a:r>
          </a:p>
          <a:p>
            <a:pPr algn="r"/>
            <a:r>
              <a:rPr lang="pt-BR" sz="2000" i="1" dirty="0">
                <a:latin typeface="Montserrat" panose="00000500000000000000" pitchFamily="2" charset="0"/>
              </a:rPr>
              <a:t>São Vicente de Paulo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20727036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86882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7" y="106532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26178882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396</TotalTime>
  <Words>1214</Words>
  <Application>Microsoft Office PowerPoint</Application>
  <PresentationFormat>Widescreen</PresentationFormat>
  <Paragraphs>163</Paragraphs>
  <Slides>27</Slides>
  <Notes>3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27</vt:i4>
      </vt:variant>
    </vt:vector>
  </HeadingPairs>
  <TitlesOfParts>
    <vt:vector size="33" baseType="lpstr">
      <vt:lpstr>Arial</vt:lpstr>
      <vt:lpstr>Calibri</vt:lpstr>
      <vt:lpstr>Calibri Light</vt:lpstr>
      <vt:lpstr>Garamond</vt:lpstr>
      <vt:lpstr>Montserrat</vt:lpstr>
      <vt:lpstr>Tema do Office</vt:lpstr>
      <vt:lpstr>Apresentação do PowerPoint</vt:lpstr>
      <vt:lpstr>Formação Básica 1ª parte</vt:lpstr>
      <vt:lpstr>Apresentação do PowerPoint</vt:lpstr>
      <vt:lpstr>Código de Conduta Ética</vt:lpstr>
      <vt:lpstr>Código de Conduta Ética</vt:lpstr>
      <vt:lpstr>Código de Conduta Ética</vt:lpstr>
      <vt:lpstr>Código de Conduta Ética</vt:lpstr>
      <vt:lpstr>Código de Conduta Ética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José de Sá</cp:lastModifiedBy>
  <cp:revision>41</cp:revision>
  <dcterms:created xsi:type="dcterms:W3CDTF">2022-08-23T14:33:21Z</dcterms:created>
  <dcterms:modified xsi:type="dcterms:W3CDTF">2024-08-14T23:07:53Z</dcterms:modified>
</cp:coreProperties>
</file>