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4"/>
  </p:notesMasterIdLst>
  <p:sldIdLst>
    <p:sldId id="384" r:id="rId2"/>
    <p:sldId id="387" r:id="rId3"/>
    <p:sldId id="388" r:id="rId4"/>
    <p:sldId id="385" r:id="rId5"/>
    <p:sldId id="386" r:id="rId6"/>
    <p:sldId id="389" r:id="rId7"/>
    <p:sldId id="390" r:id="rId8"/>
    <p:sldId id="299" r:id="rId9"/>
    <p:sldId id="303" r:id="rId10"/>
    <p:sldId id="391" r:id="rId11"/>
    <p:sldId id="392" r:id="rId12"/>
    <p:sldId id="393" r:id="rId13"/>
    <p:sldId id="394" r:id="rId14"/>
    <p:sldId id="396" r:id="rId15"/>
    <p:sldId id="398" r:id="rId16"/>
    <p:sldId id="399" r:id="rId17"/>
    <p:sldId id="319" r:id="rId18"/>
    <p:sldId id="400" r:id="rId19"/>
    <p:sldId id="368" r:id="rId20"/>
    <p:sldId id="401" r:id="rId21"/>
    <p:sldId id="402" r:id="rId22"/>
    <p:sldId id="403" r:id="rId23"/>
    <p:sldId id="410" r:id="rId24"/>
    <p:sldId id="411" r:id="rId25"/>
    <p:sldId id="412" r:id="rId26"/>
    <p:sldId id="413" r:id="rId27"/>
    <p:sldId id="414" r:id="rId28"/>
    <p:sldId id="420" r:id="rId29"/>
    <p:sldId id="421" r:id="rId30"/>
    <p:sldId id="422" r:id="rId31"/>
    <p:sldId id="423" r:id="rId32"/>
    <p:sldId id="424" r:id="rId33"/>
  </p:sldIdLst>
  <p:sldSz cx="12192000" cy="6858000"/>
  <p:notesSz cx="6889750" cy="967105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53A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9697" autoAdjust="0"/>
    <p:restoredTop sz="94660"/>
  </p:normalViewPr>
  <p:slideViewPr>
    <p:cSldViewPr snapToGrid="0">
      <p:cViewPr varScale="1">
        <p:scale>
          <a:sx n="72" d="100"/>
          <a:sy n="72" d="100"/>
        </p:scale>
        <p:origin x="468" y="6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34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presProps" Target="presProps.xml"/><Relationship Id="rId8" Type="http://schemas.openxmlformats.org/officeDocument/2006/relationships/slide" Target="slides/slide7.xml"/><Relationship Id="rId3" Type="http://schemas.openxmlformats.org/officeDocument/2006/relationships/slide" Target="slides/slide2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85558" cy="485232"/>
          </a:xfrm>
          <a:prstGeom prst="rect">
            <a:avLst/>
          </a:prstGeom>
        </p:spPr>
        <p:txBody>
          <a:bodyPr vert="horz" lIns="94631" tIns="47316" rIns="94631" bIns="47316" rtlCol="0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902597" y="0"/>
            <a:ext cx="2985558" cy="485232"/>
          </a:xfrm>
          <a:prstGeom prst="rect">
            <a:avLst/>
          </a:prstGeom>
        </p:spPr>
        <p:txBody>
          <a:bodyPr vert="horz" lIns="94631" tIns="47316" rIns="94631" bIns="47316" rtlCol="0"/>
          <a:lstStyle>
            <a:lvl1pPr algn="r">
              <a:defRPr sz="1200"/>
            </a:lvl1pPr>
          </a:lstStyle>
          <a:p>
            <a:fld id="{4F06AFCD-46DF-4B76-990C-698C333ACC10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4" name="Espaço Reservado para Imagem de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542925" y="1208088"/>
            <a:ext cx="5803900" cy="32654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4631" tIns="47316" rIns="94631" bIns="47316" rtlCol="0" anchor="ctr"/>
          <a:lstStyle/>
          <a:p>
            <a:endParaRPr lang="pt-BR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8975" y="4654193"/>
            <a:ext cx="5511800" cy="3807976"/>
          </a:xfrm>
          <a:prstGeom prst="rect">
            <a:avLst/>
          </a:prstGeom>
        </p:spPr>
        <p:txBody>
          <a:bodyPr vert="horz" lIns="94631" tIns="47316" rIns="94631" bIns="47316" rtlCol="0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9185820"/>
            <a:ext cx="2985558" cy="485231"/>
          </a:xfrm>
          <a:prstGeom prst="rect">
            <a:avLst/>
          </a:prstGeom>
        </p:spPr>
        <p:txBody>
          <a:bodyPr vert="horz" lIns="94631" tIns="47316" rIns="94631" bIns="47316" rtlCol="0" anchor="b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5"/>
          </p:nvPr>
        </p:nvSpPr>
        <p:spPr>
          <a:xfrm>
            <a:off x="3902597" y="9185820"/>
            <a:ext cx="2985558" cy="485231"/>
          </a:xfrm>
          <a:prstGeom prst="rect">
            <a:avLst/>
          </a:prstGeom>
        </p:spPr>
        <p:txBody>
          <a:bodyPr vert="horz" lIns="94631" tIns="47316" rIns="94631" bIns="47316" rtlCol="0" anchor="b"/>
          <a:lstStyle>
            <a:lvl1pPr algn="r">
              <a:defRPr sz="1200"/>
            </a:lvl1pPr>
          </a:lstStyle>
          <a:p>
            <a:fld id="{E931D683-805F-4558-A1F8-9B1123409F06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21660086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CBBD2C0-FC6D-460A-8EFD-F312500ED77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DD13CE73-BD10-4B15-926B-BDB222FC3FD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/>
              <a:t>Clique para editar o estilo do subtítulo Mestre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A4771B5-030E-42D9-9B76-6255847E113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F088357B-40A3-4C2A-9FD7-A8EA67C9860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2C363DB4-53F1-4C4A-A559-541228CDDD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39828902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3EFE6FA-F2E2-4644-992C-3BF79D2ADC6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1CB4FCBD-EF52-4668-9595-67911CB1F14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EAD75E6-3B66-4BB9-8DAA-29164BDFD1E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7F28C8AA-6B16-469A-8990-65ED7939009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9B02DD33-911B-4F73-85AA-605655BBAB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069156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A7D59CD-9586-4B13-909C-ED950829FCC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2D0714F5-1DD0-490D-AC51-2F5B1552D09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D98CA95-99CA-4F52-8346-7491606A84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3F39E06F-E225-420E-94B2-F65D5B96B1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4FE1C59A-B848-446B-88A1-007F7F7A66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56676462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B9C5FB0-405A-436A-9A08-CC452E035B7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670ADE73-6A6A-48F4-8161-0A60D74131D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148E9DEE-FCD0-46F0-9AC4-7C0D7CAB723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DF59034-D1E8-44ED-B179-0359F2275A6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B079A953-39CC-4E47-B0E0-B6554E19D0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D23F7F68-F463-4E83-A2C3-3F93A35A51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65369219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5344DD-B359-4589-AF6A-83AA044E77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30B555A4-C681-4771-8AE2-63357EF8080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DC1617FB-EB75-49BC-BFA0-EA3640560EC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Texto 4">
            <a:extLst>
              <a:ext uri="{FF2B5EF4-FFF2-40B4-BE49-F238E27FC236}">
                <a16:creationId xmlns:a16="http://schemas.microsoft.com/office/drawing/2014/main" id="{574BCBAA-7DA9-4980-978F-AA9A7DB290B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B3900BC7-2C2E-4C0A-A719-9F2BC919D9A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7" name="Espaço Reservado para Data 6">
            <a:extLst>
              <a:ext uri="{FF2B5EF4-FFF2-40B4-BE49-F238E27FC236}">
                <a16:creationId xmlns:a16="http://schemas.microsoft.com/office/drawing/2014/main" id="{9EC56BE5-CDDF-42E1-8D43-760D8886CF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8" name="Espaço Reservado para Rodapé 7">
            <a:extLst>
              <a:ext uri="{FF2B5EF4-FFF2-40B4-BE49-F238E27FC236}">
                <a16:creationId xmlns:a16="http://schemas.microsoft.com/office/drawing/2014/main" id="{D11F873E-7EBE-4DED-86EC-65CAD70F495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>
            <a:extLst>
              <a:ext uri="{FF2B5EF4-FFF2-40B4-BE49-F238E27FC236}">
                <a16:creationId xmlns:a16="http://schemas.microsoft.com/office/drawing/2014/main" id="{C87F3883-828A-48B5-8A7E-3772DC98319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93679736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D6A9DD5-B6E5-444C-B344-2B84E9C010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Data 2">
            <a:extLst>
              <a:ext uri="{FF2B5EF4-FFF2-40B4-BE49-F238E27FC236}">
                <a16:creationId xmlns:a16="http://schemas.microsoft.com/office/drawing/2014/main" id="{3CB1F10B-4D77-41BB-A809-4A0C5401768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4" name="Espaço Reservado para Rodapé 3">
            <a:extLst>
              <a:ext uri="{FF2B5EF4-FFF2-40B4-BE49-F238E27FC236}">
                <a16:creationId xmlns:a16="http://schemas.microsoft.com/office/drawing/2014/main" id="{56174A52-8501-467C-848C-3D0424FBBEC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>
            <a:extLst>
              <a:ext uri="{FF2B5EF4-FFF2-40B4-BE49-F238E27FC236}">
                <a16:creationId xmlns:a16="http://schemas.microsoft.com/office/drawing/2014/main" id="{07929797-E00F-416D-B776-54AD107EFDF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85620262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>
            <a:extLst>
              <a:ext uri="{FF2B5EF4-FFF2-40B4-BE49-F238E27FC236}">
                <a16:creationId xmlns:a16="http://schemas.microsoft.com/office/drawing/2014/main" id="{400F94BD-2961-40FB-BD6B-A2D189D8CC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3" name="Espaço Reservado para Rodapé 2">
            <a:extLst>
              <a:ext uri="{FF2B5EF4-FFF2-40B4-BE49-F238E27FC236}">
                <a16:creationId xmlns:a16="http://schemas.microsoft.com/office/drawing/2014/main" id="{65158D13-1BB7-43CE-A2DB-39760ECAC14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>
            <a:extLst>
              <a:ext uri="{FF2B5EF4-FFF2-40B4-BE49-F238E27FC236}">
                <a16:creationId xmlns:a16="http://schemas.microsoft.com/office/drawing/2014/main" id="{FB976DAF-0198-40F3-A9F7-E465537128D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6597345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688C0CC-A6E4-4205-89ED-E6C688733E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B5AEB8B8-0377-4A61-912D-B068471A2C0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2BCEDF00-405B-40BE-BA66-75E036B9DD7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EAF37940-9FA8-4A2B-B88C-42530F3F9B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187F2AED-4522-4F1D-970A-2E633E825B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BB7F7880-50AC-4304-B4A6-B43E32550F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63538956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A721A9-3A96-4B92-A8EE-7F2C76B309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Imagem 2">
            <a:extLst>
              <a:ext uri="{FF2B5EF4-FFF2-40B4-BE49-F238E27FC236}">
                <a16:creationId xmlns:a16="http://schemas.microsoft.com/office/drawing/2014/main" id="{A775EB7F-735E-43E8-B797-48D2A899BEF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4C5BE947-6A26-420D-9660-4A175918989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918C770-026B-4211-BAA7-9426A1617B1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3D1F0E9F-A7C9-498F-B83C-F351E1523D6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F260D605-416B-415F-A2CB-003AA0227A9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52156512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7FABB27-6A98-43A6-B7AB-848369A65A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93BFE070-371A-45B2-973C-1BEF9A937A8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C63587DA-83B3-4427-800F-9F382D59E0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68A03BC6-1802-4853-A9B2-5D78486979E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BF70AEFD-B6FD-47BA-8F05-BA27C6773C3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9328491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1FDAB268-246C-4BDD-9F3B-FD294615AFD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0D1C9803-8BAA-4F68-937C-5099F47EE4D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4E34698-6E52-4A03-9C90-406CEBE2E18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AC097EA3-CD5F-48CB-BDAE-EAF4B7CE610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605DDE6C-40DC-445C-8F64-221438DBE0F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2910852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>
            <a:extLst>
              <a:ext uri="{FF2B5EF4-FFF2-40B4-BE49-F238E27FC236}">
                <a16:creationId xmlns:a16="http://schemas.microsoft.com/office/drawing/2014/main" id="{AB4CF572-AB65-4B15-9CBA-E5683F0E5FB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CC2C9293-8B07-4A8A-BB7A-5DE378DE4C2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16EFB99-CCDD-4228-9C70-1B62D060193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0EA2EA1-8292-44DA-8F9F-4133E0E04F55}" type="datetimeFigureOut">
              <a:rPr lang="pt-BR" smtClean="0"/>
              <a:t>23/10/2024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D4B8B270-DBFA-483A-9831-CAD4045E50A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37FE891D-248E-4E83-B4F4-D0A29D2C299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95559149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CaixaDeTexto 14">
            <a:extLst>
              <a:ext uri="{FF2B5EF4-FFF2-40B4-BE49-F238E27FC236}">
                <a16:creationId xmlns:a16="http://schemas.microsoft.com/office/drawing/2014/main" id="{6D06E9F9-049F-4C27-B0E9-089F5758C09C}"/>
              </a:ext>
            </a:extLst>
          </p:cNvPr>
          <p:cNvSpPr txBox="1"/>
          <p:nvPr/>
        </p:nvSpPr>
        <p:spPr>
          <a:xfrm>
            <a:off x="2753833" y="1180488"/>
            <a:ext cx="610308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é uma Obra Unida</a:t>
            </a:r>
            <a:endParaRPr lang="pt-BR" sz="2800" b="1" dirty="0">
              <a:latin typeface="Montserrat" panose="00000500000000000000" pitchFamily="2" charset="0"/>
            </a:endParaRPr>
          </a:p>
        </p:txBody>
      </p:sp>
      <p:sp>
        <p:nvSpPr>
          <p:cNvPr id="17" name="Retângulo 6">
            <a:extLst>
              <a:ext uri="{FF2B5EF4-FFF2-40B4-BE49-F238E27FC236}">
                <a16:creationId xmlns:a16="http://schemas.microsoft.com/office/drawing/2014/main" id="{1B72DD79-FEBD-4A8D-91A6-1B2CA59AAD04}"/>
              </a:ext>
            </a:extLst>
          </p:cNvPr>
          <p:cNvSpPr>
            <a:spLocks noChangeArrowheads="1"/>
          </p:cNvSpPr>
          <p:nvPr/>
        </p:nvSpPr>
        <p:spPr bwMode="auto">
          <a:xfrm>
            <a:off x="2286000" y="2967038"/>
            <a:ext cx="4572000" cy="2246312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Assistência;</a:t>
            </a:r>
          </a:p>
          <a:p>
            <a:pPr algn="ctr"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algn="ctr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Promoção;</a:t>
            </a:r>
          </a:p>
          <a:p>
            <a:pPr algn="ctr"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algn="ctr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Libertação.</a:t>
            </a:r>
          </a:p>
        </p:txBody>
      </p:sp>
      <p:sp>
        <p:nvSpPr>
          <p:cNvPr id="18" name="Retângulo 5">
            <a:extLst>
              <a:ext uri="{FF2B5EF4-FFF2-40B4-BE49-F238E27FC236}">
                <a16:creationId xmlns:a16="http://schemas.microsoft.com/office/drawing/2014/main" id="{796F4753-58FF-4A82-A908-E7214A6D6C53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4133" y="2262590"/>
            <a:ext cx="9144000" cy="523220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latin typeface="Montserrat" panose="00000500000000000000" pitchFamily="2" charset="0"/>
              </a:rPr>
              <a:t>A OU tem como missão:</a:t>
            </a:r>
          </a:p>
        </p:txBody>
      </p:sp>
    </p:spTree>
    <p:extLst>
      <p:ext uri="{BB962C8B-B14F-4D97-AF65-F5344CB8AC3E}">
        <p14:creationId xmlns:p14="http://schemas.microsoft.com/office/powerpoint/2010/main" val="156417953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CaixaDeTexto 14">
            <a:extLst>
              <a:ext uri="{FF2B5EF4-FFF2-40B4-BE49-F238E27FC236}">
                <a16:creationId xmlns:a16="http://schemas.microsoft.com/office/drawing/2014/main" id="{6D06E9F9-049F-4C27-B0E9-089F5758C09C}"/>
              </a:ext>
            </a:extLst>
          </p:cNvPr>
          <p:cNvSpPr txBox="1"/>
          <p:nvPr/>
        </p:nvSpPr>
        <p:spPr>
          <a:xfrm>
            <a:off x="2753833" y="1180488"/>
            <a:ext cx="610308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é uma Obra Unida</a:t>
            </a:r>
            <a:endParaRPr lang="pt-BR" sz="2800" b="1" dirty="0">
              <a:latin typeface="Montserrat" panose="00000500000000000000" pitchFamily="2" charset="0"/>
            </a:endParaRPr>
          </a:p>
        </p:txBody>
      </p:sp>
      <p:sp>
        <p:nvSpPr>
          <p:cNvPr id="19" name="Retângulo 7">
            <a:extLst>
              <a:ext uri="{FF2B5EF4-FFF2-40B4-BE49-F238E27FC236}">
                <a16:creationId xmlns:a16="http://schemas.microsoft.com/office/drawing/2014/main" id="{F325EB60-30F9-4152-988D-A708E6FE5BC8}"/>
              </a:ext>
            </a:extLst>
          </p:cNvPr>
          <p:cNvSpPr>
            <a:spLocks noChangeArrowheads="1"/>
          </p:cNvSpPr>
          <p:nvPr/>
        </p:nvSpPr>
        <p:spPr bwMode="auto">
          <a:xfrm>
            <a:off x="448614" y="2441179"/>
            <a:ext cx="11294772" cy="353943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É uma unidade vicentina paralela, é dotada de personalidade jurídica e presta contas de suas atividades e de seu funcionamento ao conselho central e ao conselho metropolitano.  </a:t>
            </a:r>
          </a:p>
          <a:p>
            <a:pPr algn="just">
              <a:defRPr/>
            </a:pPr>
            <a:endParaRPr lang="pt-BR" altLang="pt-BR" sz="2800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É unidade da SSVP, está sob a orientação  vicentina  do conselho central, e é orientada e fiscalizada pelo conselho metropolitano através do DENOR.</a:t>
            </a:r>
            <a:endParaRPr lang="pt-BR" altLang="pt-BR" sz="3600" dirty="0">
              <a:solidFill>
                <a:srgbClr val="0070C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6175033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CaixaDeTexto 14">
            <a:extLst>
              <a:ext uri="{FF2B5EF4-FFF2-40B4-BE49-F238E27FC236}">
                <a16:creationId xmlns:a16="http://schemas.microsoft.com/office/drawing/2014/main" id="{6D06E9F9-049F-4C27-B0E9-089F5758C09C}"/>
              </a:ext>
            </a:extLst>
          </p:cNvPr>
          <p:cNvSpPr txBox="1"/>
          <p:nvPr/>
        </p:nvSpPr>
        <p:spPr>
          <a:xfrm>
            <a:off x="2753833" y="1180488"/>
            <a:ext cx="610308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é uma Obra Unida</a:t>
            </a:r>
            <a:endParaRPr lang="pt-BR" sz="2800" b="1" dirty="0">
              <a:latin typeface="Montserrat" panose="00000500000000000000" pitchFamily="2" charset="0"/>
            </a:endParaRPr>
          </a:p>
        </p:txBody>
      </p:sp>
      <p:sp>
        <p:nvSpPr>
          <p:cNvPr id="17" name="Retângulo 7">
            <a:extLst>
              <a:ext uri="{FF2B5EF4-FFF2-40B4-BE49-F238E27FC236}">
                <a16:creationId xmlns:a16="http://schemas.microsoft.com/office/drawing/2014/main" id="{97692451-AAC0-40C2-87D9-BC63D3BECA0D}"/>
              </a:ext>
            </a:extLst>
          </p:cNvPr>
          <p:cNvSpPr>
            <a:spLocks noChangeArrowheads="1"/>
          </p:cNvSpPr>
          <p:nvPr/>
        </p:nvSpPr>
        <p:spPr bwMode="auto">
          <a:xfrm>
            <a:off x="468313" y="3146410"/>
            <a:ext cx="10581760" cy="2246769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É uma casa para auxiliar as Conferências, acolhendo os assistidos quando estas já não  têm mais condições de cuidar deles, devido a complexidade desse atendimento. Seja uma casa lar, um hospital, etc.</a:t>
            </a:r>
          </a:p>
        </p:txBody>
      </p:sp>
    </p:spTree>
    <p:extLst>
      <p:ext uri="{BB962C8B-B14F-4D97-AF65-F5344CB8AC3E}">
        <p14:creationId xmlns:p14="http://schemas.microsoft.com/office/powerpoint/2010/main" val="241270393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Retângulo 5">
            <a:extLst>
              <a:ext uri="{FF2B5EF4-FFF2-40B4-BE49-F238E27FC236}">
                <a16:creationId xmlns:a16="http://schemas.microsoft.com/office/drawing/2014/main" id="{E0DC12D0-1692-421F-8707-946632829551}"/>
              </a:ext>
            </a:extLst>
          </p:cNvPr>
          <p:cNvSpPr>
            <a:spLocks noChangeArrowheads="1"/>
          </p:cNvSpPr>
          <p:nvPr/>
        </p:nvSpPr>
        <p:spPr bwMode="auto">
          <a:xfrm>
            <a:off x="1979613" y="1203325"/>
            <a:ext cx="4283545" cy="523220"/>
          </a:xfrm>
          <a:prstGeom prst="rect">
            <a:avLst/>
          </a:prstGeom>
          <a:noFill/>
          <a:ln>
            <a:noFill/>
          </a:ln>
        </p:spPr>
        <p:txBody>
          <a:bodyPr wrap="non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Missão da Obra Unida</a:t>
            </a:r>
          </a:p>
        </p:txBody>
      </p:sp>
      <p:sp>
        <p:nvSpPr>
          <p:cNvPr id="20" name="Retângulo 7">
            <a:extLst>
              <a:ext uri="{FF2B5EF4-FFF2-40B4-BE49-F238E27FC236}">
                <a16:creationId xmlns:a16="http://schemas.microsoft.com/office/drawing/2014/main" id="{3A1309C7-4246-4158-A754-B4DC4493724C}"/>
              </a:ext>
            </a:extLst>
          </p:cNvPr>
          <p:cNvSpPr>
            <a:spLocks noChangeArrowheads="1"/>
          </p:cNvSpPr>
          <p:nvPr/>
        </p:nvSpPr>
        <p:spPr bwMode="auto">
          <a:xfrm>
            <a:off x="888642" y="2296054"/>
            <a:ext cx="9556124" cy="3108543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- Promover o bem estar , a alegria, o conforto e o espírito familiar  para os moradores do lar;</a:t>
            </a:r>
          </a:p>
          <a:p>
            <a:pPr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- Transformar a obra em uma  casa de família – “Família Vicentina”, onde todos possam sentir-se bem, confortável e feliz. </a:t>
            </a:r>
          </a:p>
        </p:txBody>
      </p:sp>
    </p:spTree>
    <p:extLst>
      <p:ext uri="{BB962C8B-B14F-4D97-AF65-F5344CB8AC3E}">
        <p14:creationId xmlns:p14="http://schemas.microsoft.com/office/powerpoint/2010/main" val="192045446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Retângulo 5">
            <a:extLst>
              <a:ext uri="{FF2B5EF4-FFF2-40B4-BE49-F238E27FC236}">
                <a16:creationId xmlns:a16="http://schemas.microsoft.com/office/drawing/2014/main" id="{E0DC12D0-1692-421F-8707-94663282955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128469" y="985067"/>
            <a:ext cx="4283545" cy="523220"/>
          </a:xfrm>
          <a:prstGeom prst="rect">
            <a:avLst/>
          </a:prstGeom>
          <a:noFill/>
          <a:ln>
            <a:noFill/>
          </a:ln>
        </p:spPr>
        <p:txBody>
          <a:bodyPr wrap="non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Missão da Obra Unida</a:t>
            </a:r>
          </a:p>
        </p:txBody>
      </p:sp>
      <p:sp>
        <p:nvSpPr>
          <p:cNvPr id="15" name="Retângulo 7">
            <a:extLst>
              <a:ext uri="{FF2B5EF4-FFF2-40B4-BE49-F238E27FC236}">
                <a16:creationId xmlns:a16="http://schemas.microsoft.com/office/drawing/2014/main" id="{767BFD59-A3EC-4CF9-9BA6-53D771343E13}"/>
              </a:ext>
            </a:extLst>
          </p:cNvPr>
          <p:cNvSpPr>
            <a:spLocks noChangeArrowheads="1"/>
          </p:cNvSpPr>
          <p:nvPr/>
        </p:nvSpPr>
        <p:spPr bwMode="auto">
          <a:xfrm>
            <a:off x="399018" y="1794618"/>
            <a:ext cx="9440628" cy="4478149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 marL="273050" indent="-2730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marL="0" indent="0"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“Os Pobres são as vítimas do esquecimento, da exclusão e da adversidade”</a:t>
            </a:r>
          </a:p>
          <a:p>
            <a:pPr marL="0" indent="0" algn="just">
              <a:defRPr/>
            </a:pPr>
            <a:endParaRPr lang="pt-BR" altLang="pt-BR" sz="1100" dirty="0">
              <a:latin typeface="Montserrat" panose="00000500000000000000" pitchFamily="2" charset="0"/>
            </a:endParaRPr>
          </a:p>
          <a:p>
            <a:pPr marL="0" indent="0"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Os Idosos e as crianças pobres são as vítimas  por excelência deste esquecimento e dessa exclusão. </a:t>
            </a:r>
          </a:p>
          <a:p>
            <a:pPr marL="0" indent="0" algn="just">
              <a:defRPr/>
            </a:pPr>
            <a:endParaRPr lang="pt-BR" altLang="pt-BR" sz="1100" dirty="0">
              <a:latin typeface="Montserrat" panose="00000500000000000000" pitchFamily="2" charset="0"/>
            </a:endParaRPr>
          </a:p>
          <a:p>
            <a:pPr marL="0" indent="0"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São vítimas do abandono, da solidão,  </a:t>
            </a:r>
          </a:p>
          <a:p>
            <a:pPr marL="0" indent="0"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do descaso e da indiferença. </a:t>
            </a:r>
          </a:p>
          <a:p>
            <a:pPr marL="0" indent="0" algn="just">
              <a:defRPr/>
            </a:pPr>
            <a:endParaRPr lang="pt-BR" altLang="pt-BR" sz="1100" dirty="0">
              <a:latin typeface="Montserrat" panose="00000500000000000000" pitchFamily="2" charset="0"/>
            </a:endParaRPr>
          </a:p>
          <a:p>
            <a:pPr marL="0" indent="0"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É </a:t>
            </a:r>
            <a:r>
              <a:rPr lang="pt-BR" altLang="pt-BR" sz="2800" b="1" dirty="0">
                <a:latin typeface="Montserrat" panose="00000500000000000000" pitchFamily="2" charset="0"/>
              </a:rPr>
              <a:t>missão</a:t>
            </a:r>
            <a:r>
              <a:rPr lang="pt-BR" altLang="pt-BR" sz="2800" dirty="0">
                <a:latin typeface="Montserrat" panose="00000500000000000000" pitchFamily="2" charset="0"/>
              </a:rPr>
              <a:t> dos </a:t>
            </a:r>
            <a:r>
              <a:rPr lang="pt-BR" altLang="pt-BR" sz="2800" b="1" dirty="0">
                <a:latin typeface="Montserrat" panose="00000500000000000000" pitchFamily="2" charset="0"/>
              </a:rPr>
              <a:t>vicentinos </a:t>
            </a:r>
            <a:r>
              <a:rPr lang="pt-BR" altLang="pt-BR" sz="2800" dirty="0">
                <a:latin typeface="Montserrat" panose="00000500000000000000" pitchFamily="2" charset="0"/>
              </a:rPr>
              <a:t>cuidar </a:t>
            </a:r>
          </a:p>
          <a:p>
            <a:pPr marL="0" indent="0"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destes esquecidos e abandonados</a:t>
            </a:r>
          </a:p>
        </p:txBody>
      </p:sp>
    </p:spTree>
    <p:extLst>
      <p:ext uri="{BB962C8B-B14F-4D97-AF65-F5344CB8AC3E}">
        <p14:creationId xmlns:p14="http://schemas.microsoft.com/office/powerpoint/2010/main" val="5707925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Retângulo 5">
            <a:extLst>
              <a:ext uri="{FF2B5EF4-FFF2-40B4-BE49-F238E27FC236}">
                <a16:creationId xmlns:a16="http://schemas.microsoft.com/office/drawing/2014/main" id="{C38353B6-BA7C-4012-B07E-09208A3C0955}"/>
              </a:ext>
            </a:extLst>
          </p:cNvPr>
          <p:cNvSpPr>
            <a:spLocks noChangeArrowheads="1"/>
          </p:cNvSpPr>
          <p:nvPr/>
        </p:nvSpPr>
        <p:spPr bwMode="auto">
          <a:xfrm>
            <a:off x="103031" y="2421053"/>
            <a:ext cx="11934836" cy="3108543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 marL="273050" indent="-2730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marL="0" indent="0"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Primeiramente, que seja uma casa  de amor, de acolhimento, de bondade  e de respeito; uma casa servidora, que tenha os ideais de São Vicente de Paulo.</a:t>
            </a:r>
          </a:p>
          <a:p>
            <a:pPr marL="0" indent="0" algn="just"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marL="0" indent="0"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Que cumpra seus deveres de acordo com o regulamento da SSVP e que seja parceira das unidades vicentinas e da comunidade local.</a:t>
            </a:r>
          </a:p>
        </p:txBody>
      </p:sp>
      <p:sp>
        <p:nvSpPr>
          <p:cNvPr id="20" name="Retângulo 7">
            <a:extLst>
              <a:ext uri="{FF2B5EF4-FFF2-40B4-BE49-F238E27FC236}">
                <a16:creationId xmlns:a16="http://schemas.microsoft.com/office/drawing/2014/main" id="{1A604944-8842-4D20-9397-D265B525C112}"/>
              </a:ext>
            </a:extLst>
          </p:cNvPr>
          <p:cNvSpPr>
            <a:spLocks noChangeArrowheads="1"/>
          </p:cNvSpPr>
          <p:nvPr/>
        </p:nvSpPr>
        <p:spPr bwMode="auto">
          <a:xfrm>
            <a:off x="1008062" y="1057595"/>
            <a:ext cx="8715375" cy="523220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se espera de uma Obra Unida:</a:t>
            </a:r>
          </a:p>
        </p:txBody>
      </p:sp>
    </p:spTree>
    <p:extLst>
      <p:ext uri="{BB962C8B-B14F-4D97-AF65-F5344CB8AC3E}">
        <p14:creationId xmlns:p14="http://schemas.microsoft.com/office/powerpoint/2010/main" val="348838695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891522"/>
            <a:ext cx="9858084" cy="1302016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 pitchFamily="2" charset="0"/>
              </a:rPr>
              <a:t>A diretoria</a:t>
            </a:r>
          </a:p>
        </p:txBody>
      </p:sp>
      <p:sp>
        <p:nvSpPr>
          <p:cNvPr id="15" name="Retângulo 7">
            <a:extLst>
              <a:ext uri="{FF2B5EF4-FFF2-40B4-BE49-F238E27FC236}">
                <a16:creationId xmlns:a16="http://schemas.microsoft.com/office/drawing/2014/main" id="{38575841-DB08-4725-BD1E-116A4D03FC7C}"/>
              </a:ext>
            </a:extLst>
          </p:cNvPr>
          <p:cNvSpPr>
            <a:spLocks noChangeArrowheads="1"/>
          </p:cNvSpPr>
          <p:nvPr/>
        </p:nvSpPr>
        <p:spPr bwMode="auto">
          <a:xfrm>
            <a:off x="985772" y="2742329"/>
            <a:ext cx="8687206" cy="1815882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buFont typeface="Arial" panose="020B0604020202020204" pitchFamily="34" charset="0"/>
              <a:buNone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“Eu, o Senhor, te chamei e te farei mediador da Aliança para com o povo, para abrires os olhos dos cegos, para tirares da prisão, os cativos”. </a:t>
            </a:r>
          </a:p>
          <a:p>
            <a:pPr algn="just">
              <a:buFont typeface="Arial" panose="020B0604020202020204" pitchFamily="34" charset="0"/>
              <a:buNone/>
              <a:defRPr/>
            </a:pPr>
            <a:endParaRPr lang="pt-BR" altLang="pt-BR" sz="2800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236055426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779" y="951203"/>
            <a:ext cx="9858084" cy="713898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 pitchFamily="2" charset="0"/>
              </a:rPr>
              <a:t>A diretoria</a:t>
            </a:r>
          </a:p>
        </p:txBody>
      </p:sp>
      <p:sp>
        <p:nvSpPr>
          <p:cNvPr id="15" name="Retângulo 6">
            <a:extLst>
              <a:ext uri="{FF2B5EF4-FFF2-40B4-BE49-F238E27FC236}">
                <a16:creationId xmlns:a16="http://schemas.microsoft.com/office/drawing/2014/main" id="{288343BD-DF8B-486C-96E5-F1C0FAB36936}"/>
              </a:ext>
            </a:extLst>
          </p:cNvPr>
          <p:cNvSpPr>
            <a:spLocks noChangeArrowheads="1"/>
          </p:cNvSpPr>
          <p:nvPr/>
        </p:nvSpPr>
        <p:spPr bwMode="auto">
          <a:xfrm>
            <a:off x="1249133" y="1720758"/>
            <a:ext cx="9286730" cy="397031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A Diretoria de uma OU é constituída por:</a:t>
            </a:r>
          </a:p>
          <a:p>
            <a:pPr>
              <a:defRPr/>
            </a:pPr>
            <a:endParaRPr lang="pt-BR" sz="2800" dirty="0">
              <a:latin typeface="Montserrat" panose="00000500000000000000" pitchFamily="2" charset="0"/>
              <a:cs typeface="Arial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	1 (um) Presidente, </a:t>
            </a:r>
          </a:p>
          <a:p>
            <a:pPr>
              <a:defRPr/>
            </a:pPr>
            <a:endParaRPr lang="pt-BR" sz="2800" dirty="0">
              <a:latin typeface="Montserrat" panose="00000500000000000000" pitchFamily="2" charset="0"/>
              <a:cs typeface="Arial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	no mínimo, por 1 (um) Vice-Presidente, </a:t>
            </a:r>
          </a:p>
          <a:p>
            <a:pPr>
              <a:defRPr/>
            </a:pPr>
            <a:endParaRPr lang="pt-BR" sz="2800" dirty="0">
              <a:latin typeface="Montserrat" panose="00000500000000000000" pitchFamily="2" charset="0"/>
              <a:cs typeface="Arial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	1 (um) Secretário, </a:t>
            </a:r>
          </a:p>
          <a:p>
            <a:pPr>
              <a:defRPr/>
            </a:pPr>
            <a:endParaRPr lang="pt-BR" sz="2800" dirty="0">
              <a:latin typeface="Montserrat" panose="00000500000000000000" pitchFamily="2" charset="0"/>
              <a:cs typeface="Arial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	1 (um) Tesoureiro.  </a:t>
            </a:r>
          </a:p>
        </p:txBody>
      </p:sp>
    </p:spTree>
    <p:extLst>
      <p:ext uri="{BB962C8B-B14F-4D97-AF65-F5344CB8AC3E}">
        <p14:creationId xmlns:p14="http://schemas.microsoft.com/office/powerpoint/2010/main" val="304906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Retângulo 4">
            <a:extLst>
              <a:ext uri="{FF2B5EF4-FFF2-40B4-BE49-F238E27FC236}">
                <a16:creationId xmlns:a16="http://schemas.microsoft.com/office/drawing/2014/main" id="{17AEB1AE-E081-4ECF-A17C-4530B6B363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92030" y="2093989"/>
            <a:ext cx="11390167" cy="433965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Que seja um(a) vicentino(a) ativo(a), com dois anos</a:t>
            </a: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de atividades vicentinas ininterruptas na conferência, que conheça a Regra e a coloque em prática;</a:t>
            </a:r>
          </a:p>
          <a:p>
            <a:pPr algn="just">
              <a:defRPr/>
            </a:pPr>
            <a:r>
              <a:rPr lang="pt-BR" altLang="pt-BR" sz="1200" dirty="0">
                <a:latin typeface="Montserrat" panose="00000500000000000000" pitchFamily="2" charset="0"/>
              </a:rPr>
              <a:t> </a:t>
            </a: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Que conheça, pratique e  viva a espiritualidade vicentina dentro da Obra.</a:t>
            </a:r>
          </a:p>
          <a:p>
            <a:pPr>
              <a:defRPr/>
            </a:pPr>
            <a:endParaRPr lang="pt-BR" altLang="pt-BR" sz="12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ATENÇÃO. Os trabalhos na OU </a:t>
            </a:r>
            <a:r>
              <a:rPr lang="pt-BR" altLang="pt-BR" sz="2800" b="1" dirty="0">
                <a:latin typeface="Montserrat" panose="00000500000000000000" pitchFamily="2" charset="0"/>
              </a:rPr>
              <a:t>não</a:t>
            </a:r>
            <a:r>
              <a:rPr lang="pt-BR" altLang="pt-BR" sz="2800" dirty="0">
                <a:latin typeface="Montserrat" panose="00000500000000000000" pitchFamily="2" charset="0"/>
              </a:rPr>
              <a:t> substitui a participação nas reuniões semanais da conferência e a visita aos assistidos. </a:t>
            </a:r>
          </a:p>
        </p:txBody>
      </p:sp>
      <p:sp>
        <p:nvSpPr>
          <p:cNvPr id="21" name="Título 1">
            <a:extLst>
              <a:ext uri="{FF2B5EF4-FFF2-40B4-BE49-F238E27FC236}">
                <a16:creationId xmlns:a16="http://schemas.microsoft.com/office/drawing/2014/main" id="{E26DCE0D-1A2D-41DF-8608-378E781A5D8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23850" y="951758"/>
            <a:ext cx="10084999" cy="895548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 pitchFamily="2" charset="0"/>
              </a:rPr>
              <a:t>O que a SSVP espera do (a) presidente da OU</a:t>
            </a:r>
          </a:p>
        </p:txBody>
      </p:sp>
    </p:spTree>
    <p:extLst>
      <p:ext uri="{BB962C8B-B14F-4D97-AF65-F5344CB8AC3E}">
        <p14:creationId xmlns:p14="http://schemas.microsoft.com/office/powerpoint/2010/main" val="390625155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Título 1">
            <a:extLst>
              <a:ext uri="{FF2B5EF4-FFF2-40B4-BE49-F238E27FC236}">
                <a16:creationId xmlns:a16="http://schemas.microsoft.com/office/drawing/2014/main" id="{71B57A28-13A1-42B1-9E43-C4220DF7106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21218" y="951758"/>
            <a:ext cx="9687632" cy="895548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 pitchFamily="2" charset="0"/>
              </a:rPr>
              <a:t>O que a SSVP espera do (a) presidente da OU</a:t>
            </a:r>
          </a:p>
        </p:txBody>
      </p:sp>
      <p:sp>
        <p:nvSpPr>
          <p:cNvPr id="20" name="Retângulo 4">
            <a:extLst>
              <a:ext uri="{FF2B5EF4-FFF2-40B4-BE49-F238E27FC236}">
                <a16:creationId xmlns:a16="http://schemas.microsoft.com/office/drawing/2014/main" id="{5F798701-210F-48E9-9693-16F0DCC42ADF}"/>
              </a:ext>
            </a:extLst>
          </p:cNvPr>
          <p:cNvSpPr>
            <a:spLocks noChangeArrowheads="1"/>
          </p:cNvSpPr>
          <p:nvPr/>
        </p:nvSpPr>
        <p:spPr bwMode="auto">
          <a:xfrm>
            <a:off x="231820" y="1788539"/>
            <a:ext cx="10535863" cy="4431983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defRPr/>
            </a:pPr>
            <a:r>
              <a:rPr lang="pt-BR" altLang="pt-BR" sz="2800" b="1" u="sng" dirty="0">
                <a:latin typeface="Montserrat" panose="00000500000000000000" pitchFamily="2" charset="0"/>
              </a:rPr>
              <a:t>Que ele zele:</a:t>
            </a:r>
          </a:p>
          <a:p>
            <a:pPr>
              <a:buFontTx/>
              <a:buChar char="-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 Pela espiritualidade vicentina;</a:t>
            </a:r>
          </a:p>
          <a:p>
            <a:pPr>
              <a:buFontTx/>
              <a:buChar char="-"/>
              <a:defRPr/>
            </a:pPr>
            <a:endParaRPr lang="pt-BR" altLang="pt-BR" sz="1000" dirty="0">
              <a:latin typeface="Montserrat" panose="00000500000000000000" pitchFamily="2" charset="0"/>
            </a:endParaRPr>
          </a:p>
          <a:p>
            <a:pPr>
              <a:buFontTx/>
              <a:buChar char="-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 Pela fidelidade ao regulamento e à SSVP;</a:t>
            </a:r>
          </a:p>
          <a:p>
            <a:pPr>
              <a:buFontTx/>
              <a:buChar char="-"/>
              <a:defRPr/>
            </a:pPr>
            <a:endParaRPr lang="pt-BR" altLang="pt-BR" sz="1000" dirty="0">
              <a:latin typeface="Montserrat" panose="00000500000000000000" pitchFamily="2" charset="0"/>
            </a:endParaRPr>
          </a:p>
          <a:p>
            <a:pPr>
              <a:buFontTx/>
              <a:buChar char="-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 Pela parte administrativa e jurídica.</a:t>
            </a:r>
          </a:p>
          <a:p>
            <a:pPr>
              <a:buFontTx/>
              <a:buChar char="-"/>
              <a:defRPr/>
            </a:pPr>
            <a:endParaRPr lang="pt-BR" altLang="pt-BR" sz="1000" dirty="0">
              <a:latin typeface="Montserrat" panose="00000500000000000000" pitchFamily="2" charset="0"/>
            </a:endParaRPr>
          </a:p>
          <a:p>
            <a:pPr>
              <a:buFontTx/>
              <a:buChar char="-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 Pelo funcionamento adequado da Obra;</a:t>
            </a:r>
          </a:p>
          <a:p>
            <a:pPr>
              <a:buFontTx/>
              <a:buChar char="-"/>
              <a:defRPr/>
            </a:pPr>
            <a:endParaRPr lang="pt-BR" altLang="pt-BR" sz="900" dirty="0">
              <a:latin typeface="Montserrat" panose="00000500000000000000" pitchFamily="2" charset="0"/>
            </a:endParaRPr>
          </a:p>
          <a:p>
            <a:pPr>
              <a:buFontTx/>
              <a:buChar char="-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 Pela transparência;</a:t>
            </a:r>
          </a:p>
          <a:p>
            <a:pPr>
              <a:buFontTx/>
              <a:buChar char="-"/>
              <a:defRPr/>
            </a:pPr>
            <a:endParaRPr lang="pt-BR" altLang="pt-BR" sz="900" dirty="0">
              <a:latin typeface="Montserrat" panose="00000500000000000000" pitchFamily="2" charset="0"/>
            </a:endParaRPr>
          </a:p>
          <a:p>
            <a:pPr>
              <a:buFontTx/>
              <a:buChar char="-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 Pela provisão e manutenção da Obra;</a:t>
            </a:r>
          </a:p>
          <a:p>
            <a:pPr>
              <a:buFontTx/>
              <a:buChar char="-"/>
              <a:defRPr/>
            </a:pPr>
            <a:endParaRPr lang="pt-BR" altLang="pt-BR" sz="1000" dirty="0">
              <a:latin typeface="Montserrat" panose="00000500000000000000" pitchFamily="2" charset="0"/>
            </a:endParaRPr>
          </a:p>
          <a:p>
            <a:pPr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- Pela formação dos funcionários. </a:t>
            </a:r>
          </a:p>
        </p:txBody>
      </p:sp>
    </p:spTree>
    <p:extLst>
      <p:ext uri="{BB962C8B-B14F-4D97-AF65-F5344CB8AC3E}">
        <p14:creationId xmlns:p14="http://schemas.microsoft.com/office/powerpoint/2010/main" val="125632509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Título 1">
            <a:extLst>
              <a:ext uri="{FF2B5EF4-FFF2-40B4-BE49-F238E27FC236}">
                <a16:creationId xmlns:a16="http://schemas.microsoft.com/office/drawing/2014/main" id="{71B57A28-13A1-42B1-9E43-C4220DF7106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73488" y="951758"/>
            <a:ext cx="10035362" cy="895548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 pitchFamily="2" charset="0"/>
              </a:rPr>
              <a:t>O que a SSVP espera do (a) presidente da OU</a:t>
            </a:r>
          </a:p>
        </p:txBody>
      </p:sp>
      <p:sp>
        <p:nvSpPr>
          <p:cNvPr id="16" name="Retângulo 4">
            <a:extLst>
              <a:ext uri="{FF2B5EF4-FFF2-40B4-BE49-F238E27FC236}">
                <a16:creationId xmlns:a16="http://schemas.microsoft.com/office/drawing/2014/main" id="{34F15F40-4924-4A5B-891F-A1A0837C9B3A}"/>
              </a:ext>
            </a:extLst>
          </p:cNvPr>
          <p:cNvSpPr>
            <a:spLocks noChangeArrowheads="1"/>
          </p:cNvSpPr>
          <p:nvPr/>
        </p:nvSpPr>
        <p:spPr bwMode="auto">
          <a:xfrm>
            <a:off x="247291" y="2004812"/>
            <a:ext cx="10030050" cy="353943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Que busque parcerias com:</a:t>
            </a:r>
          </a:p>
          <a:p>
            <a:pPr algn="just"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A Comunidade, Empresas, Universidades, Poder Público, Grupos de Voluntários, etc. </a:t>
            </a:r>
          </a:p>
          <a:p>
            <a:pPr algn="just"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Que busque parcerias com as unidades vicentinas, para que estas contribuem por meio de visitas e colaboração com os internos. </a:t>
            </a:r>
          </a:p>
        </p:txBody>
      </p:sp>
    </p:spTree>
    <p:extLst>
      <p:ext uri="{BB962C8B-B14F-4D97-AF65-F5344CB8AC3E}">
        <p14:creationId xmlns:p14="http://schemas.microsoft.com/office/powerpoint/2010/main" val="1789400682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Título 1">
            <a:extLst>
              <a:ext uri="{FF2B5EF4-FFF2-40B4-BE49-F238E27FC236}">
                <a16:creationId xmlns:a16="http://schemas.microsoft.com/office/drawing/2014/main" id="{71B57A28-13A1-42B1-9E43-C4220DF7106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47730" y="951758"/>
            <a:ext cx="10061119" cy="895548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 pitchFamily="2" charset="0"/>
              </a:rPr>
              <a:t>O que a SSVP espera do (a) presidente da OU</a:t>
            </a:r>
          </a:p>
        </p:txBody>
      </p:sp>
      <p:sp>
        <p:nvSpPr>
          <p:cNvPr id="18" name="Retângulo 4">
            <a:extLst>
              <a:ext uri="{FF2B5EF4-FFF2-40B4-BE49-F238E27FC236}">
                <a16:creationId xmlns:a16="http://schemas.microsoft.com/office/drawing/2014/main" id="{7A9196FE-F92D-405B-B2CF-36EBF60BF19D}"/>
              </a:ext>
            </a:extLst>
          </p:cNvPr>
          <p:cNvSpPr>
            <a:spLocks noChangeArrowheads="1"/>
          </p:cNvSpPr>
          <p:nvPr/>
        </p:nvSpPr>
        <p:spPr bwMode="auto">
          <a:xfrm>
            <a:off x="755649" y="1643063"/>
            <a:ext cx="9780213" cy="4647426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endParaRPr lang="pt-BR" altLang="pt-BR" sz="1600" dirty="0"/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Que cuide para que os funcionários e os voluntários recebam formação e orientação sobre as necessidades dos internos. </a:t>
            </a:r>
          </a:p>
          <a:p>
            <a:pPr algn="just"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Providenciar junto à ECAFO, a aplicação do Módulo para funcionários. </a:t>
            </a:r>
          </a:p>
          <a:p>
            <a:pPr algn="just"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O presidente  é quem motiva, incentiva e apoia a diretoria para que todos trabalhem adequadamente  e com qualidade.</a:t>
            </a:r>
          </a:p>
        </p:txBody>
      </p:sp>
    </p:spTree>
    <p:extLst>
      <p:ext uri="{BB962C8B-B14F-4D97-AF65-F5344CB8AC3E}">
        <p14:creationId xmlns:p14="http://schemas.microsoft.com/office/powerpoint/2010/main" val="341897264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tângulo 9">
            <a:extLst>
              <a:ext uri="{FF2B5EF4-FFF2-40B4-BE49-F238E27FC236}">
                <a16:creationId xmlns:a16="http://schemas.microsoft.com/office/drawing/2014/main" id="{4E728414-F424-41C6-9533-283EDAD6F1E6}"/>
              </a:ext>
            </a:extLst>
          </p:cNvPr>
          <p:cNvSpPr>
            <a:spLocks noChangeArrowheads="1"/>
          </p:cNvSpPr>
          <p:nvPr/>
        </p:nvSpPr>
        <p:spPr bwMode="auto">
          <a:xfrm>
            <a:off x="1107583" y="1332828"/>
            <a:ext cx="9156879" cy="3600986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“Liderança é a habilidade de influenciar pessoas para trabalharem entusiasticamente  visando atingir os objetivos identificados como sendo  para o bem comum”.</a:t>
            </a:r>
          </a:p>
          <a:p>
            <a:pPr algn="just">
              <a:defRPr/>
            </a:pPr>
            <a:r>
              <a:rPr lang="pt-BR" altLang="pt-BR" sz="2000" dirty="0">
                <a:latin typeface="Montserrat" panose="00000500000000000000" pitchFamily="2" charset="0"/>
              </a:rPr>
              <a:t>(James Hunter – O Monge e o Executivo)</a:t>
            </a:r>
          </a:p>
          <a:p>
            <a:pPr algn="just">
              <a:defRPr/>
            </a:pPr>
            <a:endParaRPr lang="pt-BR" altLang="pt-BR" sz="20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Servir os seus liderados! Essa é sem dúvida, a mais bela competência  do presidente. </a:t>
            </a:r>
          </a:p>
          <a:p>
            <a:pPr algn="just">
              <a:defRPr/>
            </a:pPr>
            <a:endParaRPr lang="pt-BR" altLang="pt-BR" sz="2000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84856249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Título 1">
            <a:extLst>
              <a:ext uri="{FF2B5EF4-FFF2-40B4-BE49-F238E27FC236}">
                <a16:creationId xmlns:a16="http://schemas.microsoft.com/office/drawing/2014/main" id="{71B57A28-13A1-42B1-9E43-C4220DF7106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10844" y="262645"/>
            <a:ext cx="10408849" cy="895548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 pitchFamily="2" charset="0"/>
              </a:rPr>
              <a:t>O que a SSVP espera do (a) vice presidente da OU</a:t>
            </a: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50085725-114B-4642-A8B5-AF1979FA4C14}"/>
              </a:ext>
            </a:extLst>
          </p:cNvPr>
          <p:cNvSpPr/>
          <p:nvPr/>
        </p:nvSpPr>
        <p:spPr>
          <a:xfrm>
            <a:off x="331305" y="1287244"/>
            <a:ext cx="11515346" cy="557075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Que conheça e esteja atento(a) a todas as responsabilidades  do presidente, pois ele(a) é o substituto legal do presidente;</a:t>
            </a:r>
          </a:p>
          <a:p>
            <a:pPr>
              <a:defRPr/>
            </a:pPr>
            <a:endParaRPr lang="pt-BR" sz="2800" dirty="0">
              <a:latin typeface="Montserrat" panose="00000500000000000000" pitchFamily="2" charset="0"/>
              <a:cs typeface="Arial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Que acompanhe os trabalhos e eventos promovidos pela diretoria</a:t>
            </a:r>
          </a:p>
          <a:p>
            <a:pPr>
              <a:defRPr/>
            </a:pPr>
            <a:endParaRPr lang="pt-BR" altLang="pt-BR" sz="2800" dirty="0">
              <a:latin typeface="Montserrat" panose="00000500000000000000" pitchFamily="2" charset="0"/>
              <a:cs typeface="Arial" charset="0"/>
            </a:endParaRPr>
          </a:p>
          <a:p>
            <a:pPr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Que ajude na administração, planejamento das atividades, elaboração de projetos;</a:t>
            </a:r>
          </a:p>
          <a:p>
            <a:pPr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Que participe da vida da OU e que cuide para que os Pobres sejam tratados com amor e respeito;</a:t>
            </a:r>
          </a:p>
          <a:p>
            <a:pPr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>
              <a:defRPr/>
            </a:pPr>
            <a:endParaRPr lang="pt-BR" altLang="pt-BR" sz="2000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2794564845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030460"/>
            <a:ext cx="10535863" cy="1302016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 pitchFamily="2" charset="0"/>
              </a:rPr>
              <a:t>O que a SSVP espera do(a) secretários(as) da OU</a:t>
            </a:r>
          </a:p>
        </p:txBody>
      </p:sp>
      <p:sp>
        <p:nvSpPr>
          <p:cNvPr id="16" name="CaixaDeTexto 15">
            <a:extLst>
              <a:ext uri="{FF2B5EF4-FFF2-40B4-BE49-F238E27FC236}">
                <a16:creationId xmlns:a16="http://schemas.microsoft.com/office/drawing/2014/main" id="{846BE83B-F531-4BAA-BF6D-5F11726444B1}"/>
              </a:ext>
            </a:extLst>
          </p:cNvPr>
          <p:cNvSpPr txBox="1"/>
          <p:nvPr/>
        </p:nvSpPr>
        <p:spPr>
          <a:xfrm>
            <a:off x="154134" y="2192394"/>
            <a:ext cx="10895940" cy="397031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 panose="00000500000000000000" pitchFamily="2" charset="0"/>
              </a:rPr>
              <a:t>- Cuidar e fazer (lavrar) as atas com apreço e zelo;</a:t>
            </a:r>
          </a:p>
          <a:p>
            <a:pPr marL="571500" indent="-571500" algn="just">
              <a:buFont typeface="+mj-lt"/>
              <a:buAutoNum type="romanUcPeriod"/>
            </a:pPr>
            <a:endParaRPr lang="pt-BR" sz="2800" dirty="0">
              <a:latin typeface="Montserrat" panose="00000500000000000000" pitchFamily="2" charset="0"/>
            </a:endParaRP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- Estar ciente de tudo que acontece na Obra Unida, pois na falta do vice, substitui o presidente;</a:t>
            </a:r>
          </a:p>
          <a:p>
            <a:pPr marL="571500" indent="-571500" algn="just">
              <a:buFont typeface="+mj-lt"/>
              <a:buAutoNum type="romanUcPeriod"/>
            </a:pPr>
            <a:endParaRPr lang="pt-BR" sz="2800" dirty="0">
              <a:latin typeface="Montserrat" panose="00000500000000000000" pitchFamily="2" charset="0"/>
            </a:endParaRPr>
          </a:p>
          <a:p>
            <a:pPr eaLnBrk="1" hangingPunct="1">
              <a:buFontTx/>
              <a:buChar char="-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 Que cuide e mantenha atualizada toda a </a:t>
            </a:r>
          </a:p>
          <a:p>
            <a:pPr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documentação da OU, registros patrimonial, </a:t>
            </a:r>
          </a:p>
          <a:p>
            <a:pPr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cadastro dos vicentinos e das Unidades Vicentinas;</a:t>
            </a:r>
            <a:endParaRPr lang="pt-BR" sz="2800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83233702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030460"/>
            <a:ext cx="10535863" cy="769765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 pitchFamily="2" charset="0"/>
              </a:rPr>
              <a:t>O que a SSVP espera do(a) secretários(as) da OU</a:t>
            </a:r>
          </a:p>
        </p:txBody>
      </p:sp>
      <p:sp>
        <p:nvSpPr>
          <p:cNvPr id="17" name="Retângulo 6">
            <a:extLst>
              <a:ext uri="{FF2B5EF4-FFF2-40B4-BE49-F238E27FC236}">
                <a16:creationId xmlns:a16="http://schemas.microsoft.com/office/drawing/2014/main" id="{AEB52749-E4C1-46A6-A1B7-6886826FC856}"/>
              </a:ext>
            </a:extLst>
          </p:cNvPr>
          <p:cNvSpPr>
            <a:spLocks noChangeArrowheads="1"/>
          </p:cNvSpPr>
          <p:nvPr/>
        </p:nvSpPr>
        <p:spPr bwMode="auto">
          <a:xfrm>
            <a:off x="391205" y="1778688"/>
            <a:ext cx="10766399" cy="3970318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- Ajudar no planejamento anual, nos </a:t>
            </a:r>
          </a:p>
          <a:p>
            <a:pPr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relatórios e correspondências.</a:t>
            </a:r>
          </a:p>
          <a:p>
            <a:pPr algn="just" eaLnBrk="1" hangingPunct="1"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marL="457200" indent="-457200" algn="just" eaLnBrk="1" hangingPunct="1">
              <a:buFontTx/>
              <a:buChar char="-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Conhecer o Regulamento da SSVP</a:t>
            </a:r>
          </a:p>
          <a:p>
            <a:pPr marL="457200" indent="-457200" algn="just" eaLnBrk="1" hangingPunct="1">
              <a:buFontTx/>
              <a:buChar char="-"/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- </a:t>
            </a:r>
            <a:r>
              <a:rPr lang="pt-BR" sz="2800" dirty="0">
                <a:latin typeface="Montserrat" panose="00000500000000000000" pitchFamily="2" charset="0"/>
              </a:rPr>
              <a:t>Que faça tudo com muita dedicação e dentro do previsto na nossa Regra e nas </a:t>
            </a:r>
            <a:r>
              <a:rPr lang="pt-BR" altLang="pt-BR" sz="2800" dirty="0">
                <a:latin typeface="Montserrat" panose="00000500000000000000" pitchFamily="2" charset="0"/>
              </a:rPr>
              <a:t>instruções normativas e demais documentos oficiais da SSVP.</a:t>
            </a:r>
          </a:p>
          <a:p>
            <a:pPr marL="457200" indent="-457200" algn="just" eaLnBrk="1" hangingPunct="1">
              <a:buFontTx/>
              <a:buChar char="-"/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70664186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Título 1">
            <a:extLst>
              <a:ext uri="{FF2B5EF4-FFF2-40B4-BE49-F238E27FC236}">
                <a16:creationId xmlns:a16="http://schemas.microsoft.com/office/drawing/2014/main" id="{096047A7-72A3-40DD-BE4B-F28B03C1C60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021" y="998495"/>
            <a:ext cx="10535863" cy="895547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 pitchFamily="2" charset="0"/>
              </a:rPr>
              <a:t>O que a SSVP espera do(a) tesoureiro(a) da OU</a:t>
            </a:r>
          </a:p>
        </p:txBody>
      </p:sp>
      <p:sp>
        <p:nvSpPr>
          <p:cNvPr id="21" name="CaixaDeTexto 20">
            <a:extLst>
              <a:ext uri="{FF2B5EF4-FFF2-40B4-BE49-F238E27FC236}">
                <a16:creationId xmlns:a16="http://schemas.microsoft.com/office/drawing/2014/main" id="{91D4689B-D5C4-4772-A605-C244C7CE068D}"/>
              </a:ext>
            </a:extLst>
          </p:cNvPr>
          <p:cNvSpPr txBox="1"/>
          <p:nvPr/>
        </p:nvSpPr>
        <p:spPr>
          <a:xfrm>
            <a:off x="154133" y="1854022"/>
            <a:ext cx="10963046" cy="489364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eaLnBrk="1" hangingPunct="1">
              <a:defRPr/>
            </a:pPr>
            <a:r>
              <a:rPr lang="pt-BR" altLang="pt-BR" sz="2800" b="1" dirty="0">
                <a:latin typeface="Montserrat" panose="00000500000000000000" pitchFamily="2" charset="0"/>
              </a:rPr>
              <a:t>Que seja responsável pela:</a:t>
            </a:r>
          </a:p>
          <a:p>
            <a:pPr eaLnBrk="1" hangingPunct="1">
              <a:defRPr/>
            </a:pPr>
            <a:endParaRPr lang="pt-BR" altLang="pt-BR" sz="1200" dirty="0">
              <a:latin typeface="Montserrat" panose="00000500000000000000" pitchFamily="2" charset="0"/>
            </a:endParaRPr>
          </a:p>
          <a:p>
            <a:pPr eaLnBrk="1" hangingPunct="1">
              <a:buFontTx/>
              <a:buChar char="-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 Movimentação financeira da OU; </a:t>
            </a:r>
          </a:p>
          <a:p>
            <a:pPr eaLnBrk="1" hangingPunct="1">
              <a:buFontTx/>
              <a:buChar char="-"/>
              <a:defRPr/>
            </a:pPr>
            <a:endParaRPr lang="pt-BR" altLang="pt-BR" sz="1200" dirty="0">
              <a:latin typeface="Montserrat" panose="00000500000000000000" pitchFamily="2" charset="0"/>
            </a:endParaRPr>
          </a:p>
          <a:p>
            <a:pPr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- Fontes de Receitas; </a:t>
            </a:r>
          </a:p>
          <a:p>
            <a:pPr eaLnBrk="1" hangingPunct="1">
              <a:defRPr/>
            </a:pPr>
            <a:endParaRPr lang="pt-BR" altLang="pt-BR" sz="1200" dirty="0">
              <a:latin typeface="Montserrat" panose="00000500000000000000" pitchFamily="2" charset="0"/>
            </a:endParaRPr>
          </a:p>
          <a:p>
            <a:pPr eaLnBrk="1" hangingPunct="1">
              <a:buFontTx/>
              <a:buChar char="-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 Despesas e pagamentos;</a:t>
            </a:r>
          </a:p>
          <a:p>
            <a:pPr eaLnBrk="1" hangingPunct="1">
              <a:buFontTx/>
              <a:buChar char="-"/>
              <a:defRPr/>
            </a:pPr>
            <a:endParaRPr lang="pt-BR" altLang="pt-BR" sz="1200" dirty="0">
              <a:latin typeface="Montserrat" panose="00000500000000000000" pitchFamily="2" charset="0"/>
            </a:endParaRPr>
          </a:p>
          <a:p>
            <a:pPr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- Que envie relatório mensal  da movimentação financeira ao CC e ao CM;</a:t>
            </a:r>
          </a:p>
          <a:p>
            <a:pPr marL="457200" indent="-457200" eaLnBrk="1" hangingPunct="1">
              <a:buFontTx/>
              <a:buChar char="-"/>
              <a:defRPr/>
            </a:pPr>
            <a:endParaRPr lang="pt-BR" altLang="pt-BR" sz="1200" dirty="0">
              <a:latin typeface="Montserrat" panose="00000500000000000000" pitchFamily="2" charset="0"/>
            </a:endParaRPr>
          </a:p>
          <a:p>
            <a:pPr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- O movimento das finanças deve estar a contento com o regulamento da SSVP e com as leis vigentes.</a:t>
            </a:r>
          </a:p>
          <a:p>
            <a:pPr eaLnBrk="1" hangingPunct="1"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10963607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Retângulo 7">
            <a:extLst>
              <a:ext uri="{FF2B5EF4-FFF2-40B4-BE49-F238E27FC236}">
                <a16:creationId xmlns:a16="http://schemas.microsoft.com/office/drawing/2014/main" id="{387E1BC7-DE75-48E2-A2BC-CA24B1D6B67D}"/>
              </a:ext>
            </a:extLst>
          </p:cNvPr>
          <p:cNvSpPr>
            <a:spLocks noChangeArrowheads="1"/>
          </p:cNvSpPr>
          <p:nvPr/>
        </p:nvSpPr>
        <p:spPr bwMode="auto">
          <a:xfrm>
            <a:off x="721216" y="1760575"/>
            <a:ext cx="10397357" cy="4093428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Que seja responsável pelo:</a:t>
            </a:r>
          </a:p>
          <a:p>
            <a:pPr eaLnBrk="1" hangingPunct="1">
              <a:defRPr/>
            </a:pPr>
            <a:endParaRPr lang="pt-BR" altLang="pt-BR" sz="1200" dirty="0">
              <a:latin typeface="Montserrat" panose="00000500000000000000" pitchFamily="2" charset="0"/>
            </a:endParaRPr>
          </a:p>
          <a:p>
            <a:pPr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Repasse dos 30% do salário aos moradores, no caso de (ILPI) e repasse dos 2,5% ao Conselho que está vinculado.</a:t>
            </a:r>
          </a:p>
          <a:p>
            <a:pPr eaLnBrk="1" hangingPunct="1">
              <a:defRPr/>
            </a:pPr>
            <a:endParaRPr lang="pt-BR" altLang="pt-BR" sz="1200" dirty="0">
              <a:latin typeface="Montserrat" panose="00000500000000000000" pitchFamily="2" charset="0"/>
            </a:endParaRPr>
          </a:p>
          <a:p>
            <a:pPr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Movimento das finanças deve estar correto, transparente, a contento com o regulamento da SSVP e com as leis vigentes, </a:t>
            </a:r>
          </a:p>
          <a:p>
            <a:pPr algn="just">
              <a:defRPr/>
            </a:pPr>
            <a:endParaRPr lang="pt-BR" altLang="pt-BR" sz="12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Pagamento dos funcionários e recolhimentos </a:t>
            </a: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estejam em dia e de forma correta. </a:t>
            </a:r>
          </a:p>
        </p:txBody>
      </p:sp>
      <p:sp>
        <p:nvSpPr>
          <p:cNvPr id="15" name="Título 1">
            <a:extLst>
              <a:ext uri="{FF2B5EF4-FFF2-40B4-BE49-F238E27FC236}">
                <a16:creationId xmlns:a16="http://schemas.microsoft.com/office/drawing/2014/main" id="{096047A7-72A3-40DD-BE4B-F28B03C1C60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052700"/>
            <a:ext cx="10535863" cy="895547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 pitchFamily="2" charset="0"/>
              </a:rPr>
              <a:t>O que a SSVP espera do(a) tesoureiro(a) da OU</a:t>
            </a:r>
          </a:p>
        </p:txBody>
      </p:sp>
    </p:spTree>
    <p:extLst>
      <p:ext uri="{BB962C8B-B14F-4D97-AF65-F5344CB8AC3E}">
        <p14:creationId xmlns:p14="http://schemas.microsoft.com/office/powerpoint/2010/main" val="3533945967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tângulo 7">
            <a:extLst>
              <a:ext uri="{FF2B5EF4-FFF2-40B4-BE49-F238E27FC236}">
                <a16:creationId xmlns:a16="http://schemas.microsoft.com/office/drawing/2014/main" id="{6D001DBB-6C1A-4858-B324-AF228A66359D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4800" y="2272017"/>
            <a:ext cx="11733067" cy="3354765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buFontTx/>
              <a:buChar char="-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 Estar atento e acompanhar o trabalho do contador;</a:t>
            </a:r>
          </a:p>
          <a:p>
            <a:pPr algn="just">
              <a:defRPr/>
            </a:pPr>
            <a:endParaRPr lang="pt-BR" altLang="pt-BR" sz="1400" dirty="0">
              <a:latin typeface="Montserrat" panose="00000500000000000000" pitchFamily="2" charset="0"/>
            </a:endParaRPr>
          </a:p>
          <a:p>
            <a:pPr>
              <a:buFontTx/>
              <a:buChar char="-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 Conferir toda prestação de contas e  Notas fiscais;</a:t>
            </a:r>
          </a:p>
          <a:p>
            <a:pPr>
              <a:defRPr/>
            </a:pPr>
            <a:endParaRPr lang="pt-BR" altLang="pt-BR" sz="1400" dirty="0">
              <a:latin typeface="Montserrat" panose="00000500000000000000" pitchFamily="2" charset="0"/>
            </a:endParaRPr>
          </a:p>
          <a:p>
            <a:pPr>
              <a:buFontTx/>
              <a:buChar char="-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 Relatar nas reuniões mensais a situação financeira;</a:t>
            </a:r>
          </a:p>
          <a:p>
            <a:pPr>
              <a:defRPr/>
            </a:pPr>
            <a:endParaRPr lang="pt-BR" altLang="pt-BR" sz="1600" dirty="0">
              <a:latin typeface="Montserrat" panose="00000500000000000000" pitchFamily="2" charset="0"/>
            </a:endParaRPr>
          </a:p>
          <a:p>
            <a:pPr algn="just">
              <a:buFontTx/>
              <a:buChar char="-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 Lembrar que a função do tesoureiro não é simplesmente de gastador, mas de arrecadador, portanto, deve empenhar  nesta tarefa;</a:t>
            </a:r>
          </a:p>
        </p:txBody>
      </p:sp>
      <p:sp>
        <p:nvSpPr>
          <p:cNvPr id="18" name="Título 1">
            <a:extLst>
              <a:ext uri="{FF2B5EF4-FFF2-40B4-BE49-F238E27FC236}">
                <a16:creationId xmlns:a16="http://schemas.microsoft.com/office/drawing/2014/main" id="{E4BAB150-182C-479E-8656-0CA69354078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052700"/>
            <a:ext cx="10535863" cy="895547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 pitchFamily="2" charset="0"/>
              </a:rPr>
              <a:t>O que a SSVP espera do(a) tesoureiro(a) da OU</a:t>
            </a:r>
          </a:p>
        </p:txBody>
      </p:sp>
    </p:spTree>
    <p:extLst>
      <p:ext uri="{BB962C8B-B14F-4D97-AF65-F5344CB8AC3E}">
        <p14:creationId xmlns:p14="http://schemas.microsoft.com/office/powerpoint/2010/main" val="2907256931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ítulo 1">
            <a:extLst>
              <a:ext uri="{FF2B5EF4-FFF2-40B4-BE49-F238E27FC236}">
                <a16:creationId xmlns:a16="http://schemas.microsoft.com/office/drawing/2014/main" id="{5A782762-1C18-44FB-8258-5EE7494447E0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3541127" y="951203"/>
            <a:ext cx="5109745" cy="83989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Ctr="0" compatLnSpc="1">
            <a:prstTxWarp prst="textNoShape">
              <a:avLst/>
            </a:prstTxWarp>
            <a:normAutofit/>
          </a:bodyPr>
          <a:lstStyle/>
          <a:p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Gestão da Obra Unida</a:t>
            </a:r>
          </a:p>
        </p:txBody>
      </p:sp>
      <p:sp>
        <p:nvSpPr>
          <p:cNvPr id="14" name="Retângulo 4">
            <a:extLst>
              <a:ext uri="{FF2B5EF4-FFF2-40B4-BE49-F238E27FC236}">
                <a16:creationId xmlns:a16="http://schemas.microsoft.com/office/drawing/2014/main" id="{F0F09475-B8CC-4FA2-8C01-6285513A4D72}"/>
              </a:ext>
            </a:extLst>
          </p:cNvPr>
          <p:cNvSpPr>
            <a:spLocks noChangeArrowheads="1"/>
          </p:cNvSpPr>
          <p:nvPr/>
        </p:nvSpPr>
        <p:spPr bwMode="auto">
          <a:xfrm>
            <a:off x="539749" y="2349500"/>
            <a:ext cx="10445930" cy="34163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- Lembrem – se que o essencial na Obra Unida é a qualidade de vida dos internos;</a:t>
            </a:r>
          </a:p>
          <a:p>
            <a:pPr eaLnBrk="1" hangingPunct="1">
              <a:defRPr/>
            </a:pPr>
            <a:endParaRPr lang="pt-BR" altLang="pt-BR" sz="1600" dirty="0">
              <a:latin typeface="Montserrat" panose="00000500000000000000" pitchFamily="2" charset="0"/>
            </a:endParaRPr>
          </a:p>
          <a:p>
            <a:pPr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- É nosso dever:  aliviar os seus sofrimentos.</a:t>
            </a:r>
          </a:p>
          <a:p>
            <a:pPr eaLnBrk="1" hangingPunct="1">
              <a:defRPr/>
            </a:pPr>
            <a:endParaRPr lang="pt-BR" altLang="pt-BR" sz="1600" dirty="0">
              <a:latin typeface="Montserrat" panose="00000500000000000000" pitchFamily="2" charset="0"/>
            </a:endParaRPr>
          </a:p>
          <a:p>
            <a:pPr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- A  OU deve dar testemunho do amor de Deus;</a:t>
            </a:r>
          </a:p>
          <a:p>
            <a:pPr eaLnBrk="1" hangingPunct="1">
              <a:defRPr/>
            </a:pPr>
            <a:endParaRPr lang="pt-BR" altLang="pt-BR" sz="1600" dirty="0">
              <a:latin typeface="Montserrat" panose="00000500000000000000" pitchFamily="2" charset="0"/>
            </a:endParaRPr>
          </a:p>
          <a:p>
            <a:pPr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- Os colaboradores (funcionários) precisam saber com clareza o objetivo e o carisma da SSVP.</a:t>
            </a:r>
          </a:p>
        </p:txBody>
      </p:sp>
    </p:spTree>
    <p:extLst>
      <p:ext uri="{BB962C8B-B14F-4D97-AF65-F5344CB8AC3E}">
        <p14:creationId xmlns:p14="http://schemas.microsoft.com/office/powerpoint/2010/main" val="634179158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ítulo 1">
            <a:extLst>
              <a:ext uri="{FF2B5EF4-FFF2-40B4-BE49-F238E27FC236}">
                <a16:creationId xmlns:a16="http://schemas.microsoft.com/office/drawing/2014/main" id="{5A782762-1C18-44FB-8258-5EE7494447E0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3541127" y="951203"/>
            <a:ext cx="5109745" cy="83989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Ctr="0" compatLnSpc="1">
            <a:prstTxWarp prst="textNoShape">
              <a:avLst/>
            </a:prstTxWarp>
            <a:normAutofit/>
          </a:bodyPr>
          <a:lstStyle/>
          <a:p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Gestão da Obra Unida</a:t>
            </a:r>
          </a:p>
        </p:txBody>
      </p:sp>
      <p:sp>
        <p:nvSpPr>
          <p:cNvPr id="10" name="Retângulo 4">
            <a:extLst>
              <a:ext uri="{FF2B5EF4-FFF2-40B4-BE49-F238E27FC236}">
                <a16:creationId xmlns:a16="http://schemas.microsoft.com/office/drawing/2014/main" id="{053F167D-B26E-4689-B21B-A4F25D8F8B2B}"/>
              </a:ext>
            </a:extLst>
          </p:cNvPr>
          <p:cNvSpPr>
            <a:spLocks noChangeArrowheads="1"/>
          </p:cNvSpPr>
          <p:nvPr/>
        </p:nvSpPr>
        <p:spPr bwMode="auto">
          <a:xfrm>
            <a:off x="745959" y="2162175"/>
            <a:ext cx="10010274" cy="3600986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Tenham em mente que os Pobres são os escolhidos de Deus.</a:t>
            </a:r>
          </a:p>
          <a:p>
            <a:pPr algn="just" eaLnBrk="1" hangingPunct="1">
              <a:defRPr/>
            </a:pPr>
            <a:endParaRPr lang="pt-BR" altLang="pt-BR" sz="1600" dirty="0">
              <a:latin typeface="Montserrat" panose="00000500000000000000" pitchFamily="2" charset="0"/>
            </a:endParaRPr>
          </a:p>
          <a:p>
            <a:pPr algn="just"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Eles merecem por parte de todos</a:t>
            </a:r>
          </a:p>
          <a:p>
            <a:pPr algn="just"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Carinho,  Atenção, Respeito E  Amor;</a:t>
            </a:r>
          </a:p>
          <a:p>
            <a:pPr algn="just" eaLnBrk="1" hangingPunct="1">
              <a:buFontTx/>
              <a:buChar char="-"/>
              <a:defRPr/>
            </a:pPr>
            <a:endParaRPr lang="pt-BR" altLang="pt-BR" sz="1600" dirty="0">
              <a:latin typeface="Montserrat" panose="00000500000000000000" pitchFamily="2" charset="0"/>
            </a:endParaRPr>
          </a:p>
          <a:p>
            <a:pPr algn="just"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“Os nossos assistidos(as) são os donos da casa, os </a:t>
            </a:r>
            <a:r>
              <a:rPr lang="pt-BR" altLang="pt-BR" sz="2800" b="1" dirty="0">
                <a:latin typeface="Montserrat" panose="00000500000000000000" pitchFamily="2" charset="0"/>
              </a:rPr>
              <a:t>PATRÕES”</a:t>
            </a:r>
            <a:r>
              <a:rPr lang="pt-BR" altLang="pt-BR" sz="2800" dirty="0">
                <a:latin typeface="Montserrat" panose="00000500000000000000" pitchFamily="2" charset="0"/>
              </a:rPr>
              <a:t>...... São nossos senhores e mestres”, segundo São Vicente de Paulo.</a:t>
            </a:r>
          </a:p>
        </p:txBody>
      </p:sp>
    </p:spTree>
    <p:extLst>
      <p:ext uri="{BB962C8B-B14F-4D97-AF65-F5344CB8AC3E}">
        <p14:creationId xmlns:p14="http://schemas.microsoft.com/office/powerpoint/2010/main" val="1558525044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ítulo 1">
            <a:extLst>
              <a:ext uri="{FF2B5EF4-FFF2-40B4-BE49-F238E27FC236}">
                <a16:creationId xmlns:a16="http://schemas.microsoft.com/office/drawing/2014/main" id="{5A782762-1C18-44FB-8258-5EE7494447E0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3541126" y="169325"/>
            <a:ext cx="5109745" cy="83989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Ctr="0" compatLnSpc="1">
            <a:prstTxWarp prst="textNoShape">
              <a:avLst/>
            </a:prstTxWarp>
            <a:normAutofit/>
          </a:bodyPr>
          <a:lstStyle/>
          <a:p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Gestão da Obra Unida</a:t>
            </a:r>
          </a:p>
        </p:txBody>
      </p:sp>
      <p:sp>
        <p:nvSpPr>
          <p:cNvPr id="10" name="Retângulo 9">
            <a:extLst>
              <a:ext uri="{FF2B5EF4-FFF2-40B4-BE49-F238E27FC236}">
                <a16:creationId xmlns:a16="http://schemas.microsoft.com/office/drawing/2014/main" id="{425FFCD6-A162-4D5B-93C8-CAA70BB0C128}"/>
              </a:ext>
            </a:extLst>
          </p:cNvPr>
          <p:cNvSpPr/>
          <p:nvPr/>
        </p:nvSpPr>
        <p:spPr>
          <a:xfrm>
            <a:off x="318052" y="1064058"/>
            <a:ext cx="11531723" cy="562461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buFont typeface="Arial" panose="020B0604020202020204" pitchFamily="34" charset="0"/>
              <a:buNone/>
              <a:defRPr/>
            </a:pPr>
            <a:r>
              <a:rPr lang="pt-BR" sz="2800" u="sng" dirty="0">
                <a:latin typeface="Montserrat" panose="00000500000000000000" pitchFamily="2" charset="0"/>
              </a:rPr>
              <a:t>Para que se obtenha êxito, é necessário que a </a:t>
            </a:r>
          </a:p>
          <a:p>
            <a:pPr>
              <a:buFont typeface="Arial" panose="020B0604020202020204" pitchFamily="34" charset="0"/>
              <a:buNone/>
              <a:defRPr/>
            </a:pPr>
            <a:r>
              <a:rPr lang="pt-BR" sz="2800" u="sng" dirty="0">
                <a:latin typeface="Montserrat" panose="00000500000000000000" pitchFamily="2" charset="0"/>
              </a:rPr>
              <a:t>gestão tenha:</a:t>
            </a:r>
          </a:p>
          <a:p>
            <a:pPr>
              <a:buClr>
                <a:srgbClr val="0070C0"/>
              </a:buClr>
              <a:defRPr/>
            </a:pPr>
            <a:endParaRPr lang="pt-BR" sz="1050" dirty="0">
              <a:latin typeface="Montserrat" panose="00000500000000000000" pitchFamily="2" charset="0"/>
            </a:endParaRPr>
          </a:p>
          <a:p>
            <a:pPr>
              <a:buClr>
                <a:srgbClr val="0070C0"/>
              </a:buClr>
              <a:defRPr/>
            </a:pPr>
            <a:r>
              <a:rPr lang="pt-BR" sz="2800" dirty="0">
                <a:latin typeface="Montserrat" panose="00000500000000000000" pitchFamily="2" charset="0"/>
              </a:rPr>
              <a:t>- planejamento estratégico;</a:t>
            </a:r>
          </a:p>
          <a:p>
            <a:pPr>
              <a:buClr>
                <a:srgbClr val="0070C0"/>
              </a:buClr>
              <a:defRPr/>
            </a:pPr>
            <a:endParaRPr lang="pt-BR" sz="2000" dirty="0">
              <a:latin typeface="Montserrat" panose="00000500000000000000" pitchFamily="2" charset="0"/>
            </a:endParaRPr>
          </a:p>
          <a:p>
            <a:pPr>
              <a:buClr>
                <a:srgbClr val="0070C0"/>
              </a:buClr>
              <a:defRPr/>
            </a:pPr>
            <a:r>
              <a:rPr lang="pt-BR" sz="2800" dirty="0">
                <a:latin typeface="Montserrat" panose="00000500000000000000" pitchFamily="2" charset="0"/>
              </a:rPr>
              <a:t>- planejamento econômico-financeiro para o período;</a:t>
            </a:r>
          </a:p>
          <a:p>
            <a:pPr>
              <a:buClr>
                <a:srgbClr val="0070C0"/>
              </a:buClr>
              <a:defRPr/>
            </a:pPr>
            <a:endParaRPr lang="pt-BR" sz="1050" dirty="0">
              <a:latin typeface="Montserrat" panose="00000500000000000000" pitchFamily="2" charset="0"/>
            </a:endParaRPr>
          </a:p>
          <a:p>
            <a:pPr>
              <a:buClr>
                <a:srgbClr val="0070C0"/>
              </a:buClr>
              <a:defRPr/>
            </a:pPr>
            <a:r>
              <a:rPr lang="pt-BR" sz="2800" dirty="0">
                <a:latin typeface="Montserrat" panose="00000500000000000000" pitchFamily="2" charset="0"/>
              </a:rPr>
              <a:t>- ter conhecimento e verificar a conciliação do caixa e das contas correntes bancarias</a:t>
            </a:r>
          </a:p>
          <a:p>
            <a:pPr>
              <a:buClr>
                <a:srgbClr val="0070C0"/>
              </a:buClr>
              <a:defRPr/>
            </a:pPr>
            <a:endParaRPr lang="pt-BR" sz="1050" dirty="0">
              <a:latin typeface="Montserrat" panose="00000500000000000000" pitchFamily="2" charset="0"/>
            </a:endParaRPr>
          </a:p>
          <a:p>
            <a:pPr>
              <a:buClr>
                <a:srgbClr val="0070C0"/>
              </a:buClr>
              <a:defRPr/>
            </a:pPr>
            <a:r>
              <a:rPr lang="pt-BR" sz="2800" dirty="0">
                <a:latin typeface="Montserrat" panose="00000500000000000000" pitchFamily="2" charset="0"/>
              </a:rPr>
              <a:t>- conferir, verificar e aprovar mensalmente, em conjunto com o contador, os balancetes e balanços</a:t>
            </a:r>
          </a:p>
          <a:p>
            <a:pPr>
              <a:defRPr/>
            </a:pPr>
            <a:endParaRPr lang="pt-BR" sz="2800" dirty="0">
              <a:latin typeface="Montserrat" panose="00000500000000000000" pitchFamily="2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</a:rPr>
              <a:t>- 30% do dos benefícios dos idosos em nossas ILPI</a:t>
            </a: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</a:rPr>
              <a:t>(sugestão de planilha para controle)</a:t>
            </a:r>
          </a:p>
        </p:txBody>
      </p:sp>
    </p:spTree>
    <p:extLst>
      <p:ext uri="{BB962C8B-B14F-4D97-AF65-F5344CB8AC3E}">
        <p14:creationId xmlns:p14="http://schemas.microsoft.com/office/powerpoint/2010/main" val="2967016525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ítulo 1">
            <a:extLst>
              <a:ext uri="{FF2B5EF4-FFF2-40B4-BE49-F238E27FC236}">
                <a16:creationId xmlns:a16="http://schemas.microsoft.com/office/drawing/2014/main" id="{5A782762-1C18-44FB-8258-5EE7494447E0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3541127" y="825700"/>
            <a:ext cx="5109745" cy="83989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Ctr="0" compatLnSpc="1">
            <a:prstTxWarp prst="textNoShape">
              <a:avLst/>
            </a:prstTxWarp>
            <a:normAutofit/>
          </a:bodyPr>
          <a:lstStyle/>
          <a:p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Gestão da Obra Unida</a:t>
            </a:r>
          </a:p>
        </p:txBody>
      </p:sp>
      <p:sp>
        <p:nvSpPr>
          <p:cNvPr id="11" name="Retângulo 10">
            <a:extLst>
              <a:ext uri="{FF2B5EF4-FFF2-40B4-BE49-F238E27FC236}">
                <a16:creationId xmlns:a16="http://schemas.microsoft.com/office/drawing/2014/main" id="{860E41FE-3542-4214-B8B7-8FBD744F0D67}"/>
              </a:ext>
            </a:extLst>
          </p:cNvPr>
          <p:cNvSpPr/>
          <p:nvPr/>
        </p:nvSpPr>
        <p:spPr>
          <a:xfrm>
            <a:off x="287338" y="2355074"/>
            <a:ext cx="11522589" cy="38472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r>
              <a:rPr lang="pt-BR" sz="2800" dirty="0">
                <a:latin typeface="Montserrat" panose="00000500000000000000" pitchFamily="2" charset="0"/>
              </a:rPr>
              <a:t>I – Orientações sobre alienação, Constituição de Ônus e Aquisição de Imóveis.</a:t>
            </a:r>
          </a:p>
          <a:p>
            <a:pPr>
              <a:defRPr/>
            </a:pPr>
            <a:endParaRPr lang="pt-BR" sz="1200" dirty="0">
              <a:latin typeface="Montserrat" panose="00000500000000000000" pitchFamily="2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</a:rPr>
              <a:t>II - Procedimentos para aquisição, posse, manutenção, utilização e venda de veículos</a:t>
            </a:r>
          </a:p>
          <a:p>
            <a:pPr>
              <a:defRPr/>
            </a:pPr>
            <a:endParaRPr lang="pt-BR" sz="1200" dirty="0">
              <a:latin typeface="Montserrat" panose="00000500000000000000" pitchFamily="2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</a:rPr>
              <a:t>III - Centralização dos Serviços Contábeis</a:t>
            </a:r>
          </a:p>
          <a:p>
            <a:pPr>
              <a:defRPr/>
            </a:pPr>
            <a:endParaRPr lang="pt-BR" sz="1200" dirty="0">
              <a:latin typeface="Montserrat" panose="00000500000000000000" pitchFamily="2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</a:rPr>
              <a:t>IV – CEBAS / ALVARÁS, </a:t>
            </a:r>
            <a:r>
              <a:rPr lang="pt-BR" sz="2800" dirty="0" err="1">
                <a:latin typeface="Montserrat" panose="00000500000000000000" pitchFamily="2" charset="0"/>
              </a:rPr>
              <a:t>Etc</a:t>
            </a:r>
            <a:endParaRPr lang="pt-BR" sz="2800" dirty="0">
              <a:latin typeface="Montserrat" panose="00000500000000000000" pitchFamily="2" charset="0"/>
            </a:endParaRPr>
          </a:p>
          <a:p>
            <a:pPr>
              <a:defRPr/>
            </a:pPr>
            <a:endParaRPr lang="pt-BR" sz="1200" dirty="0">
              <a:latin typeface="Montserrat" panose="00000500000000000000" pitchFamily="2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</a:rPr>
              <a:t>V - Procedimentos p/ eleição, transição e posse</a:t>
            </a: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06ECD4EA-0B7A-4397-8A3B-52F0E27F2083}"/>
              </a:ext>
            </a:extLst>
          </p:cNvPr>
          <p:cNvSpPr/>
          <p:nvPr/>
        </p:nvSpPr>
        <p:spPr>
          <a:xfrm>
            <a:off x="0" y="1618389"/>
            <a:ext cx="9144000" cy="523220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pt-BR" sz="2800" dirty="0">
                <a:latin typeface="Montserrat" panose="00000500000000000000" pitchFamily="2" charset="0"/>
              </a:rPr>
              <a:t>Assuntos que merecem atenção em um OU</a:t>
            </a:r>
          </a:p>
        </p:txBody>
      </p:sp>
    </p:spTree>
    <p:extLst>
      <p:ext uri="{BB962C8B-B14F-4D97-AF65-F5344CB8AC3E}">
        <p14:creationId xmlns:p14="http://schemas.microsoft.com/office/powerpoint/2010/main" val="3861053463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ítulo 1">
            <a:extLst>
              <a:ext uri="{FF2B5EF4-FFF2-40B4-BE49-F238E27FC236}">
                <a16:creationId xmlns:a16="http://schemas.microsoft.com/office/drawing/2014/main" id="{5A782762-1C18-44FB-8258-5EE7494447E0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3541127" y="825700"/>
            <a:ext cx="5109745" cy="83989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Ctr="0" compatLnSpc="1">
            <a:prstTxWarp prst="textNoShape">
              <a:avLst/>
            </a:prstTxWarp>
            <a:normAutofit/>
          </a:bodyPr>
          <a:lstStyle/>
          <a:p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Gestão da Obra Unida</a:t>
            </a:r>
          </a:p>
        </p:txBody>
      </p:sp>
      <p:sp>
        <p:nvSpPr>
          <p:cNvPr id="14" name="Retângulo 13">
            <a:extLst>
              <a:ext uri="{FF2B5EF4-FFF2-40B4-BE49-F238E27FC236}">
                <a16:creationId xmlns:a16="http://schemas.microsoft.com/office/drawing/2014/main" id="{4CDF29A0-3FFB-4CD9-8878-AFEB9AC30BB9}"/>
              </a:ext>
            </a:extLst>
          </p:cNvPr>
          <p:cNvSpPr/>
          <p:nvPr/>
        </p:nvSpPr>
        <p:spPr>
          <a:xfrm>
            <a:off x="358775" y="1762125"/>
            <a:ext cx="11833224" cy="36625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endParaRPr lang="pt-BR" sz="1200" dirty="0">
              <a:latin typeface="Montserrat" panose="00000500000000000000" pitchFamily="2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</a:rPr>
              <a:t>VI - Reunião de Diretoria</a:t>
            </a:r>
            <a:endParaRPr lang="pt-BR" sz="1200" dirty="0">
              <a:latin typeface="Montserrat" panose="00000500000000000000" pitchFamily="2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</a:rPr>
              <a:t>VII – Ter atenção em relação aos assuntos da atualidade, (Resoluções, Circulares do CNB, etc.)</a:t>
            </a:r>
          </a:p>
          <a:p>
            <a:pPr>
              <a:defRPr/>
            </a:pPr>
            <a:endParaRPr lang="pt-BR" sz="1200" dirty="0">
              <a:latin typeface="Montserrat" panose="00000500000000000000" pitchFamily="2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</a:rPr>
              <a:t>VIII - ducentésima e meia</a:t>
            </a:r>
          </a:p>
          <a:p>
            <a:pPr>
              <a:defRPr/>
            </a:pPr>
            <a:endParaRPr lang="pt-BR" sz="1200" dirty="0">
              <a:latin typeface="Montserrat" panose="00000500000000000000" pitchFamily="2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</a:rPr>
              <a:t>IX - Autorização prévia e expressa do CM, após parecer do DENOR, para celebrarem convênios e contratos de qualquer natureza.</a:t>
            </a:r>
            <a:endParaRPr lang="pt-BR" sz="800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01375877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tângulo 10">
            <a:extLst>
              <a:ext uri="{FF2B5EF4-FFF2-40B4-BE49-F238E27FC236}">
                <a16:creationId xmlns:a16="http://schemas.microsoft.com/office/drawing/2014/main" id="{B541C192-9169-4217-93A6-FBC6C0825EF6}"/>
              </a:ext>
            </a:extLst>
          </p:cNvPr>
          <p:cNvSpPr/>
          <p:nvPr/>
        </p:nvSpPr>
        <p:spPr>
          <a:xfrm>
            <a:off x="344488" y="1762125"/>
            <a:ext cx="11671501" cy="489364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r>
              <a:rPr lang="pt-BR" sz="2800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a) Estatuto deve estar atualizado e de fácil acesso;</a:t>
            </a:r>
          </a:p>
          <a:p>
            <a:pPr>
              <a:defRPr/>
            </a:pPr>
            <a:endParaRPr lang="pt-BR" sz="1000" dirty="0">
              <a:latin typeface="Montserrat" panose="00000500000000000000" pitchFamily="2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b) Regimento Interno atualizado e de fácil acesso; </a:t>
            </a:r>
          </a:p>
          <a:p>
            <a:pPr>
              <a:defRPr/>
            </a:pPr>
            <a:endParaRPr lang="pt-BR" sz="1000" dirty="0">
              <a:latin typeface="Montserrat" panose="00000500000000000000" pitchFamily="2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c) Prestações de Contas do último período;  </a:t>
            </a:r>
          </a:p>
          <a:p>
            <a:pPr>
              <a:defRPr/>
            </a:pPr>
            <a:endParaRPr lang="pt-BR" sz="1000" dirty="0">
              <a:latin typeface="Montserrat" panose="00000500000000000000" pitchFamily="2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d) Contratos de Locações devem estar atualizados; </a:t>
            </a:r>
          </a:p>
          <a:p>
            <a:pPr>
              <a:defRPr/>
            </a:pPr>
            <a:endParaRPr lang="pt-BR" sz="1000" dirty="0">
              <a:latin typeface="Montserrat" panose="00000500000000000000" pitchFamily="2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e) Termos de Parcerias com o Poder Público;</a:t>
            </a:r>
          </a:p>
          <a:p>
            <a:pPr>
              <a:defRPr/>
            </a:pPr>
            <a:endParaRPr lang="pt-BR" sz="1000" dirty="0">
              <a:latin typeface="Montserrat" panose="00000500000000000000" pitchFamily="2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f) Registro nos Conselhos de direito </a:t>
            </a:r>
            <a:r>
              <a:rPr lang="pt-BR" sz="2000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(</a:t>
            </a:r>
            <a:r>
              <a:rPr lang="pt-BR" sz="1600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idoso, assistência social)</a:t>
            </a:r>
            <a:endParaRPr lang="pt-BR" sz="1000" dirty="0">
              <a:latin typeface="Montserrat" panose="00000500000000000000" pitchFamily="2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g) Processos eleitorais ;</a:t>
            </a:r>
          </a:p>
          <a:p>
            <a:pPr>
              <a:defRPr/>
            </a:pPr>
            <a:endParaRPr lang="pt-BR" sz="1000" dirty="0">
              <a:latin typeface="Montserrat" panose="00000500000000000000" pitchFamily="2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>
              <a:defRPr/>
            </a:pPr>
            <a:r>
              <a:rPr lang="pt-BR" sz="2800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h) Documentações e relatórios das situações dos bens móveis e imóveis. </a:t>
            </a:r>
            <a:r>
              <a:rPr lang="pt-BR" sz="2000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	(documentações e conservação)</a:t>
            </a:r>
            <a:endParaRPr lang="pt-BR" sz="1600" dirty="0">
              <a:latin typeface="Montserrat" panose="00000500000000000000" pitchFamily="2" charset="0"/>
            </a:endParaRP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3BA024A6-4840-4FF1-9AE3-6B827FA81A07}"/>
              </a:ext>
            </a:extLst>
          </p:cNvPr>
          <p:cNvSpPr/>
          <p:nvPr/>
        </p:nvSpPr>
        <p:spPr>
          <a:xfrm>
            <a:off x="1182896" y="1067225"/>
            <a:ext cx="9144000" cy="523220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Documentos que merecem atenção em um OU</a:t>
            </a:r>
          </a:p>
        </p:txBody>
      </p:sp>
    </p:spTree>
    <p:extLst>
      <p:ext uri="{BB962C8B-B14F-4D97-AF65-F5344CB8AC3E}">
        <p14:creationId xmlns:p14="http://schemas.microsoft.com/office/powerpoint/2010/main" val="3194646468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tângulo 5">
            <a:extLst>
              <a:ext uri="{FF2B5EF4-FFF2-40B4-BE49-F238E27FC236}">
                <a16:creationId xmlns:a16="http://schemas.microsoft.com/office/drawing/2014/main" id="{3A414DAB-9EF2-491D-BED8-5B7D2CC12E0B}"/>
              </a:ext>
            </a:extLst>
          </p:cNvPr>
          <p:cNvSpPr/>
          <p:nvPr/>
        </p:nvSpPr>
        <p:spPr>
          <a:xfrm>
            <a:off x="446804" y="979468"/>
            <a:ext cx="9711238" cy="526297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PT" sz="2800" b="1" dirty="0">
                <a:solidFill>
                  <a:srgbClr val="0070C0"/>
                </a:solidFill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Para reflexão</a:t>
            </a:r>
            <a:r>
              <a:rPr lang="pt-PT" sz="3600" b="1" dirty="0">
                <a:solidFill>
                  <a:srgbClr val="0070C0"/>
                </a:solidFill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:</a:t>
            </a:r>
          </a:p>
          <a:p>
            <a:pPr marL="342900" indent="-342900" algn="just" fontAlgn="auto">
              <a:spcBef>
                <a:spcPts val="0"/>
              </a:spcBef>
              <a:spcAft>
                <a:spcPts val="0"/>
              </a:spcAft>
              <a:buFont typeface="Wingdings" panose="05000000000000000000" pitchFamily="2" charset="2"/>
              <a:buChar char="§"/>
              <a:defRPr/>
            </a:pPr>
            <a:endParaRPr lang="pt-PT" sz="2400" b="1" dirty="0">
              <a:latin typeface="Montserrat" panose="00000500000000000000" pitchFamily="2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800" b="1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MATEUS</a:t>
            </a:r>
            <a:r>
              <a:rPr lang="pt-BR" sz="2800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  25,31-46    </a:t>
            </a:r>
          </a:p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endParaRPr lang="pt-BR" sz="1000" dirty="0">
              <a:latin typeface="Montserrat" panose="00000500000000000000" pitchFamily="2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800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... Tudo que fizerdes a um destes pequeninos</a:t>
            </a:r>
          </a:p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800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 e a mim que o fazeis</a:t>
            </a:r>
          </a:p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endParaRPr lang="pt-BR" sz="2000" dirty="0">
              <a:latin typeface="Montserrat" panose="00000500000000000000" pitchFamily="2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endParaRPr lang="pt-BR" sz="2000" dirty="0">
              <a:latin typeface="Montserrat" panose="00000500000000000000" pitchFamily="2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800" b="1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LUCAS </a:t>
            </a:r>
            <a:r>
              <a:rPr lang="pt-BR" sz="2800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12,39-48</a:t>
            </a:r>
          </a:p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endParaRPr lang="pt-BR" sz="1000" dirty="0">
              <a:latin typeface="Montserrat" panose="00000500000000000000" pitchFamily="2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pt-BR" sz="2800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... A quem muito foi dado, muito será exigido; e a quem muito foi confiado, muito mais será pedido.</a:t>
            </a:r>
          </a:p>
          <a:p>
            <a:pPr algn="just" fontAlgn="auto">
              <a:spcBef>
                <a:spcPts val="0"/>
              </a:spcBef>
              <a:spcAft>
                <a:spcPts val="0"/>
              </a:spcAft>
              <a:defRPr/>
            </a:pPr>
            <a:endParaRPr lang="pt-BR" sz="2000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12140636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CaixaDeTexto 7">
            <a:extLst>
              <a:ext uri="{FF2B5EF4-FFF2-40B4-BE49-F238E27FC236}">
                <a16:creationId xmlns:a16="http://schemas.microsoft.com/office/drawing/2014/main" id="{9141BFE6-F55B-47AE-894A-3D65A5F88D05}"/>
              </a:ext>
            </a:extLst>
          </p:cNvPr>
          <p:cNvSpPr txBox="1"/>
          <p:nvPr/>
        </p:nvSpPr>
        <p:spPr>
          <a:xfrm>
            <a:off x="742122" y="1808163"/>
            <a:ext cx="11217945" cy="348557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defRPr/>
            </a:pPr>
            <a:r>
              <a:rPr lang="pt-BR" sz="2800" b="1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	Mateus: </a:t>
            </a:r>
            <a:r>
              <a:rPr lang="pt-BR" sz="2800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5,13-14</a:t>
            </a:r>
          </a:p>
          <a:p>
            <a:pPr>
              <a:defRPr/>
            </a:pPr>
            <a:endParaRPr lang="pt-BR" sz="1400" b="1" dirty="0">
              <a:latin typeface="Montserrat" panose="00000500000000000000" pitchFamily="2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>
              <a:defRPr/>
            </a:pPr>
            <a:r>
              <a:rPr lang="pt-BR" sz="2800" b="1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pt-BR" sz="2800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...”Vocês são a luz do mundo</a:t>
            </a:r>
          </a:p>
          <a:p>
            <a:pPr>
              <a:defRPr/>
            </a:pPr>
            <a:endParaRPr lang="pt-BR" sz="1600" dirty="0">
              <a:latin typeface="Montserrat" panose="00000500000000000000" pitchFamily="2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>
              <a:defRPr/>
            </a:pPr>
            <a:endParaRPr lang="pt-BR" sz="1200" dirty="0">
              <a:latin typeface="Montserrat" panose="00000500000000000000" pitchFamily="2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 algn="just">
              <a:defRPr/>
            </a:pPr>
            <a:r>
              <a:rPr lang="pt-BR" sz="2800" b="1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Nossas vidas devem iluminar todos à nossa volta</a:t>
            </a:r>
            <a:r>
              <a:rPr lang="pt-BR" sz="2800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. Não podemos esconder o amor de Jesus. Não devemos apagar o Espírito (1 Tessalonicenses 5:19). </a:t>
            </a:r>
          </a:p>
          <a:p>
            <a:pPr algn="just">
              <a:defRPr/>
            </a:pPr>
            <a:endParaRPr lang="pt-BR" sz="1050" dirty="0">
              <a:latin typeface="Montserrat" panose="00000500000000000000" pitchFamily="2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  <a:ea typeface="Tahoma" panose="020B0604030504040204" pitchFamily="34" charset="0"/>
                <a:cs typeface="Tahoma" panose="020B0604030504040204" pitchFamily="34" charset="0"/>
              </a:rPr>
              <a:t>Precisamos deixar que ela brilhe em tudo que fazemos.</a:t>
            </a:r>
          </a:p>
        </p:txBody>
      </p:sp>
      <p:sp>
        <p:nvSpPr>
          <p:cNvPr id="9" name="CaixaDeTexto 8">
            <a:extLst>
              <a:ext uri="{FF2B5EF4-FFF2-40B4-BE49-F238E27FC236}">
                <a16:creationId xmlns:a16="http://schemas.microsoft.com/office/drawing/2014/main" id="{B50A6320-EA64-4969-895D-C61D40137D91}"/>
              </a:ext>
            </a:extLst>
          </p:cNvPr>
          <p:cNvSpPr txBox="1"/>
          <p:nvPr/>
        </p:nvSpPr>
        <p:spPr>
          <a:xfrm>
            <a:off x="3987005" y="1155700"/>
            <a:ext cx="5542005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defRPr/>
            </a:pP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LIDERANÇA DA SSVP:</a:t>
            </a:r>
          </a:p>
        </p:txBody>
      </p:sp>
    </p:spTree>
    <p:extLst>
      <p:ext uri="{BB962C8B-B14F-4D97-AF65-F5344CB8AC3E}">
        <p14:creationId xmlns:p14="http://schemas.microsoft.com/office/powerpoint/2010/main" val="133532520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3">
            <a:extLst>
              <a:ext uri="{FF2B5EF4-FFF2-40B4-BE49-F238E27FC236}">
                <a16:creationId xmlns:a16="http://schemas.microsoft.com/office/drawing/2014/main" id="{0B5A15A9-7BBF-4E50-8A2E-47842752D9F4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009603"/>
            <a:ext cx="12192000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Trabalhar em equipe</a:t>
            </a:r>
          </a:p>
        </p:txBody>
      </p:sp>
      <p:sp>
        <p:nvSpPr>
          <p:cNvPr id="17" name="Retângulo 6">
            <a:extLst>
              <a:ext uri="{FF2B5EF4-FFF2-40B4-BE49-F238E27FC236}">
                <a16:creationId xmlns:a16="http://schemas.microsoft.com/office/drawing/2014/main" id="{B69133E9-C815-42D9-8F0D-8EB0DFFB8557}"/>
              </a:ext>
            </a:extLst>
          </p:cNvPr>
          <p:cNvSpPr>
            <a:spLocks noChangeArrowheads="1"/>
          </p:cNvSpPr>
          <p:nvPr/>
        </p:nvSpPr>
        <p:spPr bwMode="auto">
          <a:xfrm>
            <a:off x="991794" y="2373061"/>
            <a:ext cx="9684791" cy="3108543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Uma equipe para estar afinada  precisa de: </a:t>
            </a:r>
            <a:r>
              <a:rPr lang="pt-BR" altLang="pt-BR" sz="2800" i="1" dirty="0">
                <a:latin typeface="Montserrat" panose="00000500000000000000" pitchFamily="2" charset="0"/>
              </a:rPr>
              <a:t>respeito, confiança, lealdade, e amizade</a:t>
            </a:r>
            <a:r>
              <a:rPr lang="pt-BR" altLang="pt-BR" sz="2800" dirty="0">
                <a:latin typeface="Montserrat" panose="00000500000000000000" pitchFamily="2" charset="0"/>
              </a:rPr>
              <a:t>;</a:t>
            </a:r>
          </a:p>
          <a:p>
            <a:pPr eaLnBrk="1" hangingPunct="1"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algn="just"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Na OU deve ser trabalhado a motivação mútua. </a:t>
            </a:r>
          </a:p>
          <a:p>
            <a:pPr algn="just" eaLnBrk="1" hangingPunct="1"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algn="just"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A equipe precisa perceber que a confiança paira no ambiente de ação;</a:t>
            </a:r>
            <a:endParaRPr lang="pt-BR" altLang="pt-BR" sz="2800" b="1" u="sng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05214929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3">
            <a:extLst>
              <a:ext uri="{FF2B5EF4-FFF2-40B4-BE49-F238E27FC236}">
                <a16:creationId xmlns:a16="http://schemas.microsoft.com/office/drawing/2014/main" id="{0B5A15A9-7BBF-4E50-8A2E-47842752D9F4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009603"/>
            <a:ext cx="12192000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Trabalhar em equipe</a:t>
            </a:r>
          </a:p>
        </p:txBody>
      </p:sp>
      <p:sp>
        <p:nvSpPr>
          <p:cNvPr id="11" name="Retângulo 6">
            <a:extLst>
              <a:ext uri="{FF2B5EF4-FFF2-40B4-BE49-F238E27FC236}">
                <a16:creationId xmlns:a16="http://schemas.microsoft.com/office/drawing/2014/main" id="{9054F2DF-7BF2-4C30-8E47-BFD98793B062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4546" y="1983749"/>
            <a:ext cx="11883321" cy="3970318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Liderança é aquela pessoa que serve. </a:t>
            </a:r>
          </a:p>
          <a:p>
            <a:pPr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Quem quiser ser o maior, seja o servidor de </a:t>
            </a:r>
            <a:r>
              <a:rPr lang="pt-BR" altLang="pt-BR" sz="2800" dirty="0" err="1">
                <a:latin typeface="Montserrat" panose="00000500000000000000" pitchFamily="2" charset="0"/>
              </a:rPr>
              <a:t>todos.</a:t>
            </a:r>
            <a:r>
              <a:rPr lang="pt-BR" altLang="pt-BR" dirty="0" err="1">
                <a:latin typeface="Montserrat" panose="00000500000000000000" pitchFamily="2" charset="0"/>
              </a:rPr>
              <a:t>Mc</a:t>
            </a:r>
            <a:r>
              <a:rPr lang="pt-BR" altLang="pt-BR" dirty="0">
                <a:latin typeface="Montserrat" panose="00000500000000000000" pitchFamily="2" charset="0"/>
              </a:rPr>
              <a:t> 9,35 </a:t>
            </a:r>
          </a:p>
          <a:p>
            <a:pPr eaLnBrk="1" hangingPunct="1"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“Líder é aquele que está embaixo na base, sustentando a pirâmide”.</a:t>
            </a:r>
            <a:br>
              <a:rPr lang="pt-BR" altLang="pt-BR" sz="2800" dirty="0">
                <a:latin typeface="Montserrat" panose="00000500000000000000" pitchFamily="2" charset="0"/>
              </a:rPr>
            </a:br>
            <a:endParaRPr lang="pt-BR" altLang="pt-BR" sz="28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A liderança vicentina precisa colocar em prática as virtudes vicentinas: </a:t>
            </a:r>
            <a:r>
              <a:rPr lang="pt-BR" sz="2800" b="1" dirty="0">
                <a:latin typeface="Montserrat" panose="00000500000000000000"/>
              </a:rPr>
              <a:t>Simplicidade, Humildade, Mortificação, Mansidão e Zelo Apostólico</a:t>
            </a:r>
            <a:endParaRPr lang="pt-BR" altLang="pt-BR" sz="2800" b="1" i="1" dirty="0">
              <a:latin typeface="Montserrat" panose="00000500000000000000"/>
            </a:endParaRPr>
          </a:p>
        </p:txBody>
      </p:sp>
    </p:spTree>
    <p:extLst>
      <p:ext uri="{BB962C8B-B14F-4D97-AF65-F5344CB8AC3E}">
        <p14:creationId xmlns:p14="http://schemas.microsoft.com/office/powerpoint/2010/main" val="3120108466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tângulo 3">
            <a:extLst>
              <a:ext uri="{FF2B5EF4-FFF2-40B4-BE49-F238E27FC236}">
                <a16:creationId xmlns:a16="http://schemas.microsoft.com/office/drawing/2014/main" id="{0B5A15A9-7BBF-4E50-8A2E-47842752D9F4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009603"/>
            <a:ext cx="12192000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Trabalhar em equipe</a:t>
            </a:r>
          </a:p>
        </p:txBody>
      </p:sp>
      <p:sp>
        <p:nvSpPr>
          <p:cNvPr id="17" name="Retângulo 6">
            <a:extLst>
              <a:ext uri="{FF2B5EF4-FFF2-40B4-BE49-F238E27FC236}">
                <a16:creationId xmlns:a16="http://schemas.microsoft.com/office/drawing/2014/main" id="{F6FF45BC-F3DB-447C-A87B-1F71C407C4DE}"/>
              </a:ext>
            </a:extLst>
          </p:cNvPr>
          <p:cNvSpPr>
            <a:spLocks noChangeArrowheads="1"/>
          </p:cNvSpPr>
          <p:nvPr/>
        </p:nvSpPr>
        <p:spPr bwMode="auto">
          <a:xfrm>
            <a:off x="938463" y="2009967"/>
            <a:ext cx="9712365" cy="1815882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A diretoria de uma obra unida precisa ser uma equipe  comprometida ;  precisa estar alinhada  e  “remar”  na mesma direção  para alcançar o objetivo  almejado.</a:t>
            </a:r>
          </a:p>
        </p:txBody>
      </p:sp>
    </p:spTree>
    <p:extLst>
      <p:ext uri="{BB962C8B-B14F-4D97-AF65-F5344CB8AC3E}">
        <p14:creationId xmlns:p14="http://schemas.microsoft.com/office/powerpoint/2010/main" val="2560536892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tângulo 6">
            <a:extLst>
              <a:ext uri="{FF2B5EF4-FFF2-40B4-BE49-F238E27FC236}">
                <a16:creationId xmlns:a16="http://schemas.microsoft.com/office/drawing/2014/main" id="{1531CA13-3B14-4026-800E-2281560D9975}"/>
              </a:ext>
            </a:extLst>
          </p:cNvPr>
          <p:cNvSpPr>
            <a:spLocks noChangeArrowheads="1"/>
          </p:cNvSpPr>
          <p:nvPr/>
        </p:nvSpPr>
        <p:spPr bwMode="auto">
          <a:xfrm>
            <a:off x="296214" y="1197059"/>
            <a:ext cx="11372045" cy="5078313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Há cinco aspectos  na Regra que merecem ser destacados e tomados como  indicador de direção;</a:t>
            </a:r>
          </a:p>
          <a:p>
            <a:pPr algn="just" eaLnBrk="1" hangingPunct="1">
              <a:defRPr/>
            </a:pPr>
            <a:endParaRPr lang="pt-BR" altLang="pt-BR" sz="2000" dirty="0">
              <a:latin typeface="Montserrat" panose="00000500000000000000" pitchFamily="2" charset="0"/>
            </a:endParaRPr>
          </a:p>
          <a:p>
            <a:pPr algn="just"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1º a necessidade de oração  individual e comunitária</a:t>
            </a:r>
          </a:p>
          <a:p>
            <a:pPr algn="just" eaLnBrk="1" hangingPunct="1">
              <a:defRPr/>
            </a:pPr>
            <a:endParaRPr lang="pt-BR" altLang="pt-BR" sz="2000" dirty="0">
              <a:latin typeface="Montserrat" panose="00000500000000000000" pitchFamily="2" charset="0"/>
            </a:endParaRPr>
          </a:p>
          <a:p>
            <a:pPr algn="just"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2º a entrega pessoal na ação;</a:t>
            </a:r>
          </a:p>
          <a:p>
            <a:pPr algn="just" eaLnBrk="1" hangingPunct="1">
              <a:defRPr/>
            </a:pPr>
            <a:endParaRPr lang="pt-BR" altLang="pt-BR" sz="2000" dirty="0">
              <a:latin typeface="Montserrat" panose="00000500000000000000" pitchFamily="2" charset="0"/>
            </a:endParaRPr>
          </a:p>
          <a:p>
            <a:pPr algn="just"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3º a fraternidade em que devemos viver;</a:t>
            </a:r>
          </a:p>
          <a:p>
            <a:pPr algn="just" eaLnBrk="1" hangingPunct="1">
              <a:defRPr/>
            </a:pPr>
            <a:endParaRPr lang="pt-BR" altLang="pt-BR" sz="2000" dirty="0">
              <a:latin typeface="Montserrat" panose="00000500000000000000" pitchFamily="2" charset="0"/>
            </a:endParaRPr>
          </a:p>
          <a:p>
            <a:pPr algn="just"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4º a universalidade da nossa entrega ao serviço dos pobres;</a:t>
            </a:r>
          </a:p>
          <a:p>
            <a:pPr algn="just" eaLnBrk="1" hangingPunct="1">
              <a:defRPr/>
            </a:pPr>
            <a:endParaRPr lang="pt-BR" altLang="pt-BR" sz="2000" dirty="0">
              <a:latin typeface="Montserrat" panose="00000500000000000000" pitchFamily="2" charset="0"/>
            </a:endParaRPr>
          </a:p>
          <a:p>
            <a:pPr algn="just" eaLnBrk="1" hangingPunct="1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5º a nossa vocação eclesial.</a:t>
            </a:r>
          </a:p>
        </p:txBody>
      </p:sp>
    </p:spTree>
    <p:extLst>
      <p:ext uri="{BB962C8B-B14F-4D97-AF65-F5344CB8AC3E}">
        <p14:creationId xmlns:p14="http://schemas.microsoft.com/office/powerpoint/2010/main" val="523141825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tângulo 6">
            <a:extLst>
              <a:ext uri="{FF2B5EF4-FFF2-40B4-BE49-F238E27FC236}">
                <a16:creationId xmlns:a16="http://schemas.microsoft.com/office/drawing/2014/main" id="{67DC633F-E4CB-4F17-91E0-0F91CCD4F804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1099288"/>
            <a:ext cx="11694017" cy="551433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spcAft>
                <a:spcPts val="1000"/>
              </a:spcAft>
              <a:defRPr/>
            </a:pPr>
            <a:r>
              <a:rPr lang="pt-BR" altLang="pt-BR" sz="2800" b="1" u="sng" dirty="0">
                <a:latin typeface="Montserrat" panose="00000500000000000000" pitchFamily="2" charset="0"/>
              </a:rPr>
              <a:t>CONCLUINDO</a:t>
            </a:r>
          </a:p>
          <a:p>
            <a:pPr algn="ctr"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algn="ctr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A Obra Unida deve testemunhar o amor de Deus;  </a:t>
            </a:r>
          </a:p>
          <a:p>
            <a:pPr algn="ctr">
              <a:defRPr/>
            </a:pPr>
            <a:endParaRPr lang="pt-BR" altLang="pt-BR" sz="1600" dirty="0">
              <a:latin typeface="Montserrat" panose="00000500000000000000" pitchFamily="2" charset="0"/>
            </a:endParaRPr>
          </a:p>
          <a:p>
            <a:pPr algn="ctr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Precisa ter um bom relacionamento com os vicentinos;</a:t>
            </a:r>
          </a:p>
          <a:p>
            <a:pPr algn="ctr">
              <a:defRPr/>
            </a:pPr>
            <a:endParaRPr lang="pt-BR" altLang="pt-BR" sz="1600" dirty="0">
              <a:latin typeface="Montserrat" panose="00000500000000000000" pitchFamily="2" charset="0"/>
            </a:endParaRPr>
          </a:p>
          <a:p>
            <a:pPr algn="ctr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Precisa de muito respeito e amor para com  os abrigados;</a:t>
            </a:r>
          </a:p>
          <a:p>
            <a:pPr algn="ctr">
              <a:defRPr/>
            </a:pPr>
            <a:endParaRPr lang="pt-BR" altLang="pt-BR" sz="1600" dirty="0">
              <a:latin typeface="Montserrat" panose="00000500000000000000" pitchFamily="2" charset="0"/>
            </a:endParaRPr>
          </a:p>
          <a:p>
            <a:pPr algn="ctr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Os colaboradores/funcionários precisam saber com clareza  o objetivo e o carisma da SSVP.</a:t>
            </a:r>
          </a:p>
          <a:p>
            <a:pPr algn="ctr">
              <a:defRPr/>
            </a:pPr>
            <a:endParaRPr lang="pt-BR" altLang="pt-BR" sz="1600" dirty="0">
              <a:latin typeface="Montserrat" panose="00000500000000000000" pitchFamily="2" charset="0"/>
            </a:endParaRPr>
          </a:p>
          <a:p>
            <a:pPr algn="ctr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A obra unida precisa ter a “cara” de São Vicente de Paulo. </a:t>
            </a:r>
          </a:p>
        </p:txBody>
      </p:sp>
    </p:spTree>
    <p:extLst>
      <p:ext uri="{BB962C8B-B14F-4D97-AF65-F5344CB8AC3E}">
        <p14:creationId xmlns:p14="http://schemas.microsoft.com/office/powerpoint/2010/main" val="1536404079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1475</TotalTime>
  <Words>1874</Words>
  <Application>Microsoft Office PowerPoint</Application>
  <PresentationFormat>Widescreen</PresentationFormat>
  <Paragraphs>253</Paragraphs>
  <Slides>32</Slides>
  <Notes>0</Notes>
  <HiddenSlides>0</HiddenSlides>
  <MMClips>0</MMClips>
  <ScaleCrop>false</ScaleCrop>
  <HeadingPairs>
    <vt:vector size="6" baseType="variant">
      <vt:variant>
        <vt:lpstr>Fontes usadas</vt:lpstr>
      </vt:variant>
      <vt:variant>
        <vt:i4>6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32</vt:i4>
      </vt:variant>
    </vt:vector>
  </HeadingPairs>
  <TitlesOfParts>
    <vt:vector size="39" baseType="lpstr">
      <vt:lpstr>Arial</vt:lpstr>
      <vt:lpstr>Calibri</vt:lpstr>
      <vt:lpstr>Calibri Light</vt:lpstr>
      <vt:lpstr>Montserrat</vt:lpstr>
      <vt:lpstr>Tahoma</vt:lpstr>
      <vt:lpstr>Wingdings</vt:lpstr>
      <vt:lpstr>Tema do Office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 diretoria</vt:lpstr>
      <vt:lpstr>A diretoria</vt:lpstr>
      <vt:lpstr>O que a SSVP espera do (a) presidente da OU</vt:lpstr>
      <vt:lpstr>O que a SSVP espera do (a) presidente da OU</vt:lpstr>
      <vt:lpstr>O que a SSVP espera do (a) presidente da OU</vt:lpstr>
      <vt:lpstr>O que a SSVP espera do (a) presidente da OU</vt:lpstr>
      <vt:lpstr>Apresentação do PowerPoint</vt:lpstr>
      <vt:lpstr>O que a SSVP espera do (a) vice presidente da OU</vt:lpstr>
      <vt:lpstr>O que a SSVP espera do(a) secretários(as) da OU</vt:lpstr>
      <vt:lpstr>O que a SSVP espera do(a) secretários(as) da OU</vt:lpstr>
      <vt:lpstr>O que a SSVP espera do(a) tesoureiro(a) da OU</vt:lpstr>
      <vt:lpstr>O que a SSVP espera do(a) tesoureiro(a) da OU</vt:lpstr>
      <vt:lpstr>O que a SSVP espera do(a) tesoureiro(a) da OU</vt:lpstr>
      <vt:lpstr>Gestão da Obra Unida</vt:lpstr>
      <vt:lpstr>Gestão da Obra Unida</vt:lpstr>
      <vt:lpstr>Gestão da Obra Unida</vt:lpstr>
      <vt:lpstr>Gestão da Obra Unida</vt:lpstr>
      <vt:lpstr>Gestão da Obra Unida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Apresentação do PowerPoint</dc:title>
  <dc:creator>Usuário</dc:creator>
  <cp:lastModifiedBy>césar custódio da silva</cp:lastModifiedBy>
  <cp:revision>82</cp:revision>
  <cp:lastPrinted>2024-10-24T00:03:20Z</cp:lastPrinted>
  <dcterms:created xsi:type="dcterms:W3CDTF">2022-08-23T14:33:21Z</dcterms:created>
  <dcterms:modified xsi:type="dcterms:W3CDTF">2024-10-24T00:18:13Z</dcterms:modified>
</cp:coreProperties>
</file>