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6"/>
  </p:notesMasterIdLst>
  <p:sldIdLst>
    <p:sldId id="384" r:id="rId2"/>
    <p:sldId id="438" r:id="rId3"/>
    <p:sldId id="439" r:id="rId4"/>
    <p:sldId id="441" r:id="rId5"/>
    <p:sldId id="442" r:id="rId6"/>
    <p:sldId id="443" r:id="rId7"/>
    <p:sldId id="444" r:id="rId8"/>
    <p:sldId id="445" r:id="rId9"/>
    <p:sldId id="447" r:id="rId10"/>
    <p:sldId id="448" r:id="rId11"/>
    <p:sldId id="449" r:id="rId12"/>
    <p:sldId id="450" r:id="rId13"/>
    <p:sldId id="451" r:id="rId14"/>
    <p:sldId id="452" r:id="rId15"/>
    <p:sldId id="454" r:id="rId16"/>
    <p:sldId id="455" r:id="rId17"/>
    <p:sldId id="456" r:id="rId18"/>
    <p:sldId id="457" r:id="rId19"/>
    <p:sldId id="459" r:id="rId20"/>
    <p:sldId id="460" r:id="rId21"/>
    <p:sldId id="463" r:id="rId22"/>
    <p:sldId id="466" r:id="rId23"/>
    <p:sldId id="468" r:id="rId24"/>
    <p:sldId id="469" r:id="rId25"/>
  </p:sldIdLst>
  <p:sldSz cx="12192000" cy="6858000"/>
  <p:notesSz cx="6889750" cy="967105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53A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9697" autoAdjust="0"/>
    <p:restoredTop sz="94660"/>
  </p:normalViewPr>
  <p:slideViewPr>
    <p:cSldViewPr snapToGrid="0">
      <p:cViewPr varScale="1">
        <p:scale>
          <a:sx n="72" d="100"/>
          <a:sy n="72" d="100"/>
        </p:scale>
        <p:origin x="468" y="6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presProps" Target="presProps.xml"/><Relationship Id="rId30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Cabeçalh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85558" cy="485232"/>
          </a:xfrm>
          <a:prstGeom prst="rect">
            <a:avLst/>
          </a:prstGeom>
        </p:spPr>
        <p:txBody>
          <a:bodyPr vert="horz" lIns="94631" tIns="47316" rIns="94631" bIns="47316" rtlCol="0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idx="1"/>
          </p:nvPr>
        </p:nvSpPr>
        <p:spPr>
          <a:xfrm>
            <a:off x="3902597" y="0"/>
            <a:ext cx="2985558" cy="485232"/>
          </a:xfrm>
          <a:prstGeom prst="rect">
            <a:avLst/>
          </a:prstGeom>
        </p:spPr>
        <p:txBody>
          <a:bodyPr vert="horz" lIns="94631" tIns="47316" rIns="94631" bIns="47316" rtlCol="0"/>
          <a:lstStyle>
            <a:lvl1pPr algn="r">
              <a:defRPr sz="1200"/>
            </a:lvl1pPr>
          </a:lstStyle>
          <a:p>
            <a:fld id="{4F06AFCD-46DF-4B76-990C-698C333ACC10}" type="datetimeFigureOut">
              <a:rPr lang="pt-BR" smtClean="0"/>
              <a:t>23/10/2024</a:t>
            </a:fld>
            <a:endParaRPr lang="pt-BR"/>
          </a:p>
        </p:txBody>
      </p:sp>
      <p:sp>
        <p:nvSpPr>
          <p:cNvPr id="4" name="Espaço Reservado para Imagem de Slide 3"/>
          <p:cNvSpPr>
            <a:spLocks noGrp="1" noRot="1" noChangeAspect="1"/>
          </p:cNvSpPr>
          <p:nvPr>
            <p:ph type="sldImg" idx="2"/>
          </p:nvPr>
        </p:nvSpPr>
        <p:spPr>
          <a:xfrm>
            <a:off x="542925" y="1208088"/>
            <a:ext cx="5803900" cy="326548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4631" tIns="47316" rIns="94631" bIns="47316" rtlCol="0" anchor="ctr"/>
          <a:lstStyle/>
          <a:p>
            <a:endParaRPr lang="pt-BR"/>
          </a:p>
        </p:txBody>
      </p:sp>
      <p:sp>
        <p:nvSpPr>
          <p:cNvPr id="5" name="Espaço Reservado para Anotações 4"/>
          <p:cNvSpPr>
            <a:spLocks noGrp="1"/>
          </p:cNvSpPr>
          <p:nvPr>
            <p:ph type="body" sz="quarter" idx="3"/>
          </p:nvPr>
        </p:nvSpPr>
        <p:spPr>
          <a:xfrm>
            <a:off x="688975" y="4654193"/>
            <a:ext cx="5511800" cy="3807976"/>
          </a:xfrm>
          <a:prstGeom prst="rect">
            <a:avLst/>
          </a:prstGeom>
        </p:spPr>
        <p:txBody>
          <a:bodyPr vert="horz" lIns="94631" tIns="47316" rIns="94631" bIns="47316" rtlCol="0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4"/>
          </p:nvPr>
        </p:nvSpPr>
        <p:spPr>
          <a:xfrm>
            <a:off x="0" y="9185820"/>
            <a:ext cx="2985558" cy="485231"/>
          </a:xfrm>
          <a:prstGeom prst="rect">
            <a:avLst/>
          </a:prstGeom>
        </p:spPr>
        <p:txBody>
          <a:bodyPr vert="horz" lIns="94631" tIns="47316" rIns="94631" bIns="47316" rtlCol="0" anchor="b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5"/>
          </p:nvPr>
        </p:nvSpPr>
        <p:spPr>
          <a:xfrm>
            <a:off x="3902597" y="9185820"/>
            <a:ext cx="2985558" cy="485231"/>
          </a:xfrm>
          <a:prstGeom prst="rect">
            <a:avLst/>
          </a:prstGeom>
        </p:spPr>
        <p:txBody>
          <a:bodyPr vert="horz" lIns="94631" tIns="47316" rIns="94631" bIns="47316" rtlCol="0" anchor="b"/>
          <a:lstStyle>
            <a:lvl1pPr algn="r">
              <a:defRPr sz="1200"/>
            </a:lvl1pPr>
          </a:lstStyle>
          <a:p>
            <a:fld id="{E931D683-805F-4558-A1F8-9B1123409F06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21660086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CBBD2C0-FC6D-460A-8EFD-F312500ED77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DD13CE73-BD10-4B15-926B-BDB222FC3FD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t-BR"/>
              <a:t>Clique para editar o estilo do subtítulo Mestre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8A4771B5-030E-42D9-9B76-6255847E113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23/10/2024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F088357B-40A3-4C2A-9FD7-A8EA67C9860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2C363DB4-53F1-4C4A-A559-541228CDDD4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39828902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3EFE6FA-F2E2-4644-992C-3BF79D2ADC6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1CB4FCBD-EF52-4668-9595-67911CB1F14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8EAD75E6-3B66-4BB9-8DAA-29164BDFD1E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23/10/2024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7F28C8AA-6B16-469A-8990-65ED7939009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9B02DD33-911B-4F73-85AA-605655BBABC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069156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1A7D59CD-9586-4B13-909C-ED950829FCC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2D0714F5-1DD0-490D-AC51-2F5B1552D09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ED98CA95-99CA-4F52-8346-7491606A846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23/10/2024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3F39E06F-E225-420E-94B2-F65D5B96B1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4FE1C59A-B848-446B-88A1-007F7F7A664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56676462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B9C5FB0-405A-436A-9A08-CC452E035B7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670ADE73-6A6A-48F4-8161-0A60D74131D0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148E9DEE-FCD0-46F0-9AC4-7C0D7CAB723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0DF59034-D1E8-44ED-B179-0359F2275A6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23/10/2024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B079A953-39CC-4E47-B0E0-B6554E19D0B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D23F7F68-F463-4E83-A2C3-3F93A35A51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65369219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65344DD-B359-4589-AF6A-83AA044E77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30B555A4-C681-4771-8AE2-63357EF8080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DC1617FB-EB75-49BC-BFA0-EA3640560EC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Texto 4">
            <a:extLst>
              <a:ext uri="{FF2B5EF4-FFF2-40B4-BE49-F238E27FC236}">
                <a16:creationId xmlns:a16="http://schemas.microsoft.com/office/drawing/2014/main" id="{574BCBAA-7DA9-4980-978F-AA9A7DB290B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B3900BC7-2C2E-4C0A-A719-9F2BC919D9A6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7" name="Espaço Reservado para Data 6">
            <a:extLst>
              <a:ext uri="{FF2B5EF4-FFF2-40B4-BE49-F238E27FC236}">
                <a16:creationId xmlns:a16="http://schemas.microsoft.com/office/drawing/2014/main" id="{9EC56BE5-CDDF-42E1-8D43-760D8886CF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23/10/2024</a:t>
            </a:fld>
            <a:endParaRPr lang="pt-BR"/>
          </a:p>
        </p:txBody>
      </p:sp>
      <p:sp>
        <p:nvSpPr>
          <p:cNvPr id="8" name="Espaço Reservado para Rodapé 7">
            <a:extLst>
              <a:ext uri="{FF2B5EF4-FFF2-40B4-BE49-F238E27FC236}">
                <a16:creationId xmlns:a16="http://schemas.microsoft.com/office/drawing/2014/main" id="{D11F873E-7EBE-4DED-86EC-65CAD70F495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>
            <a:extLst>
              <a:ext uri="{FF2B5EF4-FFF2-40B4-BE49-F238E27FC236}">
                <a16:creationId xmlns:a16="http://schemas.microsoft.com/office/drawing/2014/main" id="{C87F3883-828A-48B5-8A7E-3772DC98319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93679736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DD6A9DD5-B6E5-444C-B344-2B84E9C010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Data 2">
            <a:extLst>
              <a:ext uri="{FF2B5EF4-FFF2-40B4-BE49-F238E27FC236}">
                <a16:creationId xmlns:a16="http://schemas.microsoft.com/office/drawing/2014/main" id="{3CB1F10B-4D77-41BB-A809-4A0C5401768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23/10/2024</a:t>
            </a:fld>
            <a:endParaRPr lang="pt-BR"/>
          </a:p>
        </p:txBody>
      </p:sp>
      <p:sp>
        <p:nvSpPr>
          <p:cNvPr id="4" name="Espaço Reservado para Rodapé 3">
            <a:extLst>
              <a:ext uri="{FF2B5EF4-FFF2-40B4-BE49-F238E27FC236}">
                <a16:creationId xmlns:a16="http://schemas.microsoft.com/office/drawing/2014/main" id="{56174A52-8501-467C-848C-3D0424FBBEC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>
            <a:extLst>
              <a:ext uri="{FF2B5EF4-FFF2-40B4-BE49-F238E27FC236}">
                <a16:creationId xmlns:a16="http://schemas.microsoft.com/office/drawing/2014/main" id="{07929797-E00F-416D-B776-54AD107EFDF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85620262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>
            <a:extLst>
              <a:ext uri="{FF2B5EF4-FFF2-40B4-BE49-F238E27FC236}">
                <a16:creationId xmlns:a16="http://schemas.microsoft.com/office/drawing/2014/main" id="{400F94BD-2961-40FB-BD6B-A2D189D8CC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23/10/2024</a:t>
            </a:fld>
            <a:endParaRPr lang="pt-BR"/>
          </a:p>
        </p:txBody>
      </p:sp>
      <p:sp>
        <p:nvSpPr>
          <p:cNvPr id="3" name="Espaço Reservado para Rodapé 2">
            <a:extLst>
              <a:ext uri="{FF2B5EF4-FFF2-40B4-BE49-F238E27FC236}">
                <a16:creationId xmlns:a16="http://schemas.microsoft.com/office/drawing/2014/main" id="{65158D13-1BB7-43CE-A2DB-39760ECAC14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>
            <a:extLst>
              <a:ext uri="{FF2B5EF4-FFF2-40B4-BE49-F238E27FC236}">
                <a16:creationId xmlns:a16="http://schemas.microsoft.com/office/drawing/2014/main" id="{FB976DAF-0198-40F3-A9F7-E465537128D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6597345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9688C0CC-A6E4-4205-89ED-E6C688733E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B5AEB8B8-0377-4A61-912D-B068471A2C0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2BCEDF00-405B-40BE-BA66-75E036B9DD7E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EAF37940-9FA8-4A2B-B88C-42530F3F9B0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23/10/2024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187F2AED-4522-4F1D-970A-2E633E825B4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BB7F7880-50AC-4304-B4A6-B43E32550F8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63538956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6A721A9-3A96-4B92-A8EE-7F2C76B3094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Imagem 2">
            <a:extLst>
              <a:ext uri="{FF2B5EF4-FFF2-40B4-BE49-F238E27FC236}">
                <a16:creationId xmlns:a16="http://schemas.microsoft.com/office/drawing/2014/main" id="{A775EB7F-735E-43E8-B797-48D2A899BEFC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BR"/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4C5BE947-6A26-420D-9660-4A175918989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0918C770-026B-4211-BAA7-9426A1617B1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23/10/2024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3D1F0E9F-A7C9-498F-B83C-F351E1523D6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F260D605-416B-415F-A2CB-003AA0227A9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52156512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7FABB27-6A98-43A6-B7AB-848369A65A5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93BFE070-371A-45B2-973C-1BEF9A937A8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C63587DA-83B3-4427-800F-9F382D59E06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23/10/2024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68A03BC6-1802-4853-A9B2-5D78486979E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BF70AEFD-B6FD-47BA-8F05-BA27C6773C3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9328491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exto e Títul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>
            <a:extLst>
              <a:ext uri="{FF2B5EF4-FFF2-40B4-BE49-F238E27FC236}">
                <a16:creationId xmlns:a16="http://schemas.microsoft.com/office/drawing/2014/main" id="{1FDAB268-246C-4BDD-9F3B-FD294615AFD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0D1C9803-8BAA-4F68-937C-5099F47EE4D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B4E34698-6E52-4A03-9C90-406CEBE2E18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23/10/2024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AC097EA3-CD5F-48CB-BDAE-EAF4B7CE610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605DDE6C-40DC-445C-8F64-221438DBE0F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62910852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>
            <a:extLst>
              <a:ext uri="{FF2B5EF4-FFF2-40B4-BE49-F238E27FC236}">
                <a16:creationId xmlns:a16="http://schemas.microsoft.com/office/drawing/2014/main" id="{AB4CF572-AB65-4B15-9CBA-E5683F0E5FB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CC2C9293-8B07-4A8A-BB7A-5DE378DE4C2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E16EFB99-CCDD-4228-9C70-1B62D060193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0EA2EA1-8292-44DA-8F9F-4133E0E04F55}" type="datetimeFigureOut">
              <a:rPr lang="pt-BR" smtClean="0"/>
              <a:t>23/10/2024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D4B8B270-DBFA-483A-9831-CAD4045E50A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37FE891D-248E-4E83-B4F4-D0A29D2C299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95559149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Retângulo 2"/>
          <p:cNvSpPr>
            <a:spLocks noChangeArrowheads="1"/>
          </p:cNvSpPr>
          <p:nvPr/>
        </p:nvSpPr>
        <p:spPr bwMode="auto">
          <a:xfrm>
            <a:off x="619125" y="1340588"/>
            <a:ext cx="9916738" cy="421653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Serviço aos Pobres:</a:t>
            </a:r>
          </a:p>
          <a:p>
            <a:pPr algn="ctr"/>
            <a:endParaRPr lang="pt-BR" altLang="pt-BR" sz="1200" b="1" dirty="0">
              <a:latin typeface="Montserrat" panose="00000500000000000000" pitchFamily="2" charset="0"/>
            </a:endParaRPr>
          </a:p>
          <a:p>
            <a:pPr algn="just"/>
            <a:r>
              <a:rPr lang="pt-BR" altLang="pt-BR" sz="2800" dirty="0">
                <a:latin typeface="Montserrat" panose="00000500000000000000" pitchFamily="2" charset="0"/>
              </a:rPr>
              <a:t>Servir ao próximo, e de maneira especial aos Pobres;</a:t>
            </a:r>
          </a:p>
          <a:p>
            <a:pPr algn="just"/>
            <a:endParaRPr lang="pt-BR" altLang="pt-BR" sz="2000" dirty="0">
              <a:latin typeface="Montserrat" panose="00000500000000000000" pitchFamily="2" charset="0"/>
            </a:endParaRPr>
          </a:p>
          <a:p>
            <a:pPr algn="just"/>
            <a:r>
              <a:rPr lang="pt-BR" altLang="pt-BR" sz="2800" b="1" dirty="0">
                <a:latin typeface="Montserrat" panose="00000500000000000000" pitchFamily="2" charset="0"/>
              </a:rPr>
              <a:t>Tornar efetivo e afetivo o seguimento de Jesus Cristo;</a:t>
            </a:r>
          </a:p>
          <a:p>
            <a:pPr algn="just"/>
            <a:endParaRPr lang="pt-BR" altLang="pt-BR" sz="2000" dirty="0">
              <a:latin typeface="Montserrat" panose="00000500000000000000" pitchFamily="2" charset="0"/>
            </a:endParaRPr>
          </a:p>
          <a:p>
            <a:pPr algn="just"/>
            <a:r>
              <a:rPr lang="pt-BR" altLang="pt-BR" sz="2800" dirty="0">
                <a:latin typeface="Montserrat" panose="00000500000000000000" pitchFamily="2" charset="0"/>
              </a:rPr>
              <a:t>Proporcionar-lhes instrumentos de trabalho, a fim de garantir  seu sustento;</a:t>
            </a:r>
          </a:p>
          <a:p>
            <a:endParaRPr lang="pt-BR" altLang="pt-BR" sz="2000" dirty="0">
              <a:latin typeface="Montserrat" panose="00000500000000000000" pitchFamily="2" charset="0"/>
            </a:endParaRPr>
          </a:p>
          <a:p>
            <a:r>
              <a:rPr lang="pt-BR" altLang="pt-BR" sz="2800" b="1" dirty="0">
                <a:latin typeface="Montserrat" panose="00000500000000000000" pitchFamily="2" charset="0"/>
              </a:rPr>
              <a:t>Caridade organizada em prol  dos desamparados  excluídos</a:t>
            </a:r>
            <a:r>
              <a:rPr lang="pt-BR" altLang="pt-BR" sz="2800" dirty="0">
                <a:latin typeface="Montserrat" panose="00000500000000000000" pitchFamily="2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156417953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tângulo 2"/>
          <p:cNvSpPr>
            <a:spLocks noChangeArrowheads="1"/>
          </p:cNvSpPr>
          <p:nvPr/>
        </p:nvSpPr>
        <p:spPr bwMode="auto">
          <a:xfrm>
            <a:off x="1706138" y="1376008"/>
            <a:ext cx="8429625" cy="32932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Serviço aos Pobres:</a:t>
            </a:r>
          </a:p>
          <a:p>
            <a:pPr algn="ctr"/>
            <a:endParaRPr lang="pt-BR" altLang="pt-BR" sz="2800" b="1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algn="just"/>
            <a:endParaRPr lang="pt-BR" altLang="pt-BR" sz="1200" b="1" dirty="0">
              <a:latin typeface="Montserrat" panose="00000500000000000000" pitchFamily="2" charset="0"/>
            </a:endParaRPr>
          </a:p>
          <a:p>
            <a:pPr algn="just"/>
            <a:r>
              <a:rPr lang="pt-BR" altLang="pt-BR" sz="2800" dirty="0">
                <a:latin typeface="Montserrat" panose="00000500000000000000" pitchFamily="2" charset="0"/>
              </a:rPr>
              <a:t>O Amor e o serviço aos Pobres nos compromete a lutar contra todo tipo de pobreza.</a:t>
            </a:r>
          </a:p>
          <a:p>
            <a:pPr algn="just"/>
            <a:endParaRPr lang="pt-BR" altLang="pt-BR" sz="2800" dirty="0">
              <a:latin typeface="Montserrat" panose="00000500000000000000" pitchFamily="2" charset="0"/>
            </a:endParaRPr>
          </a:p>
          <a:p>
            <a:pPr algn="just"/>
            <a:r>
              <a:rPr lang="pt-BR" altLang="pt-BR" sz="2800" dirty="0">
                <a:latin typeface="Montserrat" panose="00000500000000000000" pitchFamily="2" charset="0"/>
              </a:rPr>
              <a:t>Aliviar com urgência a miséria dos Pobres, dando-lhes de imediato o pão e, ao mesmo tempo.</a:t>
            </a:r>
            <a:endParaRPr lang="pt-BR" altLang="pt-BR" sz="3200" dirty="0"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8739533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tângulo 2"/>
          <p:cNvSpPr>
            <a:spLocks noChangeArrowheads="1"/>
          </p:cNvSpPr>
          <p:nvPr/>
        </p:nvSpPr>
        <p:spPr bwMode="auto">
          <a:xfrm>
            <a:off x="1315523" y="1199690"/>
            <a:ext cx="8496300" cy="401340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342900" indent="-342900" algn="ctr">
              <a:spcBef>
                <a:spcPct val="20000"/>
              </a:spcBef>
              <a:defRPr/>
            </a:pP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O Sentido da Caridade:</a:t>
            </a:r>
          </a:p>
          <a:p>
            <a:pPr marL="342900" indent="-342900" algn="ctr">
              <a:spcBef>
                <a:spcPct val="20000"/>
              </a:spcBef>
              <a:defRPr/>
            </a:pPr>
            <a:endParaRPr lang="pt-BR" sz="2800" b="1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  <a:p>
            <a:pPr marL="342900" indent="-342900" algn="ctr">
              <a:spcBef>
                <a:spcPct val="20000"/>
              </a:spcBef>
              <a:defRPr/>
            </a:pPr>
            <a:endParaRPr lang="pt-BR" sz="700" b="1" u="sng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  <a:p>
            <a:pPr algn="just">
              <a:spcBef>
                <a:spcPct val="20000"/>
              </a:spcBef>
              <a:buFontTx/>
              <a:buChar char="-"/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  A Caridade só tem sentido no compromisso de solidariedade com os que sofrem  a miséria, a fim de testemunhar o amor de Deus e erradicar o mal que a miséria representa.  </a:t>
            </a:r>
          </a:p>
          <a:p>
            <a:pPr algn="just">
              <a:spcBef>
                <a:spcPct val="20000"/>
              </a:spcBef>
              <a:buFontTx/>
              <a:buChar char="-"/>
              <a:defRPr/>
            </a:pPr>
            <a:endParaRPr lang="pt-BR" sz="2800" dirty="0">
              <a:latin typeface="Montserrat" panose="00000500000000000000" pitchFamily="2" charset="0"/>
              <a:cs typeface="Arial" charset="0"/>
            </a:endParaRPr>
          </a:p>
          <a:p>
            <a:pPr algn="just">
              <a:spcBef>
                <a:spcPct val="20000"/>
              </a:spcBef>
              <a:buFontTx/>
              <a:buChar char="-"/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  Não se ama a pobreza, mas os Pobres</a:t>
            </a:r>
            <a:r>
              <a:rPr lang="pt-BR" sz="2800" dirty="0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. </a:t>
            </a:r>
          </a:p>
        </p:txBody>
      </p:sp>
    </p:spTree>
    <p:extLst>
      <p:ext uri="{BB962C8B-B14F-4D97-AF65-F5344CB8AC3E}">
        <p14:creationId xmlns:p14="http://schemas.microsoft.com/office/powerpoint/2010/main" val="1305911610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tângulo 2"/>
          <p:cNvSpPr>
            <a:spLocks noChangeArrowheads="1"/>
          </p:cNvSpPr>
          <p:nvPr/>
        </p:nvSpPr>
        <p:spPr bwMode="auto">
          <a:xfrm>
            <a:off x="1097522" y="1222189"/>
            <a:ext cx="8874125" cy="48561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342900" indent="-342900" algn="ctr">
              <a:spcBef>
                <a:spcPct val="20000"/>
              </a:spcBef>
              <a:defRPr/>
            </a:pP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O Sentido da Caridade:</a:t>
            </a:r>
          </a:p>
          <a:p>
            <a:pPr marL="342900" indent="-342900" algn="ctr">
              <a:spcBef>
                <a:spcPct val="20000"/>
              </a:spcBef>
              <a:defRPr/>
            </a:pPr>
            <a:endParaRPr lang="pt-BR" sz="3600" b="1" u="sng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  <a:p>
            <a:pPr marL="342900" indent="-342900" algn="ctr">
              <a:spcBef>
                <a:spcPct val="20000"/>
              </a:spcBef>
              <a:defRPr/>
            </a:pPr>
            <a:endParaRPr lang="pt-BR" sz="1200" b="1" u="sng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  <a:p>
            <a:pPr algn="just">
              <a:buFontTx/>
              <a:buChar char="-"/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 Enquanto responsáveis por uma unidade devemos: dar testemunho de dedicação total  no serviço aos Pobres, realizando a lei da Boa Nova, da solidariedade e da fraternidade;</a:t>
            </a:r>
          </a:p>
          <a:p>
            <a:pPr algn="just">
              <a:buFontTx/>
              <a:buChar char="-"/>
              <a:defRPr/>
            </a:pPr>
            <a:endParaRPr lang="pt-BR" sz="2800" dirty="0">
              <a:latin typeface="Montserrat" panose="00000500000000000000" pitchFamily="2" charset="0"/>
              <a:cs typeface="Arial" charset="0"/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- A vida de caridade é o melhor caminho para revelar Jesus Cristo à humanidade.</a:t>
            </a:r>
          </a:p>
        </p:txBody>
      </p:sp>
    </p:spTree>
    <p:extLst>
      <p:ext uri="{BB962C8B-B14F-4D97-AF65-F5344CB8AC3E}">
        <p14:creationId xmlns:p14="http://schemas.microsoft.com/office/powerpoint/2010/main" val="200543755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tângulo 2"/>
          <p:cNvSpPr>
            <a:spLocks noChangeArrowheads="1"/>
          </p:cNvSpPr>
          <p:nvPr/>
        </p:nvSpPr>
        <p:spPr bwMode="auto">
          <a:xfrm>
            <a:off x="1359481" y="1266870"/>
            <a:ext cx="8794750" cy="424116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342900" indent="-342900" algn="ctr">
              <a:spcBef>
                <a:spcPct val="20000"/>
              </a:spcBef>
              <a:defRPr/>
            </a:pP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O Sentido da Caridade:</a:t>
            </a:r>
          </a:p>
          <a:p>
            <a:pPr marL="342900" indent="-342900" algn="ctr">
              <a:spcBef>
                <a:spcPct val="20000"/>
              </a:spcBef>
              <a:defRPr/>
            </a:pPr>
            <a:endParaRPr lang="pt-BR" sz="2800" b="1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  <a:p>
            <a:pPr algn="just">
              <a:buFontTx/>
              <a:buChar char="-"/>
              <a:defRPr/>
            </a:pPr>
            <a:endParaRPr lang="pt-BR" sz="1200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  <a:p>
            <a:pPr algn="just">
              <a:buFontTx/>
              <a:buChar char="-"/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  Como líderes, não basta ficarmos indignados com a Pobreza, é preciso que seja transformada em atos e ações.</a:t>
            </a:r>
          </a:p>
          <a:p>
            <a:pPr algn="just">
              <a:buFontTx/>
              <a:buChar char="-"/>
              <a:defRPr/>
            </a:pPr>
            <a:endParaRPr lang="pt-BR" sz="2800" dirty="0">
              <a:latin typeface="Montserrat" panose="00000500000000000000" pitchFamily="2" charset="0"/>
              <a:cs typeface="Arial" charset="0"/>
            </a:endParaRPr>
          </a:p>
          <a:p>
            <a:pPr marL="342900" indent="-342900" algn="just"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- É preciso fazer com que os Pobres tomem consciência da miséria em que se encontram para conseguirem se libertar;</a:t>
            </a:r>
            <a:endParaRPr lang="pt-BR" sz="2800" dirty="0">
              <a:solidFill>
                <a:srgbClr val="0070C0"/>
              </a:solidFill>
              <a:latin typeface="+mn-lt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9723500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tângulo 2"/>
          <p:cNvSpPr>
            <a:spLocks noChangeArrowheads="1"/>
          </p:cNvSpPr>
          <p:nvPr/>
        </p:nvSpPr>
        <p:spPr bwMode="auto">
          <a:xfrm>
            <a:off x="1354159" y="1082566"/>
            <a:ext cx="10480031" cy="531222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342900" indent="-342900" algn="ctr">
              <a:spcBef>
                <a:spcPct val="20000"/>
              </a:spcBef>
              <a:defRPr/>
            </a:pPr>
            <a:endParaRPr lang="pt-BR" sz="1400" b="1" u="sng" dirty="0">
              <a:solidFill>
                <a:srgbClr val="0070C0"/>
              </a:solidFill>
              <a:latin typeface="Arial" charset="0"/>
              <a:cs typeface="Arial" charset="0"/>
            </a:endParaRPr>
          </a:p>
          <a:p>
            <a:pPr marL="342900" indent="-342900" algn="ctr">
              <a:spcBef>
                <a:spcPct val="20000"/>
              </a:spcBef>
              <a:defRPr/>
            </a:pPr>
            <a:r>
              <a:rPr lang="pt-BR" sz="2800" b="1" dirty="0">
                <a:latin typeface="Montserrat" panose="00000500000000000000" pitchFamily="2" charset="0"/>
                <a:cs typeface="Arial" charset="0"/>
              </a:rPr>
              <a:t>O Sentido da Caridade:</a:t>
            </a:r>
          </a:p>
          <a:p>
            <a:pPr marL="342900" indent="-342900" algn="ctr">
              <a:spcBef>
                <a:spcPct val="20000"/>
              </a:spcBef>
              <a:defRPr/>
            </a:pPr>
            <a:endParaRPr lang="pt-BR" sz="2800" b="1" dirty="0">
              <a:latin typeface="Montserrat" panose="00000500000000000000" pitchFamily="2" charset="0"/>
              <a:cs typeface="Arial" charset="0"/>
            </a:endParaRPr>
          </a:p>
          <a:p>
            <a:pPr algn="just">
              <a:buFontTx/>
              <a:buChar char="-"/>
              <a:defRPr/>
            </a:pPr>
            <a:endParaRPr lang="en-US" sz="1200" dirty="0">
              <a:latin typeface="Montserrat" panose="00000500000000000000" pitchFamily="2" charset="0"/>
              <a:cs typeface="Arial" charset="0"/>
            </a:endParaRPr>
          </a:p>
          <a:p>
            <a:pPr algn="just">
              <a:buFontTx/>
              <a:buChar char="-"/>
              <a:defRPr/>
            </a:pPr>
            <a:endParaRPr lang="pt-BR" sz="1200" dirty="0">
              <a:latin typeface="Montserrat" panose="00000500000000000000" pitchFamily="2" charset="0"/>
              <a:cs typeface="Arial" charset="0"/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“É muito pouco  aliviar o Pobre no dia a dia; é necessário pôr as mãos nas raízes do mal, e, com eficientes reformas, diminuir as causas reais  da miséria pública.”     </a:t>
            </a:r>
            <a:r>
              <a:rPr lang="pt-BR" dirty="0">
                <a:latin typeface="Montserrat" panose="00000500000000000000" pitchFamily="2" charset="0"/>
                <a:cs typeface="Arial" charset="0"/>
              </a:rPr>
              <a:t>( Ozanam)</a:t>
            </a:r>
          </a:p>
          <a:p>
            <a:pPr algn="just">
              <a:defRPr/>
            </a:pPr>
            <a:endParaRPr lang="pt-BR" dirty="0">
              <a:latin typeface="Montserrat" panose="00000500000000000000" pitchFamily="2" charset="0"/>
              <a:cs typeface="Arial" charset="0"/>
            </a:endParaRPr>
          </a:p>
          <a:p>
            <a:pPr algn="just">
              <a:defRPr/>
            </a:pPr>
            <a:endParaRPr lang="pt-BR" dirty="0">
              <a:latin typeface="Montserrat" panose="00000500000000000000" pitchFamily="2" charset="0"/>
              <a:cs typeface="Arial" charset="0"/>
            </a:endParaRPr>
          </a:p>
          <a:p>
            <a:pPr>
              <a:defRPr/>
            </a:pPr>
            <a:r>
              <a:rPr lang="pt-BR" sz="2400" b="1" dirty="0">
                <a:latin typeface="Montserrat" panose="00000500000000000000" pitchFamily="2" charset="0"/>
                <a:cs typeface="Arial" charset="0"/>
              </a:rPr>
              <a:t>Os Pobres são os nossos senhores e mestres.</a:t>
            </a:r>
          </a:p>
          <a:p>
            <a:pPr>
              <a:defRPr/>
            </a:pPr>
            <a:endParaRPr lang="pt-BR" sz="2400" b="1" dirty="0">
              <a:latin typeface="Montserrat" panose="00000500000000000000" pitchFamily="2" charset="0"/>
              <a:cs typeface="Arial" charset="0"/>
            </a:endParaRPr>
          </a:p>
          <a:p>
            <a:pPr algn="ctr">
              <a:defRPr/>
            </a:pPr>
            <a:r>
              <a:rPr lang="pt-BR" sz="2400" dirty="0">
                <a:latin typeface="Montserrat" panose="00000500000000000000" pitchFamily="2" charset="0"/>
                <a:cs typeface="Arial" charset="0"/>
              </a:rPr>
              <a:t>Esta frase  deve ser a luz diária para nortear todo o trabalho realizado nas Unidades  vicentinas.</a:t>
            </a:r>
          </a:p>
          <a:p>
            <a:pPr algn="just">
              <a:defRPr/>
            </a:pPr>
            <a:endParaRPr lang="pt-BR" dirty="0">
              <a:latin typeface="Montserrat" panose="00000500000000000000" pitchFamily="2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8038858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tângulo 2"/>
          <p:cNvSpPr>
            <a:spLocks noChangeArrowheads="1"/>
          </p:cNvSpPr>
          <p:nvPr/>
        </p:nvSpPr>
        <p:spPr bwMode="auto">
          <a:xfrm>
            <a:off x="399246" y="997380"/>
            <a:ext cx="9887800" cy="224676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defRPr/>
            </a:pP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Os Pobres são os nossos senhores e mestres.</a:t>
            </a:r>
          </a:p>
          <a:p>
            <a:pPr>
              <a:defRPr/>
            </a:pPr>
            <a:endParaRPr lang="pt-BR" sz="2800" b="1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  <a:p>
            <a:pPr algn="ctr"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Esta frase  deve ser a luz diária para nortear todo o trabalho realizado nas Unidades  vicentinas.</a:t>
            </a:r>
          </a:p>
        </p:txBody>
      </p:sp>
    </p:spTree>
    <p:extLst>
      <p:ext uri="{BB962C8B-B14F-4D97-AF65-F5344CB8AC3E}">
        <p14:creationId xmlns:p14="http://schemas.microsoft.com/office/powerpoint/2010/main" val="41070720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tângulo 6"/>
          <p:cNvSpPr>
            <a:spLocks noChangeArrowheads="1"/>
          </p:cNvSpPr>
          <p:nvPr/>
        </p:nvSpPr>
        <p:spPr bwMode="auto">
          <a:xfrm>
            <a:off x="1378040" y="1272816"/>
            <a:ext cx="8242479" cy="367485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spcBef>
                <a:spcPct val="20000"/>
              </a:spcBef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São Vicente de Paulo, exemplo a ser seguido </a:t>
            </a:r>
          </a:p>
          <a:p>
            <a:pPr algn="ctr">
              <a:spcBef>
                <a:spcPct val="20000"/>
              </a:spcBef>
            </a:pPr>
            <a:endParaRPr lang="pt-BR" altLang="pt-BR" sz="2800" b="1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algn="just">
              <a:spcBef>
                <a:spcPct val="20000"/>
              </a:spcBef>
            </a:pPr>
            <a:endParaRPr lang="pt-BR" altLang="pt-BR" sz="1200" b="1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algn="just">
              <a:spcBef>
                <a:spcPct val="20000"/>
              </a:spcBef>
            </a:pPr>
            <a:r>
              <a:rPr lang="pt-BR" altLang="pt-BR" sz="2800" dirty="0">
                <a:latin typeface="Montserrat" panose="00000500000000000000" pitchFamily="2" charset="0"/>
              </a:rPr>
              <a:t>- Incentivou a comunidade rica a estar a serviço dos Pobres;</a:t>
            </a:r>
          </a:p>
          <a:p>
            <a:pPr algn="just">
              <a:spcBef>
                <a:spcPct val="20000"/>
              </a:spcBef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 algn="just">
              <a:spcBef>
                <a:spcPct val="20000"/>
              </a:spcBef>
            </a:pPr>
            <a:r>
              <a:rPr lang="pt-BR" altLang="pt-BR" sz="2800" dirty="0">
                <a:latin typeface="Montserrat" panose="00000500000000000000" pitchFamily="2" charset="0"/>
              </a:rPr>
              <a:t>- Incentivou as pessoas a lutarem para tirar os Pobres da miséria.</a:t>
            </a:r>
          </a:p>
        </p:txBody>
      </p:sp>
    </p:spTree>
    <p:extLst>
      <p:ext uri="{BB962C8B-B14F-4D97-AF65-F5344CB8AC3E}">
        <p14:creationId xmlns:p14="http://schemas.microsoft.com/office/powerpoint/2010/main" val="228298583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tângulo 6"/>
          <p:cNvSpPr>
            <a:spLocks noChangeArrowheads="1"/>
          </p:cNvSpPr>
          <p:nvPr/>
        </p:nvSpPr>
        <p:spPr bwMode="auto">
          <a:xfrm>
            <a:off x="568980" y="1330459"/>
            <a:ext cx="9966883" cy="389645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spcBef>
                <a:spcPct val="20000"/>
              </a:spcBef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São Vicente de Paulo.</a:t>
            </a:r>
          </a:p>
          <a:p>
            <a:pPr algn="ctr">
              <a:spcBef>
                <a:spcPct val="20000"/>
              </a:spcBef>
            </a:pPr>
            <a:r>
              <a:rPr lang="en-US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Forma de </a:t>
            </a:r>
            <a:r>
              <a:rPr lang="en-US" altLang="pt-BR" sz="2800" b="1" dirty="0" err="1">
                <a:solidFill>
                  <a:srgbClr val="0070C0"/>
                </a:solidFill>
                <a:latin typeface="Montserrat" panose="00000500000000000000" pitchFamily="2" charset="0"/>
              </a:rPr>
              <a:t>agir</a:t>
            </a:r>
            <a:r>
              <a:rPr lang="en-US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 com </a:t>
            </a:r>
            <a:r>
              <a:rPr lang="en-US" altLang="pt-BR" sz="2800" b="1" dirty="0" err="1">
                <a:solidFill>
                  <a:srgbClr val="0070C0"/>
                </a:solidFill>
                <a:latin typeface="Montserrat" panose="00000500000000000000" pitchFamily="2" charset="0"/>
              </a:rPr>
              <a:t>os</a:t>
            </a:r>
            <a:r>
              <a:rPr lang="en-US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 </a:t>
            </a:r>
            <a:r>
              <a:rPr lang="en-US" altLang="pt-BR" sz="2800" b="1" dirty="0" err="1">
                <a:solidFill>
                  <a:srgbClr val="0070C0"/>
                </a:solidFill>
                <a:latin typeface="Montserrat" panose="00000500000000000000" pitchFamily="2" charset="0"/>
              </a:rPr>
              <a:t>pobres</a:t>
            </a:r>
            <a:endParaRPr lang="en-US" altLang="pt-BR" sz="2800" b="1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algn="just">
              <a:spcBef>
                <a:spcPct val="20000"/>
              </a:spcBef>
            </a:pPr>
            <a:endParaRPr lang="pt-BR" altLang="pt-BR" sz="2800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algn="ctr">
              <a:spcBef>
                <a:spcPct val="20000"/>
              </a:spcBef>
            </a:pPr>
            <a:endParaRPr lang="pt-BR" altLang="pt-BR" sz="1000" b="1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>
              <a:buFontTx/>
              <a:buChar char="-"/>
            </a:pPr>
            <a:r>
              <a:rPr lang="pt-BR" altLang="pt-BR" sz="2800" dirty="0">
                <a:latin typeface="Montserrat" panose="00000500000000000000" pitchFamily="2" charset="0"/>
              </a:rPr>
              <a:t> Relacionar-se bem com eles;</a:t>
            </a:r>
          </a:p>
          <a:p>
            <a:pPr>
              <a:buFontTx/>
              <a:buChar char="-"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>
              <a:buFontTx/>
              <a:buChar char="-"/>
            </a:pPr>
            <a:r>
              <a:rPr lang="pt-BR" altLang="pt-BR" sz="2800" dirty="0">
                <a:latin typeface="Montserrat" panose="00000500000000000000" pitchFamily="2" charset="0"/>
              </a:rPr>
              <a:t> Colocar-se próximos a eles;</a:t>
            </a:r>
          </a:p>
          <a:p>
            <a:pPr>
              <a:buFontTx/>
              <a:buChar char="-"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>
              <a:buFontTx/>
              <a:buChar char="-"/>
            </a:pPr>
            <a:r>
              <a:rPr lang="pt-BR" altLang="pt-BR" sz="2800" dirty="0">
                <a:latin typeface="Montserrat" panose="00000500000000000000" pitchFamily="2" charset="0"/>
              </a:rPr>
              <a:t> Tratá-los com simplicidade, humildade e doçura. </a:t>
            </a:r>
          </a:p>
        </p:txBody>
      </p:sp>
    </p:spTree>
    <p:extLst>
      <p:ext uri="{BB962C8B-B14F-4D97-AF65-F5344CB8AC3E}">
        <p14:creationId xmlns:p14="http://schemas.microsoft.com/office/powerpoint/2010/main" val="268645809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tângulo 6"/>
          <p:cNvSpPr>
            <a:spLocks noChangeArrowheads="1"/>
          </p:cNvSpPr>
          <p:nvPr/>
        </p:nvSpPr>
        <p:spPr bwMode="auto">
          <a:xfrm>
            <a:off x="1028320" y="1245137"/>
            <a:ext cx="9107353" cy="42465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spcBef>
                <a:spcPct val="20000"/>
              </a:spcBef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São Vicente de Paulo era um empreendedor</a:t>
            </a:r>
          </a:p>
          <a:p>
            <a:pPr algn="just">
              <a:spcBef>
                <a:spcPct val="20000"/>
              </a:spcBef>
              <a:buFontTx/>
              <a:buChar char="-"/>
            </a:pPr>
            <a:endParaRPr lang="pt-BR" altLang="pt-BR" sz="2800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algn="just">
              <a:spcBef>
                <a:spcPct val="20000"/>
              </a:spcBef>
              <a:buFontTx/>
              <a:buChar char="-"/>
            </a:pPr>
            <a:endParaRPr lang="pt-BR" altLang="pt-BR" sz="700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algn="just">
              <a:spcBef>
                <a:spcPct val="20000"/>
              </a:spcBef>
              <a:buFontTx/>
              <a:buChar char="-"/>
            </a:pPr>
            <a:r>
              <a:rPr lang="pt-BR" altLang="pt-BR" sz="2800" dirty="0">
                <a:latin typeface="Montserrat" panose="00000500000000000000" pitchFamily="2" charset="0"/>
              </a:rPr>
              <a:t> Sabia empreender a ação caritativa em todos os tipos de pobreza;</a:t>
            </a:r>
          </a:p>
          <a:p>
            <a:pPr algn="just">
              <a:spcBef>
                <a:spcPct val="20000"/>
              </a:spcBef>
              <a:buFontTx/>
              <a:buChar char="-"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 algn="just">
              <a:spcBef>
                <a:spcPct val="20000"/>
              </a:spcBef>
              <a:buFontTx/>
              <a:buChar char="-"/>
            </a:pPr>
            <a:r>
              <a:rPr lang="pt-BR" altLang="pt-BR" sz="2800" dirty="0">
                <a:latin typeface="Montserrat" panose="00000500000000000000" pitchFamily="2" charset="0"/>
              </a:rPr>
              <a:t> Era bem relacionado com todas as pessoas, e assim conseguia ajuda para seus Pobres;</a:t>
            </a:r>
          </a:p>
          <a:p>
            <a:pPr>
              <a:spcBef>
                <a:spcPct val="20000"/>
              </a:spcBef>
              <a:buFontTx/>
              <a:buChar char="-"/>
            </a:pPr>
            <a:endParaRPr lang="pt-BR" altLang="pt-BR" sz="800" dirty="0">
              <a:solidFill>
                <a:srgbClr val="0070C0"/>
              </a:solidFill>
            </a:endParaRPr>
          </a:p>
          <a:p>
            <a:pPr>
              <a:spcBef>
                <a:spcPct val="20000"/>
              </a:spcBef>
            </a:pPr>
            <a:endParaRPr lang="pt-BR" altLang="pt-BR" sz="2800" dirty="0">
              <a:solidFill>
                <a:srgbClr val="0070C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0251046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tângulo 6"/>
          <p:cNvSpPr>
            <a:spLocks noChangeArrowheads="1"/>
          </p:cNvSpPr>
          <p:nvPr/>
        </p:nvSpPr>
        <p:spPr bwMode="auto">
          <a:xfrm>
            <a:off x="1397804" y="951203"/>
            <a:ext cx="8348663" cy="39087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622300" indent="-6223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endParaRPr lang="pt-BR" altLang="pt-BR" sz="3200" b="1" i="1" dirty="0"/>
          </a:p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Vicente de Paulo era fiel à Deus</a:t>
            </a:r>
          </a:p>
          <a:p>
            <a:pPr algn="ctr"/>
            <a:endParaRPr lang="pt-BR" altLang="pt-BR" sz="2800" b="1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algn="ctr"/>
            <a:endParaRPr lang="pt-BR" altLang="pt-BR" sz="3200" b="1" i="1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algn="just"/>
            <a:r>
              <a:rPr lang="pt-BR" altLang="pt-BR" sz="2800" dirty="0">
                <a:latin typeface="Montserrat" panose="00000500000000000000" pitchFamily="2" charset="0"/>
              </a:rPr>
              <a:t>       “As coisas de Deus se fazem por si mesmas, e a verdadeira sabedoria  consiste em seguir a Providência Divina passo a passo, sem se colocar adiante e sem ficar  para trás”</a:t>
            </a:r>
            <a:r>
              <a:rPr lang="pt-BR" altLang="pt-BR" sz="2800" b="1" i="1" dirty="0">
                <a:latin typeface="Montserrat" panose="00000500000000000000" pitchFamily="2" charset="0"/>
              </a:rPr>
              <a:t>  </a:t>
            </a:r>
            <a:r>
              <a:rPr lang="pt-BR" altLang="pt-BR" sz="1600" dirty="0">
                <a:latin typeface="Montserrat" panose="00000500000000000000" pitchFamily="2" charset="0"/>
              </a:rPr>
              <a:t>(São Vicente de Paulo)</a:t>
            </a:r>
          </a:p>
        </p:txBody>
      </p:sp>
    </p:spTree>
    <p:extLst>
      <p:ext uri="{BB962C8B-B14F-4D97-AF65-F5344CB8AC3E}">
        <p14:creationId xmlns:p14="http://schemas.microsoft.com/office/powerpoint/2010/main" val="4038666226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tângulo 7"/>
          <p:cNvSpPr>
            <a:spLocks noChangeArrowheads="1"/>
          </p:cNvSpPr>
          <p:nvPr/>
        </p:nvSpPr>
        <p:spPr bwMode="auto">
          <a:xfrm>
            <a:off x="993912" y="2208815"/>
            <a:ext cx="7341215" cy="181588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buFont typeface="Arial" panose="020B0604020202020204" pitchFamily="34" charset="0"/>
              <a:buNone/>
            </a:pPr>
            <a:r>
              <a:rPr lang="pt-BR" altLang="pt-BR" sz="2800" dirty="0">
                <a:latin typeface="Montserrat" panose="00000500000000000000" pitchFamily="2" charset="0"/>
              </a:rPr>
              <a:t>“Eu, o Senhor, te chamei e te farei mediador da Aliança para com o povo, para abrires os olhos dos cegos, para tirares da prisão, os cativos”. </a:t>
            </a:r>
            <a:endParaRPr lang="pt-BR" altLang="pt-BR" sz="3600" dirty="0"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67987410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tângulo 2"/>
          <p:cNvSpPr>
            <a:spLocks noChangeArrowheads="1"/>
          </p:cNvSpPr>
          <p:nvPr/>
        </p:nvSpPr>
        <p:spPr bwMode="auto">
          <a:xfrm>
            <a:off x="77067" y="1549233"/>
            <a:ext cx="12037866" cy="450892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anose="00000500000000000000" pitchFamily="2" charset="0"/>
              </a:rPr>
              <a:t>Deus se coloca a serviço da humanidade. </a:t>
            </a:r>
          </a:p>
          <a:p>
            <a:pPr algn="just"/>
            <a:r>
              <a:rPr lang="pt-BR" altLang="pt-BR" sz="2800" dirty="0">
                <a:latin typeface="Montserrat" panose="00000500000000000000" pitchFamily="2" charset="0"/>
              </a:rPr>
              <a:t>Jesus consagra a missão e o serviço como a mais</a:t>
            </a:r>
          </a:p>
          <a:p>
            <a:pPr algn="just"/>
            <a:r>
              <a:rPr lang="pt-BR" altLang="pt-BR" sz="2800" dirty="0">
                <a:latin typeface="Montserrat" panose="00000500000000000000" pitchFamily="2" charset="0"/>
              </a:rPr>
              <a:t>alta forma de amor e fraternidade. Jesus a verdadeira autoridade, procura servir e não ser servido.</a:t>
            </a:r>
            <a:endParaRPr lang="pt-BR" altLang="pt-BR" sz="1400" dirty="0">
              <a:latin typeface="Montserrat" panose="00000500000000000000" pitchFamily="2" charset="0"/>
            </a:endParaRPr>
          </a:p>
          <a:p>
            <a:pPr algn="just"/>
            <a:r>
              <a:rPr lang="pt-BR" altLang="pt-BR" sz="1400" dirty="0">
                <a:latin typeface="Montserrat" panose="00000500000000000000" pitchFamily="2" charset="0"/>
              </a:rPr>
              <a:t> </a:t>
            </a:r>
            <a:endParaRPr lang="pt-BR" altLang="pt-BR" sz="900" dirty="0">
              <a:latin typeface="Montserrat" panose="00000500000000000000" pitchFamily="2" charset="0"/>
            </a:endParaRPr>
          </a:p>
          <a:p>
            <a:pPr algn="just"/>
            <a:r>
              <a:rPr lang="pt-BR" altLang="pt-BR" sz="2800" dirty="0">
                <a:latin typeface="Montserrat" panose="00000500000000000000" pitchFamily="2" charset="0"/>
              </a:rPr>
              <a:t>Segue abaixo algumas sugestões de textos bíblicos para refletir e rezar sobre nosso carisma vicentino.</a:t>
            </a:r>
          </a:p>
          <a:p>
            <a:pPr algn="just"/>
            <a:endParaRPr lang="pt-BR" altLang="pt-BR" sz="900" dirty="0">
              <a:latin typeface="Montserrat" panose="00000500000000000000" pitchFamily="2" charset="0"/>
            </a:endParaRPr>
          </a:p>
          <a:p>
            <a:r>
              <a:rPr lang="pt-BR" altLang="pt-BR" sz="2400" dirty="0" err="1">
                <a:latin typeface="Montserrat" panose="00000500000000000000" pitchFamily="2" charset="0"/>
              </a:rPr>
              <a:t>Ex</a:t>
            </a:r>
            <a:r>
              <a:rPr lang="pt-BR" altLang="pt-BR" sz="2400" dirty="0">
                <a:latin typeface="Montserrat" panose="00000500000000000000" pitchFamily="2" charset="0"/>
              </a:rPr>
              <a:t> 18, 18-27;Nm 11, 4-17;</a:t>
            </a:r>
          </a:p>
          <a:p>
            <a:r>
              <a:rPr lang="pt-BR" altLang="pt-BR" sz="2400" dirty="0" err="1">
                <a:latin typeface="Montserrat" panose="00000500000000000000" pitchFamily="2" charset="0"/>
              </a:rPr>
              <a:t>Is</a:t>
            </a:r>
            <a:r>
              <a:rPr lang="pt-BR" altLang="pt-BR" sz="2400" dirty="0">
                <a:latin typeface="Montserrat" panose="00000500000000000000" pitchFamily="2" charset="0"/>
              </a:rPr>
              <a:t> 42, 1-9; / 49, 1-9 /50, 4-11;</a:t>
            </a:r>
          </a:p>
          <a:p>
            <a:r>
              <a:rPr lang="pt-BR" altLang="pt-BR" sz="2400" dirty="0" err="1">
                <a:latin typeface="Montserrat" panose="00000500000000000000" pitchFamily="2" charset="0"/>
              </a:rPr>
              <a:t>Jo</a:t>
            </a:r>
            <a:r>
              <a:rPr lang="pt-BR" altLang="pt-BR" sz="2400" dirty="0">
                <a:latin typeface="Montserrat" panose="00000500000000000000" pitchFamily="2" charset="0"/>
              </a:rPr>
              <a:t> 13, 1-17;Rom 12, 1-8; / 15, 1-6; </a:t>
            </a:r>
          </a:p>
          <a:p>
            <a:r>
              <a:rPr lang="pt-BR" altLang="pt-BR" sz="2400" dirty="0">
                <a:latin typeface="Montserrat" panose="00000500000000000000" pitchFamily="2" charset="0"/>
              </a:rPr>
              <a:t>I Cor 3, 1-12Gl 6, 1-10</a:t>
            </a:r>
            <a:endParaRPr lang="pt-BR" altLang="pt-BR" sz="2000" dirty="0"/>
          </a:p>
        </p:txBody>
      </p:sp>
    </p:spTree>
    <p:extLst>
      <p:ext uri="{BB962C8B-B14F-4D97-AF65-F5344CB8AC3E}">
        <p14:creationId xmlns:p14="http://schemas.microsoft.com/office/powerpoint/2010/main" val="2023027159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tângulo 14"/>
          <p:cNvSpPr/>
          <p:nvPr/>
        </p:nvSpPr>
        <p:spPr>
          <a:xfrm>
            <a:off x="1385441" y="1135488"/>
            <a:ext cx="8785225" cy="4093428"/>
          </a:xfrm>
          <a:prstGeom prst="rect">
            <a:avLst/>
          </a:prstGeom>
        </p:spPr>
        <p:txBody>
          <a:bodyPr>
            <a:spAutoFit/>
          </a:bodyPr>
          <a:lstStyle/>
          <a:p>
            <a:pPr marL="622300" indent="-622300" algn="ctr">
              <a:tabLst>
                <a:tab pos="622300" algn="l"/>
              </a:tabLst>
              <a:defRPr/>
            </a:pPr>
            <a:r>
              <a:rPr lang="en-US" sz="2800" b="1" dirty="0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A </a:t>
            </a:r>
            <a:r>
              <a:rPr lang="en-US" sz="2800" b="1" dirty="0" err="1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Estrutura</a:t>
            </a:r>
            <a:r>
              <a:rPr lang="en-US" sz="2800" b="1" dirty="0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 da SSVP</a:t>
            </a:r>
            <a:endParaRPr lang="pt-BR" sz="2800" b="1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  <a:p>
            <a:pPr algn="just">
              <a:defRPr/>
            </a:pPr>
            <a:endParaRPr lang="pt-BR" sz="3200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  <a:p>
            <a:pPr algn="just">
              <a:defRPr/>
            </a:pPr>
            <a:endParaRPr lang="pt-BR" sz="3200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Devido ao  crescimento do número de conferências, fez-se necessário criar um órgão administrativo que estabelecesse uma ligação entre elas, e coordenasse suas atividades, para não fugir do objetivo proposto; para preservar os princípios fundamentais: </a:t>
            </a:r>
            <a:r>
              <a:rPr lang="pt-BR" sz="2800" b="1" dirty="0">
                <a:latin typeface="Montserrat" panose="00000500000000000000" pitchFamily="2" charset="0"/>
                <a:cs typeface="Arial" charset="0"/>
              </a:rPr>
              <a:t>“evangelizar e servir aos Pobres”.</a:t>
            </a:r>
          </a:p>
        </p:txBody>
      </p:sp>
    </p:spTree>
    <p:extLst>
      <p:ext uri="{BB962C8B-B14F-4D97-AF65-F5344CB8AC3E}">
        <p14:creationId xmlns:p14="http://schemas.microsoft.com/office/powerpoint/2010/main" val="1283583079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tângulo 16"/>
          <p:cNvSpPr/>
          <p:nvPr/>
        </p:nvSpPr>
        <p:spPr>
          <a:xfrm>
            <a:off x="282923" y="680337"/>
            <a:ext cx="11909077" cy="47782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622300" indent="-622300" algn="ctr">
              <a:tabLst>
                <a:tab pos="622300" algn="l"/>
              </a:tabLst>
              <a:defRPr/>
            </a:pPr>
            <a:r>
              <a:rPr lang="en-US" sz="2800" b="1" dirty="0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A </a:t>
            </a:r>
            <a:r>
              <a:rPr lang="en-US" sz="2800" b="1" dirty="0" err="1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Estrutura</a:t>
            </a:r>
            <a:r>
              <a:rPr lang="en-US" sz="2800" b="1" dirty="0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 da SSVP</a:t>
            </a:r>
          </a:p>
          <a:p>
            <a:pPr marL="622300" indent="-622300" algn="ctr">
              <a:tabLst>
                <a:tab pos="622300" algn="l"/>
              </a:tabLst>
              <a:defRPr/>
            </a:pPr>
            <a:endParaRPr lang="en-US" sz="2800" b="1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  <a:p>
            <a:pPr algn="just">
              <a:buFont typeface="Arial" charset="0"/>
              <a:buChar char="•"/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 A organização administrativa não foi pré-estruturada, </a:t>
            </a:r>
          </a:p>
          <a:p>
            <a:pPr algn="just">
              <a:defRPr/>
            </a:pPr>
            <a:r>
              <a:rPr lang="pt-BR" sz="2800" dirty="0" err="1">
                <a:latin typeface="Montserrat" panose="00000500000000000000" pitchFamily="2" charset="0"/>
                <a:cs typeface="Arial" charset="0"/>
              </a:rPr>
              <a:t>pré</a:t>
            </a:r>
            <a:r>
              <a:rPr lang="pt-BR" sz="2800" dirty="0">
                <a:latin typeface="Montserrat" panose="00000500000000000000" pitchFamily="2" charset="0"/>
                <a:cs typeface="Arial" charset="0"/>
              </a:rPr>
              <a:t>-planejada</a:t>
            </a:r>
            <a:r>
              <a:rPr lang="pt-BR" dirty="0">
                <a:latin typeface="Montserrat" panose="00000500000000000000" pitchFamily="2" charset="0"/>
                <a:cs typeface="Arial" charset="0"/>
              </a:rPr>
              <a:t>. </a:t>
            </a:r>
          </a:p>
          <a:p>
            <a:pPr algn="just">
              <a:defRPr/>
            </a:pPr>
            <a:r>
              <a:rPr lang="pt-BR" dirty="0">
                <a:latin typeface="Montserrat" panose="00000500000000000000" pitchFamily="2" charset="0"/>
                <a:cs typeface="Arial" charset="0"/>
              </a:rPr>
              <a:t> </a:t>
            </a:r>
            <a:endParaRPr lang="pt-BR" sz="700" dirty="0">
              <a:latin typeface="Montserrat" panose="00000500000000000000" pitchFamily="2" charset="0"/>
              <a:cs typeface="Arial" charset="0"/>
            </a:endParaRPr>
          </a:p>
          <a:p>
            <a:pPr algn="just">
              <a:buFont typeface="Arial" charset="0"/>
              <a:buChar char="•"/>
              <a:defRPr/>
            </a:pPr>
            <a:r>
              <a:rPr lang="pt-BR" sz="2800" dirty="0">
                <a:latin typeface="Montserrat" panose="00000500000000000000" pitchFamily="2" charset="0"/>
              </a:rPr>
              <a:t>Embora sendo uma organização católica de leigos a SSVP estabelece livremente suas regras, elege seus responsáveis com toda independência, administra o seu patrimônio de maneira autônoma</a:t>
            </a:r>
            <a:endParaRPr lang="pt-BR" sz="1600" dirty="0">
              <a:latin typeface="Montserrat" panose="00000500000000000000" pitchFamily="2" charset="0"/>
            </a:endParaRPr>
          </a:p>
          <a:p>
            <a:pPr algn="just">
              <a:buFont typeface="Arial" charset="0"/>
              <a:buChar char="•"/>
              <a:defRPr/>
            </a:pPr>
            <a:endParaRPr lang="pt-BR" sz="1050" dirty="0">
              <a:latin typeface="Montserrat" panose="00000500000000000000" pitchFamily="2" charset="0"/>
              <a:cs typeface="Arial" charset="0"/>
            </a:endParaRPr>
          </a:p>
          <a:p>
            <a:pPr algn="just">
              <a:buFont typeface="Arial" charset="0"/>
              <a:buChar char="•"/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 A estrutura hierárquica da SSVP é constituída de unidades </a:t>
            </a:r>
            <a:r>
              <a:rPr lang="pt-BR" sz="2400" dirty="0">
                <a:latin typeface="Montserrat" panose="00000500000000000000" pitchFamily="2" charset="0"/>
                <a:cs typeface="Arial" charset="0"/>
              </a:rPr>
              <a:t>vinculadas entre si.</a:t>
            </a:r>
            <a:endParaRPr lang="pt-BR" sz="2800" dirty="0">
              <a:latin typeface="Montserrat" panose="00000500000000000000" pitchFamily="2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27894613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tângulo 8"/>
          <p:cNvSpPr>
            <a:spLocks noChangeArrowheads="1"/>
          </p:cNvSpPr>
          <p:nvPr/>
        </p:nvSpPr>
        <p:spPr bwMode="auto">
          <a:xfrm>
            <a:off x="1744529" y="1280800"/>
            <a:ext cx="7993062" cy="32623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en-US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A </a:t>
            </a:r>
            <a:r>
              <a:rPr lang="en-US" altLang="pt-BR" sz="2800" b="1" dirty="0" err="1">
                <a:solidFill>
                  <a:srgbClr val="0070C0"/>
                </a:solidFill>
                <a:latin typeface="Montserrat" panose="00000500000000000000" pitchFamily="2" charset="0"/>
              </a:rPr>
              <a:t>Estrutura</a:t>
            </a:r>
            <a:r>
              <a:rPr lang="en-US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 da SSVP</a:t>
            </a:r>
            <a:endParaRPr lang="pt-BR" altLang="pt-BR" sz="2800" b="1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algn="just"/>
            <a:endParaRPr lang="pt-BR" altLang="pt-BR" sz="1000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algn="just"/>
            <a:endParaRPr lang="pt-BR" altLang="pt-BR" sz="2800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algn="just"/>
            <a:endParaRPr lang="pt-BR" altLang="pt-BR" sz="2800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algn="just"/>
            <a:r>
              <a:rPr lang="pt-BR" altLang="pt-BR" sz="2800" dirty="0">
                <a:latin typeface="Montserrat" panose="00000500000000000000" pitchFamily="2" charset="0"/>
              </a:rPr>
              <a:t>Embora seja católica, a SSVP não tem vínculo pastoral com as Paróquias, mas caminha junto à Igreja, seguindo e obedecendo seus preceitos.</a:t>
            </a:r>
          </a:p>
        </p:txBody>
      </p:sp>
    </p:spTree>
    <p:extLst>
      <p:ext uri="{BB962C8B-B14F-4D97-AF65-F5344CB8AC3E}">
        <p14:creationId xmlns:p14="http://schemas.microsoft.com/office/powerpoint/2010/main" val="3361336036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tângulo 16"/>
          <p:cNvSpPr/>
          <p:nvPr/>
        </p:nvSpPr>
        <p:spPr>
          <a:xfrm>
            <a:off x="656823" y="1113955"/>
            <a:ext cx="10753859" cy="424731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622300" indent="-622300" algn="ctr">
              <a:tabLst>
                <a:tab pos="622300" algn="l"/>
              </a:tabLst>
              <a:defRPr/>
            </a:pPr>
            <a:r>
              <a:rPr lang="en-US" sz="2800" b="1" dirty="0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A </a:t>
            </a:r>
            <a:r>
              <a:rPr lang="en-US" sz="2800" b="1" dirty="0" err="1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Estrutura</a:t>
            </a:r>
            <a:r>
              <a:rPr lang="en-US" sz="2800" b="1" dirty="0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 da SSVP</a:t>
            </a:r>
          </a:p>
          <a:p>
            <a:pPr marL="622300" indent="-622300" algn="ctr">
              <a:tabLst>
                <a:tab pos="622300" algn="l"/>
              </a:tabLst>
              <a:defRPr/>
            </a:pPr>
            <a:endParaRPr lang="en-US" sz="2800" b="1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  <a:p>
            <a:pPr marL="622300" indent="-622300" algn="ctr">
              <a:tabLst>
                <a:tab pos="622300" algn="l"/>
              </a:tabLst>
              <a:defRPr/>
            </a:pPr>
            <a:endParaRPr lang="en-US" sz="2400" b="1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  <a:p>
            <a:pPr marL="622300" indent="-622300" algn="ctr">
              <a:tabLst>
                <a:tab pos="622300" algn="l"/>
              </a:tabLst>
              <a:defRPr/>
            </a:pPr>
            <a:endParaRPr lang="pt-BR" sz="1000" b="1" i="1" u="sng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  <a:p>
            <a:pPr algn="just">
              <a:buFontTx/>
              <a:buChar char="-"/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 A SSVP é uma comunidade Cristã formada por leigos(as) Católicos, com espiritualidade e carisma de São Vicente de Paulo, organizada de forma funcional e hierárquica; </a:t>
            </a:r>
          </a:p>
          <a:p>
            <a:pPr algn="just">
              <a:defRPr/>
            </a:pPr>
            <a:endParaRPr lang="pt-BR" sz="1200" dirty="0">
              <a:latin typeface="Montserrat" panose="00000500000000000000" pitchFamily="2" charset="0"/>
              <a:cs typeface="Arial" charset="0"/>
            </a:endParaRPr>
          </a:p>
          <a:p>
            <a:pPr algn="just">
              <a:buFontTx/>
              <a:buChar char="-"/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 No Brasil, houve a necessidade de criar os Conselhos Metropolitanos - </a:t>
            </a:r>
            <a:r>
              <a:rPr lang="pt-BR" sz="2800" dirty="0" err="1">
                <a:latin typeface="Montserrat" panose="00000500000000000000" pitchFamily="2" charset="0"/>
                <a:cs typeface="Arial" charset="0"/>
              </a:rPr>
              <a:t>CMs</a:t>
            </a:r>
            <a:r>
              <a:rPr lang="pt-BR" sz="2800" dirty="0">
                <a:latin typeface="Montserrat" panose="00000500000000000000" pitchFamily="2" charset="0"/>
                <a:cs typeface="Arial" charset="0"/>
              </a:rPr>
              <a:t>, por causa da grande extensão territorial do país e da quantidade de unidades vicentinas;</a:t>
            </a:r>
          </a:p>
        </p:txBody>
      </p:sp>
    </p:spTree>
    <p:extLst>
      <p:ext uri="{BB962C8B-B14F-4D97-AF65-F5344CB8AC3E}">
        <p14:creationId xmlns:p14="http://schemas.microsoft.com/office/powerpoint/2010/main" val="733202491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tângulo 14"/>
          <p:cNvSpPr/>
          <p:nvPr/>
        </p:nvSpPr>
        <p:spPr>
          <a:xfrm>
            <a:off x="1262130" y="1304463"/>
            <a:ext cx="9942489" cy="387798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622300" indent="-622300" algn="ctr">
              <a:tabLst>
                <a:tab pos="622300" algn="l"/>
              </a:tabLst>
              <a:defRPr/>
            </a:pPr>
            <a:r>
              <a:rPr lang="en-US" sz="2800" b="1" dirty="0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A </a:t>
            </a:r>
            <a:r>
              <a:rPr lang="en-US" sz="2800" b="1" dirty="0" err="1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Estrutura</a:t>
            </a:r>
            <a:r>
              <a:rPr lang="en-US" sz="2800" b="1" dirty="0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 da SSVP</a:t>
            </a:r>
          </a:p>
          <a:p>
            <a:pPr marL="622300" indent="-622300" algn="ctr">
              <a:tabLst>
                <a:tab pos="622300" algn="l"/>
              </a:tabLst>
              <a:defRPr/>
            </a:pPr>
            <a:endParaRPr lang="en-US" sz="2800" b="1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  <a:p>
            <a:pPr marL="622300" indent="-622300" algn="ctr">
              <a:tabLst>
                <a:tab pos="622300" algn="l"/>
              </a:tabLst>
              <a:defRPr/>
            </a:pPr>
            <a:endParaRPr lang="en-US" sz="2800" b="1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  <a:p>
            <a:pPr marL="622300" indent="-622300" algn="ctr">
              <a:tabLst>
                <a:tab pos="622300" algn="l"/>
              </a:tabLst>
              <a:defRPr/>
            </a:pPr>
            <a:endParaRPr lang="en-US" sz="1000" b="1" i="1" u="sng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  <a:p>
            <a:pPr algn="just" eaLnBrk="1" hangingPunct="1">
              <a:buFont typeface="Arial" charset="0"/>
              <a:buNone/>
              <a:defRPr/>
            </a:pPr>
            <a:endParaRPr lang="pt-BR" sz="1200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  <a:p>
            <a:pPr algn="just" eaLnBrk="1" hangingPunct="1">
              <a:buFont typeface="Arial" charset="0"/>
              <a:buNone/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Os </a:t>
            </a:r>
            <a:r>
              <a:rPr lang="pt-BR" sz="2800" dirty="0" err="1">
                <a:latin typeface="Montserrat" panose="00000500000000000000" pitchFamily="2" charset="0"/>
                <a:cs typeface="Arial" charset="0"/>
              </a:rPr>
              <a:t>CMs</a:t>
            </a:r>
            <a:r>
              <a:rPr lang="pt-BR" sz="2800" dirty="0">
                <a:latin typeface="Montserrat" panose="00000500000000000000" pitchFamily="2" charset="0"/>
                <a:cs typeface="Arial" charset="0"/>
              </a:rPr>
              <a:t> foram criados para orientar e organizar a atuação das unidades vicentinas e os patrimônios.</a:t>
            </a:r>
          </a:p>
          <a:p>
            <a:pPr algn="just" eaLnBrk="1" hangingPunct="1">
              <a:buFont typeface="Arial" charset="0"/>
              <a:buNone/>
              <a:defRPr/>
            </a:pPr>
            <a:endParaRPr lang="pt-BR" sz="2800" dirty="0">
              <a:latin typeface="Montserrat" panose="00000500000000000000" pitchFamily="2" charset="0"/>
              <a:cs typeface="Arial" charset="0"/>
            </a:endParaRPr>
          </a:p>
          <a:p>
            <a:pPr algn="just" eaLnBrk="1" hangingPunct="1">
              <a:buFont typeface="Arial" charset="0"/>
              <a:buNone/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Coordenar  as atividades vicentinas, estando a serviço das Conferências, </a:t>
            </a:r>
            <a:r>
              <a:rPr lang="pt-BR" sz="2800" dirty="0" err="1">
                <a:latin typeface="Montserrat" panose="00000500000000000000" pitchFamily="2" charset="0"/>
                <a:cs typeface="Arial" charset="0"/>
              </a:rPr>
              <a:t>CPs</a:t>
            </a:r>
            <a:r>
              <a:rPr lang="pt-BR" sz="2800" dirty="0">
                <a:latin typeface="Montserrat" panose="00000500000000000000" pitchFamily="2" charset="0"/>
                <a:cs typeface="Arial" charset="0"/>
              </a:rPr>
              <a:t>, </a:t>
            </a:r>
            <a:r>
              <a:rPr lang="pt-BR" sz="2800" dirty="0" err="1">
                <a:latin typeface="Montserrat" panose="00000500000000000000" pitchFamily="2" charset="0"/>
                <a:cs typeface="Arial" charset="0"/>
              </a:rPr>
              <a:t>CCs</a:t>
            </a:r>
            <a:r>
              <a:rPr lang="pt-BR" sz="2800" dirty="0">
                <a:latin typeface="Montserrat" panose="00000500000000000000" pitchFamily="2" charset="0"/>
                <a:cs typeface="Arial" charset="0"/>
              </a:rPr>
              <a:t>, Obras Unidas e Obras Especiais.</a:t>
            </a:r>
          </a:p>
        </p:txBody>
      </p:sp>
    </p:spTree>
    <p:extLst>
      <p:ext uri="{BB962C8B-B14F-4D97-AF65-F5344CB8AC3E}">
        <p14:creationId xmlns:p14="http://schemas.microsoft.com/office/powerpoint/2010/main" val="3039476913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tângulo 6"/>
          <p:cNvSpPr>
            <a:spLocks noChangeArrowheads="1"/>
          </p:cNvSpPr>
          <p:nvPr/>
        </p:nvSpPr>
        <p:spPr bwMode="auto">
          <a:xfrm>
            <a:off x="991673" y="1055062"/>
            <a:ext cx="10419009" cy="4616648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en-US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A </a:t>
            </a:r>
            <a:r>
              <a:rPr lang="en-US" altLang="pt-BR" sz="2800" b="1" dirty="0" err="1">
                <a:solidFill>
                  <a:srgbClr val="0070C0"/>
                </a:solidFill>
                <a:latin typeface="Montserrat" panose="00000500000000000000" pitchFamily="2" charset="0"/>
              </a:rPr>
              <a:t>Estrutura</a:t>
            </a:r>
            <a:r>
              <a:rPr lang="en-US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 da SSVP</a:t>
            </a:r>
          </a:p>
          <a:p>
            <a:pPr algn="ctr">
              <a:defRPr/>
            </a:pPr>
            <a:endParaRPr lang="en-US" altLang="pt-BR" sz="2800" b="1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algn="ctr">
              <a:defRPr/>
            </a:pPr>
            <a:endParaRPr lang="en-US" altLang="pt-BR" sz="2800" b="1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algn="just">
              <a:defRPr/>
            </a:pPr>
            <a:endParaRPr lang="en-US" altLang="pt-BR" sz="1400" b="1" i="1" u="sng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Entre os escalões citados, as conferências e os </a:t>
            </a:r>
            <a:r>
              <a:rPr lang="pt-BR" altLang="pt-BR" sz="2800" dirty="0" err="1">
                <a:latin typeface="Montserrat" panose="00000500000000000000" pitchFamily="2" charset="0"/>
              </a:rPr>
              <a:t>CPs</a:t>
            </a:r>
            <a:r>
              <a:rPr lang="pt-BR" altLang="pt-BR" sz="2800" dirty="0">
                <a:latin typeface="Montserrat" panose="00000500000000000000" pitchFamily="2" charset="0"/>
              </a:rPr>
              <a:t>, não possuem personalidade jurídica;</a:t>
            </a:r>
          </a:p>
          <a:p>
            <a:pPr algn="just"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O Conselho Particular – CP, é quem está ligado diretamente  às Conferências, é o responsável pelo seu bom funcionamento. </a:t>
            </a:r>
            <a:r>
              <a:rPr lang="en-US" altLang="pt-BR" sz="2800" dirty="0" err="1">
                <a:latin typeface="Montserrat" panose="00000500000000000000" pitchFamily="2" charset="0"/>
              </a:rPr>
              <a:t>Dando</a:t>
            </a:r>
            <a:r>
              <a:rPr lang="en-US" altLang="pt-BR" sz="2800" dirty="0">
                <a:latin typeface="Montserrat" panose="00000500000000000000" pitchFamily="2" charset="0"/>
              </a:rPr>
              <a:t> total </a:t>
            </a:r>
            <a:r>
              <a:rPr lang="en-US" altLang="pt-BR" sz="2800" dirty="0" err="1">
                <a:latin typeface="Montserrat" panose="00000500000000000000" pitchFamily="2" charset="0"/>
              </a:rPr>
              <a:t>suporte</a:t>
            </a:r>
            <a:r>
              <a:rPr lang="en-US" altLang="pt-BR" sz="2800" dirty="0">
                <a:latin typeface="Montserrat" panose="00000500000000000000" pitchFamily="2" charset="0"/>
              </a:rPr>
              <a:t> </a:t>
            </a:r>
            <a:r>
              <a:rPr lang="en-US" altLang="pt-BR" sz="2800" dirty="0" err="1">
                <a:latin typeface="Montserrat" panose="00000500000000000000" pitchFamily="2" charset="0"/>
              </a:rPr>
              <a:t>às</a:t>
            </a:r>
            <a:r>
              <a:rPr lang="en-US" altLang="pt-BR" sz="2800" dirty="0">
                <a:latin typeface="Montserrat" panose="00000500000000000000" pitchFamily="2" charset="0"/>
              </a:rPr>
              <a:t> </a:t>
            </a:r>
            <a:r>
              <a:rPr lang="pt-BR" altLang="pt-BR" sz="2800" dirty="0">
                <a:latin typeface="Montserrat" panose="00000500000000000000" pitchFamily="2" charset="0"/>
              </a:rPr>
              <a:t>Conferências</a:t>
            </a:r>
            <a:r>
              <a:rPr lang="en-US" altLang="pt-BR" sz="2800" dirty="0">
                <a:latin typeface="Montserrat" panose="00000500000000000000" pitchFamily="2" charset="0"/>
              </a:rPr>
              <a:t> de </a:t>
            </a:r>
            <a:r>
              <a:rPr lang="en-US" altLang="pt-BR" sz="2800" dirty="0" err="1">
                <a:latin typeface="Montserrat" panose="00000500000000000000" pitchFamily="2" charset="0"/>
              </a:rPr>
              <a:t>sua</a:t>
            </a:r>
            <a:r>
              <a:rPr lang="en-US" altLang="pt-BR" sz="2800" dirty="0">
                <a:latin typeface="Montserrat" panose="00000500000000000000" pitchFamily="2" charset="0"/>
              </a:rPr>
              <a:t> </a:t>
            </a:r>
            <a:r>
              <a:rPr lang="en-US" altLang="pt-BR" sz="2800" dirty="0" err="1">
                <a:latin typeface="Montserrat" panose="00000500000000000000" pitchFamily="2" charset="0"/>
              </a:rPr>
              <a:t>área</a:t>
            </a:r>
            <a:r>
              <a:rPr lang="en-US" altLang="pt-BR" sz="2800" dirty="0">
                <a:latin typeface="Montserrat" panose="00000500000000000000" pitchFamily="2" charset="0"/>
              </a:rPr>
              <a:t> de </a:t>
            </a:r>
            <a:r>
              <a:rPr lang="en-US" altLang="pt-BR" sz="2800" dirty="0" err="1">
                <a:latin typeface="Montserrat" panose="00000500000000000000" pitchFamily="2" charset="0"/>
              </a:rPr>
              <a:t>atuação</a:t>
            </a:r>
            <a:r>
              <a:rPr lang="en-US" altLang="pt-BR" sz="2800" dirty="0">
                <a:latin typeface="Montserrat" panose="00000500000000000000" pitchFamily="2" charset="0"/>
              </a:rPr>
              <a:t>.</a:t>
            </a:r>
            <a:endParaRPr lang="pt-BR" altLang="pt-BR" sz="2800" b="1" dirty="0"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1000840896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tângulo 6"/>
          <p:cNvSpPr>
            <a:spLocks noChangeArrowheads="1"/>
          </p:cNvSpPr>
          <p:nvPr/>
        </p:nvSpPr>
        <p:spPr bwMode="auto">
          <a:xfrm>
            <a:off x="556590" y="1147194"/>
            <a:ext cx="9647583" cy="43345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en-US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A </a:t>
            </a:r>
            <a:r>
              <a:rPr lang="en-US" altLang="pt-BR" sz="2800" b="1" dirty="0" err="1">
                <a:solidFill>
                  <a:srgbClr val="0070C0"/>
                </a:solidFill>
                <a:latin typeface="Montserrat" panose="00000500000000000000" pitchFamily="2" charset="0"/>
              </a:rPr>
              <a:t>Estrutura</a:t>
            </a:r>
            <a:r>
              <a:rPr lang="en-US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 da SSVP</a:t>
            </a:r>
          </a:p>
          <a:p>
            <a:pPr algn="ctr">
              <a:defRPr/>
            </a:pPr>
            <a:endParaRPr lang="en-US" altLang="pt-BR" sz="2400" b="1" i="1" u="sng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marL="457200" indent="-457200" algn="just">
              <a:spcAft>
                <a:spcPts val="1000"/>
              </a:spcAft>
              <a:buFontTx/>
              <a:buChar char="-"/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O Conselho Particular  é o órgão que cuida diretamente das conferências vicentinas, para que o trabalho junto  aos Pobres assistidos seja de acordo com os ideais vicentinos.</a:t>
            </a:r>
          </a:p>
          <a:p>
            <a:pPr marL="457200" indent="-457200" algn="just">
              <a:spcAft>
                <a:spcPts val="1000"/>
              </a:spcAft>
              <a:buFontTx/>
              <a:buChar char="-"/>
              <a:defRPr/>
            </a:pPr>
            <a:endParaRPr lang="pt-BR" altLang="pt-BR" sz="1100" dirty="0">
              <a:latin typeface="Montserrat" panose="00000500000000000000" pitchFamily="2" charset="0"/>
            </a:endParaRPr>
          </a:p>
          <a:p>
            <a:pPr algn="just">
              <a:spcAft>
                <a:spcPts val="1000"/>
              </a:spcAft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- Os Conselhos, não importa em que nível, são       especialmente chamados a criar novas Conferências, ajudar a expansão das já existentes.</a:t>
            </a:r>
            <a:endParaRPr lang="pt-BR" altLang="pt-BR" sz="1600" dirty="0"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85922697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tângulo 6"/>
          <p:cNvSpPr>
            <a:spLocks noChangeArrowheads="1"/>
          </p:cNvSpPr>
          <p:nvPr/>
        </p:nvSpPr>
        <p:spPr bwMode="auto">
          <a:xfrm>
            <a:off x="1523999" y="254450"/>
            <a:ext cx="914400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622300" indent="-6223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A importância da Regra </a:t>
            </a:r>
            <a:endParaRPr lang="en-US" altLang="pt-BR" sz="1600" b="1" i="1" u="sng" dirty="0">
              <a:solidFill>
                <a:srgbClr val="0070C0"/>
              </a:solidFill>
              <a:latin typeface="Montserrat" panose="00000500000000000000" pitchFamily="2" charset="0"/>
            </a:endParaRPr>
          </a:p>
        </p:txBody>
      </p:sp>
      <p:sp>
        <p:nvSpPr>
          <p:cNvPr id="15" name="Retângulo 7"/>
          <p:cNvSpPr>
            <a:spLocks noChangeArrowheads="1"/>
          </p:cNvSpPr>
          <p:nvPr/>
        </p:nvSpPr>
        <p:spPr bwMode="auto">
          <a:xfrm>
            <a:off x="331303" y="778325"/>
            <a:ext cx="11529391" cy="569386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anose="00000500000000000000" pitchFamily="2" charset="0"/>
              </a:rPr>
              <a:t>A Regra é a luz que mantém acesa a chama da unidade da SSVP em todos os lugares do planeta.</a:t>
            </a:r>
          </a:p>
          <a:p>
            <a:pPr algn="just"/>
            <a:endParaRPr lang="pt-BR" altLang="pt-BR" sz="2800" dirty="0">
              <a:latin typeface="Montserrat" panose="00000500000000000000" pitchFamily="2" charset="0"/>
            </a:endParaRPr>
          </a:p>
          <a:p>
            <a:pPr algn="just"/>
            <a:r>
              <a:rPr lang="pt-BR" altLang="pt-BR" sz="2800" dirty="0">
                <a:latin typeface="Montserrat" panose="00000500000000000000" pitchFamily="2" charset="0"/>
              </a:rPr>
              <a:t>A Regra é um Livro que guarda toda a essência dos princípios Fundamentais da SSVP no mundo e, é graças a este Regulamento que existe a “unidade entre os vicentinos”. </a:t>
            </a:r>
          </a:p>
          <a:p>
            <a:pPr algn="just"/>
            <a:endParaRPr lang="pt-BR" altLang="pt-BR" sz="2800" dirty="0">
              <a:latin typeface="Montserrat" panose="00000500000000000000" pitchFamily="2" charset="0"/>
            </a:endParaRPr>
          </a:p>
          <a:p>
            <a:pPr algn="just" eaLnBrk="1" hangingPunct="1">
              <a:buFont typeface="Arial" charset="0"/>
              <a:buNone/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- O regulamento da SSVP é o livro do presidente e dos membros da Diretoria;</a:t>
            </a:r>
          </a:p>
          <a:p>
            <a:pPr algn="just" eaLnBrk="1" hangingPunct="1">
              <a:defRPr/>
            </a:pPr>
            <a:endParaRPr lang="pt-BR" sz="2800" dirty="0">
              <a:latin typeface="Montserrat" panose="00000500000000000000" pitchFamily="2" charset="0"/>
              <a:cs typeface="Arial" charset="0"/>
            </a:endParaRPr>
          </a:p>
          <a:p>
            <a:pPr algn="just" eaLnBrk="1" hangingPunct="1"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- A diretoria precisa cumprir as atribuições  prescritas na Regra. </a:t>
            </a:r>
            <a:endParaRPr lang="en-US" sz="2800" b="1" i="1" u="sng" dirty="0">
              <a:latin typeface="Montserrat" panose="00000500000000000000" pitchFamily="2" charset="0"/>
              <a:cs typeface="Arial" charset="0"/>
            </a:endParaRPr>
          </a:p>
          <a:p>
            <a:pPr algn="just"/>
            <a:endParaRPr lang="pt-BR" altLang="pt-BR" sz="2800" dirty="0">
              <a:latin typeface="Montserrat" panose="00000500000000000000" pitchFamily="2" charset="0"/>
            </a:endParaRPr>
          </a:p>
          <a:p>
            <a:pPr algn="just"/>
            <a:endParaRPr lang="pt-BR" altLang="pt-BR" sz="2800" dirty="0"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7085537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tângulo 6"/>
          <p:cNvSpPr>
            <a:spLocks noChangeArrowheads="1"/>
          </p:cNvSpPr>
          <p:nvPr/>
        </p:nvSpPr>
        <p:spPr bwMode="auto">
          <a:xfrm>
            <a:off x="1635617" y="1179833"/>
            <a:ext cx="914400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622300" indent="-6223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A importância da Regra </a:t>
            </a:r>
            <a:endParaRPr lang="en-US" altLang="pt-BR" sz="1600" b="1" i="1" u="sng" dirty="0">
              <a:solidFill>
                <a:srgbClr val="0070C0"/>
              </a:solidFill>
              <a:latin typeface="Montserrat" panose="00000500000000000000" pitchFamily="2" charset="0"/>
            </a:endParaRPr>
          </a:p>
        </p:txBody>
      </p:sp>
      <p:sp>
        <p:nvSpPr>
          <p:cNvPr id="18" name="Retângulo 6"/>
          <p:cNvSpPr>
            <a:spLocks noChangeArrowheads="1"/>
          </p:cNvSpPr>
          <p:nvPr/>
        </p:nvSpPr>
        <p:spPr bwMode="auto">
          <a:xfrm>
            <a:off x="373487" y="2069192"/>
            <a:ext cx="10406130" cy="39703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/>
            <a:r>
              <a:rPr lang="pt-BR" altLang="pt-BR" sz="2800" dirty="0">
                <a:latin typeface="Montserrat" panose="00000500000000000000" pitchFamily="2" charset="0"/>
              </a:rPr>
              <a:t>A Regra é um livro de orientação e de formação vicentina, orienta sobre:</a:t>
            </a:r>
          </a:p>
          <a:p>
            <a:pPr algn="just" eaLnBrk="1" hangingPunct="1"/>
            <a:endParaRPr lang="pt-BR" altLang="pt-BR" sz="1400" dirty="0">
              <a:latin typeface="Montserrat" panose="00000500000000000000" pitchFamily="2" charset="0"/>
            </a:endParaRPr>
          </a:p>
          <a:p>
            <a:pPr algn="just" eaLnBrk="1" hangingPunct="1"/>
            <a:r>
              <a:rPr lang="pt-BR" altLang="pt-BR" sz="2800" dirty="0">
                <a:latin typeface="Montserrat" panose="00000500000000000000" pitchFamily="2" charset="0"/>
              </a:rPr>
              <a:t>- A vocação, o carisma  e a espiritualidade vicentina;</a:t>
            </a:r>
          </a:p>
          <a:p>
            <a:pPr algn="just" eaLnBrk="1" hangingPunct="1"/>
            <a:endParaRPr lang="pt-BR" altLang="pt-BR" sz="1400" dirty="0">
              <a:latin typeface="Montserrat" panose="00000500000000000000" pitchFamily="2" charset="0"/>
            </a:endParaRPr>
          </a:p>
          <a:p>
            <a:pPr algn="just" eaLnBrk="1" hangingPunct="1"/>
            <a:r>
              <a:rPr lang="pt-BR" altLang="pt-BR" sz="2800" dirty="0">
                <a:latin typeface="Montserrat" panose="00000500000000000000" pitchFamily="2" charset="0"/>
              </a:rPr>
              <a:t>- A unidade com a Igreja, </a:t>
            </a:r>
          </a:p>
          <a:p>
            <a:pPr algn="just" eaLnBrk="1" hangingPunct="1"/>
            <a:endParaRPr lang="pt-BR" altLang="pt-BR" sz="1400" dirty="0">
              <a:latin typeface="Montserrat" panose="00000500000000000000" pitchFamily="2" charset="0"/>
            </a:endParaRPr>
          </a:p>
          <a:p>
            <a:pPr algn="just" eaLnBrk="1" hangingPunct="1">
              <a:buFontTx/>
              <a:buChar char="-"/>
            </a:pPr>
            <a:r>
              <a:rPr lang="pt-BR" altLang="pt-BR" sz="2800" i="1" dirty="0">
                <a:latin typeface="Montserrat" panose="00000500000000000000" pitchFamily="2" charset="0"/>
              </a:rPr>
              <a:t> </a:t>
            </a:r>
            <a:r>
              <a:rPr lang="pt-BR" altLang="pt-BR" sz="2800" dirty="0">
                <a:latin typeface="Montserrat" panose="00000500000000000000" pitchFamily="2" charset="0"/>
              </a:rPr>
              <a:t>O trabalho junto aos Pobres;</a:t>
            </a:r>
          </a:p>
          <a:p>
            <a:pPr algn="just" eaLnBrk="1" hangingPunct="1">
              <a:buFontTx/>
              <a:buChar char="-"/>
            </a:pPr>
            <a:endParaRPr lang="pt-BR" altLang="pt-BR" sz="1400" dirty="0">
              <a:latin typeface="Montserrat" panose="00000500000000000000" pitchFamily="2" charset="0"/>
            </a:endParaRPr>
          </a:p>
          <a:p>
            <a:pPr algn="just" eaLnBrk="1" hangingPunct="1">
              <a:buFontTx/>
              <a:buChar char="-"/>
            </a:pPr>
            <a:r>
              <a:rPr lang="pt-BR" altLang="pt-BR" sz="2800" dirty="0">
                <a:latin typeface="Montserrat" panose="00000500000000000000" pitchFamily="2" charset="0"/>
              </a:rPr>
              <a:t>  A  vida de oração e  as virtudes vicentinas.</a:t>
            </a:r>
          </a:p>
        </p:txBody>
      </p:sp>
    </p:spTree>
    <p:extLst>
      <p:ext uri="{BB962C8B-B14F-4D97-AF65-F5344CB8AC3E}">
        <p14:creationId xmlns:p14="http://schemas.microsoft.com/office/powerpoint/2010/main" val="3372409723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tângulo 6"/>
          <p:cNvSpPr>
            <a:spLocks noChangeArrowheads="1"/>
          </p:cNvSpPr>
          <p:nvPr/>
        </p:nvSpPr>
        <p:spPr bwMode="auto">
          <a:xfrm>
            <a:off x="1635617" y="1179833"/>
            <a:ext cx="914400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622300" indent="-6223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A importância da Regra </a:t>
            </a:r>
            <a:endParaRPr lang="en-US" altLang="pt-BR" sz="1600" b="1" i="1" u="sng" dirty="0">
              <a:solidFill>
                <a:srgbClr val="0070C0"/>
              </a:solidFill>
              <a:latin typeface="Montserrat" panose="00000500000000000000" pitchFamily="2" charset="0"/>
            </a:endParaRPr>
          </a:p>
        </p:txBody>
      </p:sp>
      <p:sp>
        <p:nvSpPr>
          <p:cNvPr id="18" name="Retângulo 7"/>
          <p:cNvSpPr>
            <a:spLocks noChangeArrowheads="1"/>
          </p:cNvSpPr>
          <p:nvPr/>
        </p:nvSpPr>
        <p:spPr bwMode="auto">
          <a:xfrm>
            <a:off x="135021" y="2719828"/>
            <a:ext cx="11921957" cy="33547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2800" dirty="0">
                <a:latin typeface="Montserrat" panose="00000500000000000000" pitchFamily="2" charset="0"/>
              </a:rPr>
              <a:t>A diretoria precisa conhecedor a regra para saber das suas funções e dos deveres, como responsáveis por seu Conselho e das demais unidades; </a:t>
            </a:r>
            <a:endParaRPr lang="pt-BR" altLang="pt-BR" sz="2000" dirty="0">
              <a:latin typeface="Montserrat" panose="00000500000000000000" pitchFamily="2" charset="0"/>
            </a:endParaRPr>
          </a:p>
          <a:p>
            <a:pPr eaLnBrk="1" hangingPunct="1"/>
            <a:endParaRPr lang="pt-BR" altLang="pt-BR" sz="1200" dirty="0">
              <a:latin typeface="Montserrat" panose="00000500000000000000" pitchFamily="2" charset="0"/>
            </a:endParaRPr>
          </a:p>
          <a:p>
            <a:r>
              <a:rPr lang="pt-BR" altLang="pt-BR" sz="2800" dirty="0">
                <a:latin typeface="Montserrat" panose="00000500000000000000" pitchFamily="2" charset="0"/>
              </a:rPr>
              <a:t>Conhecer e seguir a regra ajuda a ter menos problemas para dirigir e administrar o CC.</a:t>
            </a:r>
          </a:p>
          <a:p>
            <a:endParaRPr lang="pt-BR" altLang="pt-BR" sz="1200" dirty="0">
              <a:latin typeface="Montserrat" panose="00000500000000000000" pitchFamily="2" charset="0"/>
            </a:endParaRPr>
          </a:p>
          <a:p>
            <a:pPr eaLnBrk="1" hangingPunct="1"/>
            <a:r>
              <a:rPr lang="pt-BR" altLang="pt-BR" sz="2800" dirty="0">
                <a:latin typeface="Montserrat" panose="00000500000000000000" pitchFamily="2" charset="0"/>
              </a:rPr>
              <a:t>Cumprir as atribuições  prescritas na Regra. </a:t>
            </a:r>
          </a:p>
          <a:p>
            <a:pPr eaLnBrk="1" hangingPunct="1"/>
            <a:endParaRPr lang="pt-BR" altLang="pt-BR" sz="2000" dirty="0"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43884587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tângulo 6"/>
          <p:cNvSpPr>
            <a:spLocks noChangeArrowheads="1"/>
          </p:cNvSpPr>
          <p:nvPr/>
        </p:nvSpPr>
        <p:spPr bwMode="auto">
          <a:xfrm>
            <a:off x="1635617" y="1179833"/>
            <a:ext cx="914400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622300" indent="-6223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A importância da Regra </a:t>
            </a:r>
            <a:endParaRPr lang="en-US" altLang="pt-BR" sz="1600" b="1" i="1" u="sng" dirty="0">
              <a:solidFill>
                <a:srgbClr val="0070C0"/>
              </a:solidFill>
              <a:latin typeface="Montserrat" panose="00000500000000000000" pitchFamily="2" charset="0"/>
            </a:endParaRPr>
          </a:p>
        </p:txBody>
      </p:sp>
      <p:sp>
        <p:nvSpPr>
          <p:cNvPr id="15" name="Retângulo 7"/>
          <p:cNvSpPr>
            <a:spLocks noChangeArrowheads="1"/>
          </p:cNvSpPr>
          <p:nvPr/>
        </p:nvSpPr>
        <p:spPr bwMode="auto">
          <a:xfrm>
            <a:off x="905121" y="2684843"/>
            <a:ext cx="10604992" cy="239745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lnSpc>
                <a:spcPct val="107000"/>
              </a:lnSpc>
              <a:spcAft>
                <a:spcPts val="800"/>
              </a:spcAft>
            </a:pPr>
            <a:r>
              <a:rPr lang="pt-BR" altLang="pt-BR" sz="2800" dirty="0">
                <a:latin typeface="Montserrat" panose="00000500000000000000" pitchFamily="2" charset="0"/>
                <a:cs typeface="Calibri" panose="020F0502020204030204" pitchFamily="34" charset="0"/>
              </a:rPr>
              <a:t>“Se uma conferência ameaça cair é porque se afastou do Regulamento, seja da letra deste, seja, sobretudo do seu espírito, e, mesmo, algumas vezes de ambos. E se, ao contrário disso, ela prospera, pode-se igualmente estar certo de que as tradições  e os usos são ali fielmente  </a:t>
            </a:r>
            <a:r>
              <a:rPr lang="pt-BR" altLang="pt-BR" sz="2800" dirty="0" err="1">
                <a:latin typeface="Montserrat" panose="00000500000000000000" pitchFamily="2" charset="0"/>
                <a:cs typeface="Calibri" panose="020F0502020204030204" pitchFamily="34" charset="0"/>
              </a:rPr>
              <a:t>observados.”</a:t>
            </a:r>
            <a:r>
              <a:rPr lang="pt-BR" altLang="pt-BR" sz="1400" i="1" dirty="0" err="1">
                <a:latin typeface="Montserrat" panose="00000500000000000000" pitchFamily="2" charset="0"/>
              </a:rPr>
              <a:t>Adolphe</a:t>
            </a:r>
            <a:r>
              <a:rPr lang="pt-BR" altLang="pt-BR" sz="1400" i="1" dirty="0">
                <a:latin typeface="Montserrat" panose="00000500000000000000" pitchFamily="2" charset="0"/>
              </a:rPr>
              <a:t> </a:t>
            </a:r>
            <a:r>
              <a:rPr lang="pt-BR" altLang="pt-BR" sz="1400" i="1" dirty="0" err="1">
                <a:latin typeface="Montserrat" panose="00000500000000000000" pitchFamily="2" charset="0"/>
              </a:rPr>
              <a:t>Baudon</a:t>
            </a:r>
            <a:r>
              <a:rPr lang="pt-BR" altLang="pt-BR" sz="1400" i="1" dirty="0">
                <a:latin typeface="Montserrat" panose="00000500000000000000" pitchFamily="2" charset="0"/>
              </a:rPr>
              <a:t>,</a:t>
            </a:r>
            <a:r>
              <a:rPr lang="pt-BR" altLang="pt-BR" sz="1400" dirty="0">
                <a:latin typeface="Montserrat" panose="00000500000000000000" pitchFamily="2" charset="0"/>
                <a:cs typeface="Times New Roman" panose="02020603050405020304" pitchFamily="18" charset="0"/>
              </a:rPr>
              <a:t> presidente do CGI (</a:t>
            </a:r>
            <a:r>
              <a:rPr lang="pt-BR" altLang="pt-BR" sz="1400" dirty="0">
                <a:latin typeface="Montserrat" panose="00000500000000000000" pitchFamily="2" charset="0"/>
                <a:cs typeface="Calibri" panose="020F0502020204030204" pitchFamily="34" charset="0"/>
              </a:rPr>
              <a:t>1848 – 1886</a:t>
            </a:r>
            <a:r>
              <a:rPr lang="pt-BR" altLang="pt-BR" sz="1400" dirty="0">
                <a:latin typeface="Montserrat" panose="00000500000000000000" pitchFamily="2" charset="0"/>
              </a:rPr>
              <a:t>)</a:t>
            </a:r>
            <a:endParaRPr lang="pt-BR" altLang="pt-BR" sz="1600" dirty="0">
              <a:latin typeface="Montserrat" panose="00000500000000000000" pitchFamily="2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03516694"/>
      </p:ext>
    </p:extLst>
  </p:cSld>
  <p:clrMapOvr>
    <a:masterClrMapping/>
  </p:clrMapOvr>
</p:sld>
</file>

<file path=ppt/theme/theme1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1628</TotalTime>
  <Words>1243</Words>
  <Application>Microsoft Office PowerPoint</Application>
  <PresentationFormat>Widescreen</PresentationFormat>
  <Paragraphs>154</Paragraphs>
  <Slides>24</Slides>
  <Notes>0</Notes>
  <HiddenSlides>0</HiddenSlides>
  <MMClips>0</MMClips>
  <ScaleCrop>false</ScaleCrop>
  <HeadingPairs>
    <vt:vector size="6" baseType="variant">
      <vt:variant>
        <vt:lpstr>Fontes usadas</vt:lpstr>
      </vt:variant>
      <vt:variant>
        <vt:i4>4</vt:i4>
      </vt:variant>
      <vt:variant>
        <vt:lpstr>Tema</vt:lpstr>
      </vt:variant>
      <vt:variant>
        <vt:i4>1</vt:i4>
      </vt:variant>
      <vt:variant>
        <vt:lpstr>Títulos de slides</vt:lpstr>
      </vt:variant>
      <vt:variant>
        <vt:i4>24</vt:i4>
      </vt:variant>
    </vt:vector>
  </HeadingPairs>
  <TitlesOfParts>
    <vt:vector size="29" baseType="lpstr">
      <vt:lpstr>Arial</vt:lpstr>
      <vt:lpstr>Calibri</vt:lpstr>
      <vt:lpstr>Calibri Light</vt:lpstr>
      <vt:lpstr>Montserrat</vt:lpstr>
      <vt:lpstr>Tema do Office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Apresentação do PowerPoint</dc:title>
  <dc:creator>Usuário</dc:creator>
  <cp:lastModifiedBy>césar custódio da silva</cp:lastModifiedBy>
  <cp:revision>87</cp:revision>
  <cp:lastPrinted>2024-10-23T23:55:48Z</cp:lastPrinted>
  <dcterms:created xsi:type="dcterms:W3CDTF">2022-08-23T14:33:21Z</dcterms:created>
  <dcterms:modified xsi:type="dcterms:W3CDTF">2024-10-23T23:55:53Z</dcterms:modified>
</cp:coreProperties>
</file>