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4" r:id="rId2"/>
  </p:sldMasterIdLst>
  <p:notesMasterIdLst>
    <p:notesMasterId r:id="rId104"/>
  </p:notesMasterIdLst>
  <p:sldIdLst>
    <p:sldId id="845" r:id="rId3"/>
    <p:sldId id="414" r:id="rId4"/>
    <p:sldId id="958" r:id="rId5"/>
    <p:sldId id="936" r:id="rId6"/>
    <p:sldId id="259" r:id="rId7"/>
    <p:sldId id="938" r:id="rId8"/>
    <p:sldId id="957" r:id="rId9"/>
    <p:sldId id="940" r:id="rId10"/>
    <p:sldId id="941" r:id="rId11"/>
    <p:sldId id="942" r:id="rId12"/>
    <p:sldId id="959" r:id="rId13"/>
    <p:sldId id="943" r:id="rId14"/>
    <p:sldId id="944" r:id="rId15"/>
    <p:sldId id="945" r:id="rId16"/>
    <p:sldId id="946" r:id="rId17"/>
    <p:sldId id="947" r:id="rId18"/>
    <p:sldId id="948" r:id="rId19"/>
    <p:sldId id="949" r:id="rId20"/>
    <p:sldId id="950" r:id="rId21"/>
    <p:sldId id="960" r:id="rId22"/>
    <p:sldId id="846" r:id="rId23"/>
    <p:sldId id="847" r:id="rId24"/>
    <p:sldId id="848" r:id="rId25"/>
    <p:sldId id="849" r:id="rId26"/>
    <p:sldId id="961" r:id="rId27"/>
    <p:sldId id="851" r:id="rId28"/>
    <p:sldId id="852" r:id="rId29"/>
    <p:sldId id="853" r:id="rId30"/>
    <p:sldId id="854" r:id="rId31"/>
    <p:sldId id="856" r:id="rId32"/>
    <p:sldId id="857" r:id="rId33"/>
    <p:sldId id="858" r:id="rId34"/>
    <p:sldId id="859" r:id="rId35"/>
    <p:sldId id="860" r:id="rId36"/>
    <p:sldId id="861" r:id="rId37"/>
    <p:sldId id="862" r:id="rId38"/>
    <p:sldId id="863" r:id="rId39"/>
    <p:sldId id="864" r:id="rId40"/>
    <p:sldId id="865" r:id="rId41"/>
    <p:sldId id="866" r:id="rId42"/>
    <p:sldId id="867" r:id="rId43"/>
    <p:sldId id="868" r:id="rId44"/>
    <p:sldId id="869" r:id="rId45"/>
    <p:sldId id="870" r:id="rId46"/>
    <p:sldId id="871" r:id="rId47"/>
    <p:sldId id="872" r:id="rId48"/>
    <p:sldId id="874" r:id="rId49"/>
    <p:sldId id="962" r:id="rId50"/>
    <p:sldId id="877" r:id="rId51"/>
    <p:sldId id="876" r:id="rId52"/>
    <p:sldId id="878" r:id="rId53"/>
    <p:sldId id="880" r:id="rId54"/>
    <p:sldId id="881" r:id="rId55"/>
    <p:sldId id="879" r:id="rId56"/>
    <p:sldId id="882" r:id="rId57"/>
    <p:sldId id="883" r:id="rId58"/>
    <p:sldId id="886" r:id="rId59"/>
    <p:sldId id="275" r:id="rId60"/>
    <p:sldId id="888" r:id="rId61"/>
    <p:sldId id="970" r:id="rId62"/>
    <p:sldId id="288" r:id="rId63"/>
    <p:sldId id="289" r:id="rId64"/>
    <p:sldId id="290" r:id="rId65"/>
    <p:sldId id="291" r:id="rId66"/>
    <p:sldId id="292" r:id="rId67"/>
    <p:sldId id="875" r:id="rId68"/>
    <p:sldId id="963" r:id="rId69"/>
    <p:sldId id="904" r:id="rId70"/>
    <p:sldId id="906" r:id="rId71"/>
    <p:sldId id="907" r:id="rId72"/>
    <p:sldId id="908" r:id="rId73"/>
    <p:sldId id="909" r:id="rId74"/>
    <p:sldId id="910" r:id="rId75"/>
    <p:sldId id="911" r:id="rId76"/>
    <p:sldId id="912" r:id="rId77"/>
    <p:sldId id="913" r:id="rId78"/>
    <p:sldId id="914" r:id="rId79"/>
    <p:sldId id="915" r:id="rId80"/>
    <p:sldId id="916" r:id="rId81"/>
    <p:sldId id="917" r:id="rId82"/>
    <p:sldId id="919" r:id="rId83"/>
    <p:sldId id="969" r:id="rId84"/>
    <p:sldId id="965" r:id="rId85"/>
    <p:sldId id="431" r:id="rId86"/>
    <p:sldId id="921" r:id="rId87"/>
    <p:sldId id="922" r:id="rId88"/>
    <p:sldId id="923" r:id="rId89"/>
    <p:sldId id="924" r:id="rId90"/>
    <p:sldId id="925" r:id="rId91"/>
    <p:sldId id="926" r:id="rId92"/>
    <p:sldId id="927" r:id="rId93"/>
    <p:sldId id="928" r:id="rId94"/>
    <p:sldId id="929" r:id="rId95"/>
    <p:sldId id="930" r:id="rId96"/>
    <p:sldId id="931" r:id="rId97"/>
    <p:sldId id="932" r:id="rId98"/>
    <p:sldId id="933" r:id="rId99"/>
    <p:sldId id="934" r:id="rId100"/>
    <p:sldId id="966" r:id="rId101"/>
    <p:sldId id="805" r:id="rId102"/>
    <p:sldId id="968" r:id="rId103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85" d="100"/>
          <a:sy n="85" d="100"/>
        </p:scale>
        <p:origin x="180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4.xml"/><Relationship Id="rId21" Type="http://schemas.openxmlformats.org/officeDocument/2006/relationships/slide" Target="slides/slide19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63" Type="http://schemas.openxmlformats.org/officeDocument/2006/relationships/slide" Target="slides/slide61.xml"/><Relationship Id="rId68" Type="http://schemas.openxmlformats.org/officeDocument/2006/relationships/slide" Target="slides/slide66.xml"/><Relationship Id="rId84" Type="http://schemas.openxmlformats.org/officeDocument/2006/relationships/slide" Target="slides/slide82.xml"/><Relationship Id="rId89" Type="http://schemas.openxmlformats.org/officeDocument/2006/relationships/slide" Target="slides/slide87.xml"/><Relationship Id="rId16" Type="http://schemas.openxmlformats.org/officeDocument/2006/relationships/slide" Target="slides/slide14.xml"/><Relationship Id="rId107" Type="http://schemas.openxmlformats.org/officeDocument/2006/relationships/theme" Target="theme/theme1.xml"/><Relationship Id="rId11" Type="http://schemas.openxmlformats.org/officeDocument/2006/relationships/slide" Target="slides/slide9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74" Type="http://schemas.openxmlformats.org/officeDocument/2006/relationships/slide" Target="slides/slide72.xml"/><Relationship Id="rId79" Type="http://schemas.openxmlformats.org/officeDocument/2006/relationships/slide" Target="slides/slide77.xml"/><Relationship Id="rId102" Type="http://schemas.openxmlformats.org/officeDocument/2006/relationships/slide" Target="slides/slide100.xml"/><Relationship Id="rId5" Type="http://schemas.openxmlformats.org/officeDocument/2006/relationships/slide" Target="slides/slide3.xml"/><Relationship Id="rId90" Type="http://schemas.openxmlformats.org/officeDocument/2006/relationships/slide" Target="slides/slide88.xml"/><Relationship Id="rId95" Type="http://schemas.openxmlformats.org/officeDocument/2006/relationships/slide" Target="slides/slide93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64" Type="http://schemas.openxmlformats.org/officeDocument/2006/relationships/slide" Target="slides/slide62.xml"/><Relationship Id="rId69" Type="http://schemas.openxmlformats.org/officeDocument/2006/relationships/slide" Target="slides/slide67.xml"/><Relationship Id="rId80" Type="http://schemas.openxmlformats.org/officeDocument/2006/relationships/slide" Target="slides/slide78.xml"/><Relationship Id="rId85" Type="http://schemas.openxmlformats.org/officeDocument/2006/relationships/slide" Target="slides/slide83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59" Type="http://schemas.openxmlformats.org/officeDocument/2006/relationships/slide" Target="slides/slide57.xml"/><Relationship Id="rId103" Type="http://schemas.openxmlformats.org/officeDocument/2006/relationships/slide" Target="slides/slide101.xml"/><Relationship Id="rId108" Type="http://schemas.openxmlformats.org/officeDocument/2006/relationships/tableStyles" Target="tableStyles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slide" Target="slides/slide52.xml"/><Relationship Id="rId62" Type="http://schemas.openxmlformats.org/officeDocument/2006/relationships/slide" Target="slides/slide60.xml"/><Relationship Id="rId70" Type="http://schemas.openxmlformats.org/officeDocument/2006/relationships/slide" Target="slides/slide68.xml"/><Relationship Id="rId75" Type="http://schemas.openxmlformats.org/officeDocument/2006/relationships/slide" Target="slides/slide73.xml"/><Relationship Id="rId83" Type="http://schemas.openxmlformats.org/officeDocument/2006/relationships/slide" Target="slides/slide81.xml"/><Relationship Id="rId88" Type="http://schemas.openxmlformats.org/officeDocument/2006/relationships/slide" Target="slides/slide86.xml"/><Relationship Id="rId91" Type="http://schemas.openxmlformats.org/officeDocument/2006/relationships/slide" Target="slides/slide89.xml"/><Relationship Id="rId96" Type="http://schemas.openxmlformats.org/officeDocument/2006/relationships/slide" Target="slides/slide94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slide" Target="slides/slide55.xml"/><Relationship Id="rId106" Type="http://schemas.openxmlformats.org/officeDocument/2006/relationships/viewProps" Target="viewProps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73" Type="http://schemas.openxmlformats.org/officeDocument/2006/relationships/slide" Target="slides/slide71.xml"/><Relationship Id="rId78" Type="http://schemas.openxmlformats.org/officeDocument/2006/relationships/slide" Target="slides/slide76.xml"/><Relationship Id="rId81" Type="http://schemas.openxmlformats.org/officeDocument/2006/relationships/slide" Target="slides/slide79.xml"/><Relationship Id="rId86" Type="http://schemas.openxmlformats.org/officeDocument/2006/relationships/slide" Target="slides/slide84.xml"/><Relationship Id="rId94" Type="http://schemas.openxmlformats.org/officeDocument/2006/relationships/slide" Target="slides/slide92.xml"/><Relationship Id="rId99" Type="http://schemas.openxmlformats.org/officeDocument/2006/relationships/slide" Target="slides/slide97.xml"/><Relationship Id="rId101" Type="http://schemas.openxmlformats.org/officeDocument/2006/relationships/slide" Target="slides/slide99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9" Type="http://schemas.openxmlformats.org/officeDocument/2006/relationships/slide" Target="slides/slide37.xml"/><Relationship Id="rId34" Type="http://schemas.openxmlformats.org/officeDocument/2006/relationships/slide" Target="slides/slide32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76" Type="http://schemas.openxmlformats.org/officeDocument/2006/relationships/slide" Target="slides/slide74.xml"/><Relationship Id="rId97" Type="http://schemas.openxmlformats.org/officeDocument/2006/relationships/slide" Target="slides/slide95.xml"/><Relationship Id="rId104" Type="http://schemas.openxmlformats.org/officeDocument/2006/relationships/notesMaster" Target="notesMasters/notesMaster1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92" Type="http://schemas.openxmlformats.org/officeDocument/2006/relationships/slide" Target="slides/slide90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27.xml"/><Relationship Id="rId24" Type="http://schemas.openxmlformats.org/officeDocument/2006/relationships/slide" Target="slides/slide22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66" Type="http://schemas.openxmlformats.org/officeDocument/2006/relationships/slide" Target="slides/slide64.xml"/><Relationship Id="rId87" Type="http://schemas.openxmlformats.org/officeDocument/2006/relationships/slide" Target="slides/slide85.xml"/><Relationship Id="rId61" Type="http://schemas.openxmlformats.org/officeDocument/2006/relationships/slide" Target="slides/slide59.xml"/><Relationship Id="rId82" Type="http://schemas.openxmlformats.org/officeDocument/2006/relationships/slide" Target="slides/slide80.xml"/><Relationship Id="rId19" Type="http://schemas.openxmlformats.org/officeDocument/2006/relationships/slide" Target="slides/slide17.xml"/><Relationship Id="rId14" Type="http://schemas.openxmlformats.org/officeDocument/2006/relationships/slide" Target="slides/slide12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56" Type="http://schemas.openxmlformats.org/officeDocument/2006/relationships/slide" Target="slides/slide54.xml"/><Relationship Id="rId77" Type="http://schemas.openxmlformats.org/officeDocument/2006/relationships/slide" Target="slides/slide75.xml"/><Relationship Id="rId100" Type="http://schemas.openxmlformats.org/officeDocument/2006/relationships/slide" Target="slides/slide98.xml"/><Relationship Id="rId105" Type="http://schemas.openxmlformats.org/officeDocument/2006/relationships/presProps" Target="presProps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93" Type="http://schemas.openxmlformats.org/officeDocument/2006/relationships/slide" Target="slides/slide91.xml"/><Relationship Id="rId98" Type="http://schemas.openxmlformats.org/officeDocument/2006/relationships/slide" Target="slides/slide96.xml"/><Relationship Id="rId3" Type="http://schemas.openxmlformats.org/officeDocument/2006/relationships/slide" Target="slides/slide1.xml"/><Relationship Id="rId25" Type="http://schemas.openxmlformats.org/officeDocument/2006/relationships/slide" Target="slides/slide23.xml"/><Relationship Id="rId46" Type="http://schemas.openxmlformats.org/officeDocument/2006/relationships/slide" Target="slides/slide44.xml"/><Relationship Id="rId67" Type="http://schemas.openxmlformats.org/officeDocument/2006/relationships/slide" Target="slides/slide6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6652729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11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5800517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24472128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22119187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48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87589678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Espaço Reservado para Imagem de Slide 1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2467" name="Espaço Reservado para Anotações 2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pt-BR" altLang="pt-BR"/>
              <a:t>Explicar rapidamente cada encargo e a importância do membro ativo se comprometer com a liderança.</a:t>
            </a:r>
          </a:p>
          <a:p>
            <a:pPr eaLnBrk="1" hangingPunct="1"/>
            <a:endParaRPr lang="pt-BR" altLang="pt-BR"/>
          </a:p>
        </p:txBody>
      </p:sp>
      <p:sp>
        <p:nvSpPr>
          <p:cNvPr id="62468" name="Espaço Reservado para Número de Slide 3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84225" indent="-301625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206500" indent="-2413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90688" indent="-2413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173288" indent="-2413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630488" indent="-2413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3087688" indent="-2413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544888" indent="-2413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4002088" indent="-2413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fld id="{30CA6AE6-34F6-41F2-82DB-1FDA1EDF9669}" type="slidenum">
              <a:rPr lang="pt-BR" altLang="pt-BR"/>
              <a:pPr/>
              <a:t>53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16509799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58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4794957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60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6588833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67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58725650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83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6914882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99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30129252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5" y="64677"/>
            <a:ext cx="11617291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99507456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ítulo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0972800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623392" y="1004887"/>
            <a:ext cx="10945216" cy="5160417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192270550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omparativ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124745"/>
            <a:ext cx="5386917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73" y="1124745"/>
            <a:ext cx="5389033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0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11" name="Content Placeholder 2"/>
          <p:cNvSpPr>
            <a:spLocks noGrp="1"/>
          </p:cNvSpPr>
          <p:nvPr>
            <p:ph idx="10"/>
          </p:nvPr>
        </p:nvSpPr>
        <p:spPr>
          <a:xfrm>
            <a:off x="623392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  <p:sp>
        <p:nvSpPr>
          <p:cNvPr id="12" name="Content Placeholder 2"/>
          <p:cNvSpPr>
            <a:spLocks noGrp="1"/>
          </p:cNvSpPr>
          <p:nvPr>
            <p:ph idx="11"/>
          </p:nvPr>
        </p:nvSpPr>
        <p:spPr>
          <a:xfrm>
            <a:off x="6192011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320702423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ap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3">
            <a:extLst>
              <a:ext uri="{FF2B5EF4-FFF2-40B4-BE49-F238E27FC236}">
                <a16:creationId xmlns:a16="http://schemas.microsoft.com/office/drawing/2014/main" id="{2F0B1903-53BB-44B1-BA7B-B4E6E2553084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0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ject 2">
            <a:extLst>
              <a:ext uri="{FF2B5EF4-FFF2-40B4-BE49-F238E27FC236}">
                <a16:creationId xmlns:a16="http://schemas.microsoft.com/office/drawing/2014/main" id="{27CF4A98-80D4-4EC2-8BAC-CE3AC55D1C93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8976320" y="5464611"/>
            <a:ext cx="2880320" cy="1204749"/>
          </a:xfrm>
          <a:prstGeom prst="rect">
            <a:avLst/>
          </a:prstGeom>
          <a:blipFill dpi="0" rotWithShape="1">
            <a:blip r:embed="rId3" cstate="print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  <p:sp>
        <p:nvSpPr>
          <p:cNvPr id="11" name="Espaço Reservado para Título 8"/>
          <p:cNvSpPr>
            <a:spLocks noGrp="1"/>
          </p:cNvSpPr>
          <p:nvPr>
            <p:ph type="title"/>
          </p:nvPr>
        </p:nvSpPr>
        <p:spPr>
          <a:xfrm>
            <a:off x="0" y="2420888"/>
            <a:ext cx="12192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>
              <a:defRPr sz="4000" baseline="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pt-BR"/>
              <a:t>Clique para editar o estilo do título mestre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21870317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ub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3">
            <a:extLst>
              <a:ext uri="{FF2B5EF4-FFF2-40B4-BE49-F238E27FC236}">
                <a16:creationId xmlns:a16="http://schemas.microsoft.com/office/drawing/2014/main" id="{411BFAC3-FE93-4B65-8BC0-C97815D4404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26988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ject 2">
            <a:extLst>
              <a:ext uri="{FF2B5EF4-FFF2-40B4-BE49-F238E27FC236}">
                <a16:creationId xmlns:a16="http://schemas.microsoft.com/office/drawing/2014/main" id="{962FA543-4BC5-4FE8-9133-896993332B21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8976320" y="5464611"/>
            <a:ext cx="2880320" cy="1204749"/>
          </a:xfrm>
          <a:prstGeom prst="rect">
            <a:avLst/>
          </a:prstGeom>
          <a:blipFill dpi="0" rotWithShape="1">
            <a:blip r:embed="rId3" cstate="print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  <p:sp>
        <p:nvSpPr>
          <p:cNvPr id="6" name="Espaço Reservado para Título 8"/>
          <p:cNvSpPr>
            <a:spLocks noGrp="1"/>
          </p:cNvSpPr>
          <p:nvPr>
            <p:ph type="title"/>
          </p:nvPr>
        </p:nvSpPr>
        <p:spPr>
          <a:xfrm>
            <a:off x="0" y="2420888"/>
            <a:ext cx="12192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>
              <a:defRPr sz="4000" baseline="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pt-BR"/>
              <a:t>Clique para editar o estilo do título mestre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63541529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0972800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623392" y="1004887"/>
            <a:ext cx="10945216" cy="5160417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221484531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imagem/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23392" y="1052736"/>
            <a:ext cx="11041227" cy="5184576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58774918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5" y="64677"/>
            <a:ext cx="11617291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13387810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4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096000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5" name="Picture Placeholder 2"/>
          <p:cNvSpPr>
            <a:spLocks noGrp="1"/>
          </p:cNvSpPr>
          <p:nvPr>
            <p:ph type="pic" idx="11"/>
          </p:nvPr>
        </p:nvSpPr>
        <p:spPr>
          <a:xfrm>
            <a:off x="1295467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096000" y="3933056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7" name="Picture Placeholder 2"/>
          <p:cNvSpPr>
            <a:spLocks noGrp="1"/>
          </p:cNvSpPr>
          <p:nvPr>
            <p:ph type="pic" idx="13"/>
          </p:nvPr>
        </p:nvSpPr>
        <p:spPr>
          <a:xfrm>
            <a:off x="1295467" y="3933056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3720487843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2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1295467" y="1052736"/>
            <a:ext cx="4224469" cy="5328592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5999989" y="1052736"/>
            <a:ext cx="4224469" cy="5328592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275853971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, texto e 2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096000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096000" y="3933056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623392" y="1196752"/>
            <a:ext cx="5088565" cy="5328592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131203464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, 2 imagens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23392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23392" y="3861048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5231904" y="1196752"/>
            <a:ext cx="5088565" cy="5328592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1538648084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mparativ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124745"/>
            <a:ext cx="5386917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73" y="1124745"/>
            <a:ext cx="5389033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0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11" name="Content Placeholder 2"/>
          <p:cNvSpPr>
            <a:spLocks noGrp="1"/>
          </p:cNvSpPr>
          <p:nvPr>
            <p:ph idx="10"/>
          </p:nvPr>
        </p:nvSpPr>
        <p:spPr>
          <a:xfrm>
            <a:off x="623392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  <p:sp>
        <p:nvSpPr>
          <p:cNvPr id="12" name="Content Placeholder 2"/>
          <p:cNvSpPr>
            <a:spLocks noGrp="1"/>
          </p:cNvSpPr>
          <p:nvPr>
            <p:ph idx="11"/>
          </p:nvPr>
        </p:nvSpPr>
        <p:spPr>
          <a:xfrm>
            <a:off x="6192011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369537496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inal (opção 1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3">
            <a:extLst>
              <a:ext uri="{FF2B5EF4-FFF2-40B4-BE49-F238E27FC236}">
                <a16:creationId xmlns:a16="http://schemas.microsoft.com/office/drawing/2014/main" id="{2D9254BD-EA4A-4CE2-BEF0-27BF86820BE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0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object 2">
            <a:extLst>
              <a:ext uri="{FF2B5EF4-FFF2-40B4-BE49-F238E27FC236}">
                <a16:creationId xmlns:a16="http://schemas.microsoft.com/office/drawing/2014/main" id="{BF863981-213D-4EEA-99D8-C6E3D748B728}"/>
              </a:ext>
            </a:extLst>
          </p:cNvPr>
          <p:cNvSpPr>
            <a:spLocks noChangeArrowheads="1"/>
          </p:cNvSpPr>
          <p:nvPr userDrawn="1"/>
        </p:nvSpPr>
        <p:spPr bwMode="auto">
          <a:xfrm>
            <a:off x="4079776" y="836712"/>
            <a:ext cx="4992555" cy="2088232"/>
          </a:xfrm>
          <a:prstGeom prst="rect">
            <a:avLst/>
          </a:prstGeom>
          <a:blipFill dpi="0" rotWithShape="1">
            <a:blip r:embed="rId3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</p:spTree>
    <p:extLst>
      <p:ext uri="{BB962C8B-B14F-4D97-AF65-F5344CB8AC3E}">
        <p14:creationId xmlns:p14="http://schemas.microsoft.com/office/powerpoint/2010/main" val="1815442515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inal (opção 2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3">
            <a:extLst>
              <a:ext uri="{FF2B5EF4-FFF2-40B4-BE49-F238E27FC236}">
                <a16:creationId xmlns:a16="http://schemas.microsoft.com/office/drawing/2014/main" id="{9E6C87BC-CF18-43C7-8455-B57224D0787F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0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ject 2">
            <a:extLst>
              <a:ext uri="{FF2B5EF4-FFF2-40B4-BE49-F238E27FC236}">
                <a16:creationId xmlns:a16="http://schemas.microsoft.com/office/drawing/2014/main" id="{44A62129-10D3-4DA8-B7D7-33779C82B064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9264352" y="5585086"/>
            <a:ext cx="2592288" cy="1084274"/>
          </a:xfrm>
          <a:prstGeom prst="rect">
            <a:avLst/>
          </a:prstGeom>
          <a:blipFill dpi="0" rotWithShape="1">
            <a:blip r:embed="rId3" cstate="print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  <p:sp>
        <p:nvSpPr>
          <p:cNvPr id="11" name="Espaço Reservado para Título 8"/>
          <p:cNvSpPr>
            <a:spLocks noGrp="1"/>
          </p:cNvSpPr>
          <p:nvPr>
            <p:ph type="title"/>
          </p:nvPr>
        </p:nvSpPr>
        <p:spPr>
          <a:xfrm>
            <a:off x="192021" y="908720"/>
            <a:ext cx="6288021" cy="1872208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>
              <a:defRPr sz="32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pt-BR"/>
              <a:t>Clique para editar o estilo do título mestre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40034872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2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7.xml"/><Relationship Id="rId7" Type="http://schemas.openxmlformats.org/officeDocument/2006/relationships/slideLayout" Target="../slideLayouts/slideLayout21.xml"/><Relationship Id="rId12" Type="http://schemas.openxmlformats.org/officeDocument/2006/relationships/slideLayout" Target="../slideLayouts/slideLayout26.xml"/><Relationship Id="rId2" Type="http://schemas.openxmlformats.org/officeDocument/2006/relationships/slideLayout" Target="../slideLayouts/slideLayout16.xml"/><Relationship Id="rId16" Type="http://schemas.openxmlformats.org/officeDocument/2006/relationships/image" Target="../media/image3.jpeg"/><Relationship Id="rId1" Type="http://schemas.openxmlformats.org/officeDocument/2006/relationships/slideLayout" Target="../slideLayouts/slideLayout15.xml"/><Relationship Id="rId6" Type="http://schemas.openxmlformats.org/officeDocument/2006/relationships/slideLayout" Target="../slideLayouts/slideLayout20.xml"/><Relationship Id="rId11" Type="http://schemas.openxmlformats.org/officeDocument/2006/relationships/slideLayout" Target="../slideLayouts/slideLayout25.xml"/><Relationship Id="rId5" Type="http://schemas.openxmlformats.org/officeDocument/2006/relationships/slideLayout" Target="../slideLayouts/slideLayout19.xml"/><Relationship Id="rId15" Type="http://schemas.openxmlformats.org/officeDocument/2006/relationships/image" Target="../media/image2.jpeg"/><Relationship Id="rId10" Type="http://schemas.openxmlformats.org/officeDocument/2006/relationships/slideLayout" Target="../slideLayouts/slideLayout24.xml"/><Relationship Id="rId4" Type="http://schemas.openxmlformats.org/officeDocument/2006/relationships/slideLayout" Target="../slideLayouts/slideLayout18.xml"/><Relationship Id="rId9" Type="http://schemas.openxmlformats.org/officeDocument/2006/relationships/slideLayout" Target="../slideLayouts/slideLayout23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20/02/2025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2" r:id="rId13"/>
    <p:sldLayoutId id="2147483663" r:id="rId14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Imagem 2">
            <a:extLst>
              <a:ext uri="{FF2B5EF4-FFF2-40B4-BE49-F238E27FC236}">
                <a16:creationId xmlns:a16="http://schemas.microsoft.com/office/drawing/2014/main" id="{0B121499-2221-46C0-9769-D3A452646AB4}"/>
              </a:ext>
            </a:extLst>
          </p:cNvPr>
          <p:cNvPicPr>
            <a:picLocks noChangeAspect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75008"/>
          <a:stretch>
            <a:fillRect/>
          </a:stretch>
        </p:blipFill>
        <p:spPr bwMode="auto">
          <a:xfrm>
            <a:off x="0" y="1"/>
            <a:ext cx="12192000" cy="1052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Imagem 3">
            <a:extLst>
              <a:ext uri="{FF2B5EF4-FFF2-40B4-BE49-F238E27FC236}">
                <a16:creationId xmlns:a16="http://schemas.microsoft.com/office/drawing/2014/main" id="{9BB81132-36A9-43D6-A542-3C3A03862ACB}"/>
              </a:ext>
            </a:extLst>
          </p:cNvPr>
          <p:cNvPicPr>
            <a:picLocks noChangeAspect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" t="89668" r="58041" b="-642"/>
          <a:stretch>
            <a:fillRect/>
          </a:stretch>
        </p:blipFill>
        <p:spPr bwMode="auto">
          <a:xfrm>
            <a:off x="9745133" y="-4763"/>
            <a:ext cx="2446867" cy="1058863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object 2">
            <a:extLst>
              <a:ext uri="{FF2B5EF4-FFF2-40B4-BE49-F238E27FC236}">
                <a16:creationId xmlns:a16="http://schemas.microsoft.com/office/drawing/2014/main" id="{A5BF9FE3-FD6A-44CF-9B0D-4043664E135D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9936427" y="89508"/>
            <a:ext cx="2016224" cy="843325"/>
          </a:xfrm>
          <a:prstGeom prst="rect">
            <a:avLst/>
          </a:prstGeom>
          <a:blipFill dpi="0" rotWithShape="1">
            <a:blip r:embed="rId16" cstate="print"/>
            <a:srcRect/>
            <a:stretch>
              <a:fillRect l="-2035" t="-3512" r="-1923" b="-3449"/>
            </a:stretch>
          </a:blipFill>
          <a:ln w="9525">
            <a:solidFill>
              <a:schemeClr val="bg1">
                <a:lumMod val="65000"/>
              </a:schemeClr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</p:spTree>
    <p:extLst>
      <p:ext uri="{BB962C8B-B14F-4D97-AF65-F5344CB8AC3E}">
        <p14:creationId xmlns:p14="http://schemas.microsoft.com/office/powerpoint/2010/main" val="41789454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  <p:sldLayoutId id="2147483666" r:id="rId2"/>
    <p:sldLayoutId id="2147483667" r:id="rId3"/>
    <p:sldLayoutId id="2147483668" r:id="rId4"/>
    <p:sldLayoutId id="2147483669" r:id="rId5"/>
    <p:sldLayoutId id="2147483670" r:id="rId6"/>
    <p:sldLayoutId id="2147483671" r:id="rId7"/>
    <p:sldLayoutId id="2147483672" r:id="rId8"/>
    <p:sldLayoutId id="2147483673" r:id="rId9"/>
    <p:sldLayoutId id="2147483674" r:id="rId10"/>
    <p:sldLayoutId id="2147483675" r:id="rId11"/>
    <p:sldLayoutId id="2147483676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2400" b="1" kern="1200">
          <a:solidFill>
            <a:srgbClr val="404040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e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3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4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9.jpeg"/></Relationships>
</file>

<file path=ppt/slides/_rels/slide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7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7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3.xml"/></Relationships>
</file>

<file path=ppt/slides/_rels/slide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3.xml"/></Relationships>
</file>

<file path=ppt/slides/_rels/slide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4.xml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3.xml"/></Relationships>
</file>

<file path=ppt/slides/_rels/slide8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3.xml"/></Relationships>
</file>

<file path=ppt/slides/_rels/slide8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3.xml"/></Relationships>
</file>

<file path=ppt/slides/_rels/slide8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2.xml"/></Relationships>
</file>

<file path=ppt/slides/_rels/slide8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2.xml"/></Relationships>
</file>

<file path=ppt/slides/_rels/slide9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2.xml"/></Relationships>
</file>

<file path=ppt/slides/_rels/slide9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2.xml"/></Relationships>
</file>

<file path=ppt/slides/_rels/slide9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2.xml"/></Relationships>
</file>

<file path=ppt/slides/_rels/slide9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2.xml"/></Relationships>
</file>

<file path=ppt/slides/_rels/slide9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12.xml"/></Relationships>
</file>

<file path=ppt/slides/_rels/slide9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9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9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9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2.xml"/></Relationships>
</file>

<file path=ppt/slides/_rels/slide9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5.jpeg"/></Relationships>
</file>

<file path=ppt/slides/_rels/slide10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9.xml"/></Relationships>
</file>

<file path=ppt/slides/_rels/slide10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2407" y="329243"/>
            <a:ext cx="3071576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12" name="Título 4">
            <a:extLst>
              <a:ext uri="{FF2B5EF4-FFF2-40B4-BE49-F238E27FC236}">
                <a16:creationId xmlns:a16="http://schemas.microsoft.com/office/drawing/2014/main" id="{20E7A610-98B3-4F56-9FFF-BB9C20BC8FC6}"/>
              </a:ext>
            </a:extLst>
          </p:cNvPr>
          <p:cNvSpPr txBox="1">
            <a:spLocks/>
          </p:cNvSpPr>
          <p:nvPr/>
        </p:nvSpPr>
        <p:spPr>
          <a:xfrm>
            <a:off x="0" y="3718560"/>
            <a:ext cx="12192000" cy="136497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pt-BR" b="1" dirty="0">
                <a:latin typeface="Garamond" panose="02020404030301010803" pitchFamily="18" charset="0"/>
              </a:rPr>
              <a:t>Formação de Diretoria de Conferência</a:t>
            </a:r>
            <a:endParaRPr lang="pt-BR" b="1" dirty="0"/>
          </a:p>
        </p:txBody>
      </p:sp>
    </p:spTree>
    <p:extLst>
      <p:ext uri="{BB962C8B-B14F-4D97-AF65-F5344CB8AC3E}">
        <p14:creationId xmlns:p14="http://schemas.microsoft.com/office/powerpoint/2010/main" val="263815386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3">
            <a:extLst>
              <a:ext uri="{FF2B5EF4-FFF2-40B4-BE49-F238E27FC236}">
                <a16:creationId xmlns:a16="http://schemas.microsoft.com/office/drawing/2014/main" id="{4FABC513-0FB6-4A24-9FAF-9A064986E0F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88" r="2686" b="-2"/>
          <a:stretch>
            <a:fillRect/>
          </a:stretch>
        </p:blipFill>
        <p:spPr bwMode="auto">
          <a:xfrm>
            <a:off x="662609" y="0"/>
            <a:ext cx="10774018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dirty="0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6">
            <a:extLst>
              <a:ext uri="{FF2B5EF4-FFF2-40B4-BE49-F238E27FC236}">
                <a16:creationId xmlns:a16="http://schemas.microsoft.com/office/drawing/2014/main" id="{03C2E641-2E89-42CE-944F-6615DD4899E1}"/>
              </a:ext>
            </a:extLst>
          </p:cNvPr>
          <p:cNvSpPr>
            <a:spLocks noChangeArrowheads="1"/>
          </p:cNvSpPr>
          <p:nvPr/>
        </p:nvSpPr>
        <p:spPr bwMode="auto">
          <a:xfrm>
            <a:off x="852253" y="2890223"/>
            <a:ext cx="6255026" cy="144655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en-US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</a:t>
            </a:r>
            <a:r>
              <a:rPr lang="en-US" altLang="pt-BR" sz="4400" b="1" dirty="0" err="1">
                <a:solidFill>
                  <a:schemeClr val="bg1"/>
                </a:solidFill>
                <a:latin typeface="Garamond" panose="02020404030301010803" pitchFamily="18" charset="0"/>
              </a:rPr>
              <a:t>Diretoria</a:t>
            </a:r>
            <a:endParaRPr lang="en-US" alt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  <a:p>
            <a:pPr algn="ctr" eaLnBrk="1" hangingPunct="1">
              <a:defRPr/>
            </a:pPr>
            <a:r>
              <a:rPr lang="en-US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Amigo(as) para servir</a:t>
            </a:r>
            <a:endParaRPr lang="pt-BR" altLang="pt-BR" sz="20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563107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6101F074-D389-4DB9-BF29-8401CAF8F10E}"/>
              </a:ext>
            </a:extLst>
          </p:cNvPr>
          <p:cNvSpPr txBox="1"/>
          <p:nvPr/>
        </p:nvSpPr>
        <p:spPr>
          <a:xfrm>
            <a:off x="1205948" y="2334085"/>
            <a:ext cx="6255026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1" hangingPunct="1">
              <a:defRPr/>
            </a:pP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A DIRETORIA</a:t>
            </a:r>
            <a:endParaRPr lang="pt-BR" altLang="pt-BR" sz="44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pic>
        <p:nvPicPr>
          <p:cNvPr id="18" name="Picture 5" descr="ícones Do Computador, Engrenagem, Símbolo png transparente grátis">
            <a:extLst>
              <a:ext uri="{FF2B5EF4-FFF2-40B4-BE49-F238E27FC236}">
                <a16:creationId xmlns:a16="http://schemas.microsoft.com/office/drawing/2014/main" id="{B1A2048C-08F6-40BE-9439-BF2EBED13BF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119" t="14514" r="20226" b="22701"/>
          <a:stretch>
            <a:fillRect/>
          </a:stretch>
        </p:blipFill>
        <p:spPr bwMode="auto">
          <a:xfrm>
            <a:off x="8657120" y="3166993"/>
            <a:ext cx="2506663" cy="2416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64054000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9" name="Retângulo 18"/>
          <p:cNvSpPr/>
          <p:nvPr/>
        </p:nvSpPr>
        <p:spPr>
          <a:xfrm>
            <a:off x="2789564" y="2005830"/>
            <a:ext cx="6172200" cy="20220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95000"/>
              </a:lnSpc>
              <a:buClr>
                <a:srgbClr val="FFFFFF"/>
              </a:buClr>
              <a:buSzPct val="100000"/>
              <a:buFont typeface="Times New Roman" pitchFamily="18" charset="0"/>
              <a:buNone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/>
            </a:pPr>
            <a:r>
              <a:rPr lang="pt-BR" sz="4400" b="1" dirty="0">
                <a:solidFill>
                  <a:srgbClr val="0070C0"/>
                </a:solidFill>
                <a:latin typeface="Garamond" panose="02020404030301010803" pitchFamily="18" charset="0"/>
                <a:cs typeface="Arial" pitchFamily="34" charset="0"/>
              </a:rPr>
              <a:t>Deveres e cuidados da diretoria de uma  Conferência</a:t>
            </a:r>
          </a:p>
        </p:txBody>
      </p:sp>
      <p:pic>
        <p:nvPicPr>
          <p:cNvPr id="9" name="Imagem 8">
            <a:extLst>
              <a:ext uri="{FF2B5EF4-FFF2-40B4-BE49-F238E27FC236}">
                <a16:creationId xmlns:a16="http://schemas.microsoft.com/office/drawing/2014/main" id="{22BB7D08-481D-408A-BD1C-E4F0961C7F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0B7BDCF1-A256-4DCC-A613-6CF259FED14C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352901784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>
            <a:spLocks noGrp="1"/>
          </p:cNvSpPr>
          <p:nvPr>
            <p:ph idx="1"/>
          </p:nvPr>
        </p:nvSpPr>
        <p:spPr>
          <a:xfrm>
            <a:off x="2078182" y="2242376"/>
            <a:ext cx="6692331" cy="2507753"/>
          </a:xfrm>
        </p:spPr>
        <p:txBody>
          <a:bodyPr>
            <a:normAutofit/>
          </a:bodyPr>
          <a:lstStyle/>
          <a:p>
            <a:pPr algn="ctr">
              <a:lnSpc>
                <a:spcPct val="200000"/>
              </a:lnSpc>
              <a:buClr>
                <a:srgbClr val="FFFFFF"/>
              </a:buClr>
              <a:buSzPct val="100000"/>
              <a:buFont typeface="Times New Roman" pitchFamily="18" charset="0"/>
              <a:buNone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A inspiração de  São 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ea typeface="Microsoft Himalaya" panose="01010100010101010101" pitchFamily="2" charset="0"/>
                <a:cs typeface="Microsoft Himalaya" panose="01010100010101010101" pitchFamily="2" charset="0"/>
              </a:rPr>
              <a:t>Vicente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, é a mesma nossa ?</a:t>
            </a:r>
            <a:endParaRPr lang="pt-BR" dirty="0">
              <a:solidFill>
                <a:schemeClr val="tx1"/>
              </a:solidFill>
              <a:latin typeface="Montserrat" panose="00000500000000000000" pitchFamily="2" charset="0"/>
              <a:cs typeface="Arial" pitchFamily="34" charset="0"/>
            </a:endParaRP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4829AD77-6CA8-4D20-86B3-C4DD828DB83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62BC9887-E00C-4B14-83A6-C99B6900C255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62806579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>
            <a:spLocks noGrp="1"/>
          </p:cNvSpPr>
          <p:nvPr>
            <p:ph idx="1"/>
          </p:nvPr>
        </p:nvSpPr>
        <p:spPr>
          <a:xfrm>
            <a:off x="1533378" y="2242376"/>
            <a:ext cx="8539090" cy="3061143"/>
          </a:xfrm>
        </p:spPr>
        <p:txBody>
          <a:bodyPr>
            <a:noAutofit/>
          </a:bodyPr>
          <a:lstStyle/>
          <a:p>
            <a:pPr algn="just">
              <a:lnSpc>
                <a:spcPct val="95000"/>
              </a:lnSpc>
              <a:buClr>
                <a:srgbClr val="FFFFFF"/>
              </a:buClr>
              <a:buSzPct val="100000"/>
              <a:buFont typeface="Times New Roman" pitchFamily="18" charset="0"/>
              <a:buNone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/>
            </a:pPr>
            <a:r>
              <a:rPr lang="pt-BR" dirty="0">
                <a:latin typeface="Montserrat" panose="00000500000000000000"/>
                <a:cs typeface="Arial" panose="020B0604020202020204" pitchFamily="34" charset="0"/>
              </a:rPr>
              <a:t>		Uma diretoria motivada tem entusiasmo, que, por sua vez, libera todas as energias individuais disponíveis e leva à maior inteligência, maior criatividade, maior facilidade de comunicação, enfim, melhora tudo.</a:t>
            </a: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4829AD77-6CA8-4D20-86B3-C4DD828DB83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62BC9887-E00C-4B14-83A6-C99B6900C255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75503251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9" name="Picture 13" descr="Gargalhada-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2218" y="1250540"/>
            <a:ext cx="4397828" cy="4475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etângulo 16"/>
          <p:cNvSpPr/>
          <p:nvPr/>
        </p:nvSpPr>
        <p:spPr>
          <a:xfrm>
            <a:off x="5579513" y="2736502"/>
            <a:ext cx="5921322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Temos que agir com ardor, com alegria e acreditar que tudo vai dar certo.  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Somos criativo.</a:t>
            </a:r>
            <a:endParaRPr lang="pt-BR" sz="2800" dirty="0">
              <a:latin typeface="Montserrat" panose="00000500000000000000" pitchFamily="2" charset="0"/>
            </a:endParaRP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B3A69B90-4882-4F58-8728-BFF4BF4F4CE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834D5431-F791-459A-9199-E9352A1C0F49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76418959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Rectangle 2"/>
          <p:cNvSpPr txBox="1">
            <a:spLocks noChangeArrowheads="1"/>
          </p:cNvSpPr>
          <p:nvPr/>
        </p:nvSpPr>
        <p:spPr bwMode="auto">
          <a:xfrm>
            <a:off x="1287887" y="2615158"/>
            <a:ext cx="9118243" cy="22538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pPr algn="just" eaLnBrk="1" hangingPunct="1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Devemos nos portar de bem com a vida, transmitir uma postura correta. </a:t>
            </a:r>
          </a:p>
          <a:p>
            <a:pPr algn="just" eaLnBrk="1" hangingPunct="1"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 eaLnBrk="1" hangingPunct="1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Cuidar da aparência externa e interna, acreditar no que está fazendo.</a:t>
            </a:r>
            <a:endParaRPr lang="pt-BR" sz="2800" dirty="0">
              <a:latin typeface="Montserrat" panose="00000500000000000000" pitchFamily="2" charset="0"/>
              <a:ea typeface="+mj-ea"/>
              <a:cs typeface="+mj-cs"/>
            </a:endParaRP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1FB29229-6C13-4316-BAF8-4E44C349901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07AA25E3-B93C-452D-82EC-732DB5709858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336860304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6" name="Rectangle 2"/>
          <p:cNvSpPr txBox="1">
            <a:spLocks noChangeArrowheads="1"/>
          </p:cNvSpPr>
          <p:nvPr/>
        </p:nvSpPr>
        <p:spPr bwMode="auto">
          <a:xfrm>
            <a:off x="1779377" y="2316403"/>
            <a:ext cx="8040484" cy="1714501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Mostrar com competência e zelo as suas ações e se apaixonar pelo que está fazendo</a:t>
            </a:r>
            <a:r>
              <a:rPr lang="pt-BR" sz="4800" dirty="0">
                <a:latin typeface="Montserrat" panose="00000500000000000000" pitchFamily="2" charset="0"/>
              </a:rPr>
              <a:t>.</a:t>
            </a:r>
          </a:p>
        </p:txBody>
      </p:sp>
      <p:pic>
        <p:nvPicPr>
          <p:cNvPr id="9" name="Imagem 8">
            <a:extLst>
              <a:ext uri="{FF2B5EF4-FFF2-40B4-BE49-F238E27FC236}">
                <a16:creationId xmlns:a16="http://schemas.microsoft.com/office/drawing/2014/main" id="{993C6FF7-41C6-4D9C-BD2E-1D6B559217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EF9D0825-B1AF-4B0E-BE29-FB4152546137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407892551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Retângulo 2">
            <a:extLst>
              <a:ext uri="{FF2B5EF4-FFF2-40B4-BE49-F238E27FC236}">
                <a16:creationId xmlns:a16="http://schemas.microsoft.com/office/drawing/2014/main" id="{354316E5-878F-4AFA-BD14-A65A2FB84908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8237" y="3228777"/>
            <a:ext cx="6584950" cy="769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20000"/>
              </a:spcBef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O Serviço aos pobres</a:t>
            </a:r>
            <a:endParaRPr lang="pt-BR" altLang="pt-BR" sz="40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1559225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216794" y="1605312"/>
            <a:ext cx="11758412" cy="47489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O serviço aos pobres:</a:t>
            </a: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Tx/>
              <a:buChar char="-"/>
              <a:defRPr/>
            </a:pP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 Tornar efetivo e afetivo o seguimento de Jesus Cristo;</a:t>
            </a:r>
            <a:endParaRPr lang="pt-BR" sz="1600" dirty="0">
              <a:latin typeface="Montserrat" panose="00000500000000000000" pitchFamily="2" charset="0"/>
              <a:cs typeface="Arial" pitchFamily="34" charset="0"/>
            </a:endParaRPr>
          </a:p>
          <a:p>
            <a:pPr marL="0" indent="0">
              <a:buFont typeface="Arial" panose="020B0604020202020204" pitchFamily="34" charset="0"/>
              <a:buNone/>
              <a:defRPr/>
            </a:pPr>
            <a:r>
              <a:rPr lang="pt-BR" sz="1600" dirty="0">
                <a:latin typeface="Montserrat" panose="00000500000000000000" pitchFamily="2" charset="0"/>
                <a:cs typeface="Arial" pitchFamily="34" charset="0"/>
              </a:rPr>
              <a:t> </a:t>
            </a:r>
            <a:endParaRPr lang="pt-BR" sz="10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Tx/>
              <a:buChar char="-"/>
              <a:defRPr/>
            </a:pP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 Servir ao próximo, e de maneira especial aos Pobres;</a:t>
            </a:r>
          </a:p>
          <a:p>
            <a:pPr algn="just">
              <a:buFontTx/>
              <a:buChar char="-"/>
              <a:defRPr/>
            </a:pPr>
            <a:endParaRPr lang="pt-BR" sz="1000" dirty="0">
              <a:latin typeface="Montserrat" panose="00000500000000000000" pitchFamily="2" charset="0"/>
              <a:cs typeface="Arial" pitchFamily="34" charset="0"/>
            </a:endParaRPr>
          </a:p>
          <a:p>
            <a:pPr>
              <a:buFontTx/>
              <a:buChar char="-"/>
              <a:defRPr/>
            </a:pP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 Caridade organizada em prol dos desamparados e dos  excluídos;</a:t>
            </a: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187D0CDF-50B5-4F65-8F7E-A2BA1EA42F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F9282055-3723-46EB-81C8-733745EEA216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46912642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1351722" y="1113796"/>
            <a:ext cx="8772939" cy="47489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O serviço aos pobres:</a:t>
            </a: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just">
              <a:lnSpc>
                <a:spcPct val="150000"/>
              </a:lnSpc>
              <a:spcBef>
                <a:spcPts val="1200"/>
              </a:spcBef>
              <a:spcAft>
                <a:spcPts val="600"/>
              </a:spcAft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O Amor e o serviço aos Pobres nos compromete a lutar contra todo tipo de pobreza;</a:t>
            </a: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95011F1E-3A48-4725-9E3B-F101C422F8A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91786A5C-BA90-40A6-976C-77B2AC6E69B5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80564700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1497496" y="727430"/>
            <a:ext cx="8839200" cy="47489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O serviço aos pobres:</a:t>
            </a: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just">
              <a:lnSpc>
                <a:spcPct val="150000"/>
              </a:lnSpc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Enquanto responsáveis por uma CONFERÊNCIA devemos: dar testemunho de dedicação total  no </a:t>
            </a:r>
            <a:r>
              <a:rPr lang="pt-BR" b="1" u="sng" dirty="0">
                <a:latin typeface="Montserrat" panose="00000500000000000000" pitchFamily="2" charset="0"/>
                <a:cs typeface="Arial" pitchFamily="34" charset="0"/>
              </a:rPr>
              <a:t>serviço aos Pobres</a:t>
            </a: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, realizando a lei da Boa Nova, da solidariedade e da fraternidade;</a:t>
            </a: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9F16FC3D-F020-4D4F-9C30-1732B30C789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84D74DBE-3B59-4285-B1FD-6594342F82AC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79439719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965916" y="951203"/>
            <a:ext cx="9039476" cy="47489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O serviço aos pobres:</a:t>
            </a: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just">
              <a:buNone/>
              <a:defRPr/>
            </a:pPr>
            <a:r>
              <a:rPr lang="pt-BR" b="1" u="sng" dirty="0">
                <a:latin typeface="Montserrat" panose="00000500000000000000" pitchFamily="2" charset="0"/>
                <a:cs typeface="Arial" pitchFamily="34" charset="0"/>
              </a:rPr>
              <a:t>Não se ama a pobreza, mas aos Pobres. </a:t>
            </a:r>
          </a:p>
          <a:p>
            <a:pPr marL="0" indent="0" algn="just">
              <a:buNone/>
              <a:defRPr/>
            </a:pPr>
            <a:endParaRPr lang="pt-BR" dirty="0"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0" indent="0" algn="just">
              <a:lnSpc>
                <a:spcPct val="150000"/>
              </a:lnSpc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panose="020B0604020202020204" pitchFamily="34" charset="0"/>
              </a:rPr>
              <a:t>A Pobreza e a Miséria  são males que desumanizam  a pessoa humana e, por isso devem ser erradicados;</a:t>
            </a: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28152687-9FF7-45BD-B8D1-5EFF192948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6506B67F-7B2D-41C1-854B-1104EDC7461B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65464042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489398" y="881976"/>
            <a:ext cx="9794290" cy="5233815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O serviço aos pobres:</a:t>
            </a:r>
          </a:p>
          <a:p>
            <a:pPr algn="ctr">
              <a:buFont typeface="Arial" charset="0"/>
              <a:buNone/>
              <a:defRPr/>
            </a:pPr>
            <a:endParaRPr lang="pt-BR" b="1" u="sng" dirty="0">
              <a:latin typeface="Montserrat" panose="00000500000000000000" pitchFamily="2" charset="0"/>
              <a:cs typeface="Arial" pitchFamily="34" charset="0"/>
            </a:endParaRPr>
          </a:p>
          <a:p>
            <a:pPr marL="0" indent="0">
              <a:lnSpc>
                <a:spcPct val="150000"/>
              </a:lnSpc>
              <a:buFont typeface="Arial" charset="0"/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- Como líderes, não basta ficarmos indignados com a Pobreza, é preciso que seja transformada em atos e ações;</a:t>
            </a:r>
          </a:p>
          <a:p>
            <a:pPr algn="just">
              <a:buFont typeface="Arial" charset="0"/>
              <a:buChar char="•"/>
              <a:defRPr/>
            </a:pPr>
            <a:endParaRPr lang="pt-BR" dirty="0"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just">
              <a:lnSpc>
                <a:spcPct val="150000"/>
              </a:lnSpc>
              <a:buFont typeface="Arial" charset="0"/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pitchFamily="34" charset="0"/>
              </a:rPr>
              <a:t>- É preciso fazer com que os Pobres tomem consciência da miséria em que se encontram para conseguirem se libertar.</a:t>
            </a: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284E84BB-333A-4AF6-BF7B-FB4D45B2682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65EDF9A9-06EE-4B81-9F28-5A2D27B1563B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97940324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6" name="Espaço Reservado para Conteúdo 2"/>
          <p:cNvSpPr txBox="1">
            <a:spLocks/>
          </p:cNvSpPr>
          <p:nvPr/>
        </p:nvSpPr>
        <p:spPr>
          <a:xfrm>
            <a:off x="516835" y="978939"/>
            <a:ext cx="10880967" cy="537527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Vicente de Paulo </a:t>
            </a: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deu algumas dicas de </a:t>
            </a:r>
          </a:p>
          <a:p>
            <a:pPr marL="0" indent="0"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como evangelizar os pobres:</a:t>
            </a:r>
          </a:p>
          <a:p>
            <a:pPr marL="0" indent="0" algn="just">
              <a:buFont typeface="Arial" charset="0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dirty="0">
                <a:latin typeface="Montserrat" panose="00000500000000000000" pitchFamily="2" charset="0"/>
              </a:rPr>
              <a:t> Relacionar-se bem com eles;</a:t>
            </a:r>
          </a:p>
          <a:p>
            <a:pPr>
              <a:buFontTx/>
              <a:buChar char="-"/>
              <a:defRPr/>
            </a:pPr>
            <a:endParaRPr lang="pt-BR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dirty="0">
                <a:latin typeface="Montserrat" panose="00000500000000000000" pitchFamily="2" charset="0"/>
              </a:rPr>
              <a:t> Colocar-se próximos a eles;</a:t>
            </a:r>
          </a:p>
          <a:p>
            <a:pPr>
              <a:buFontTx/>
              <a:buChar char="-"/>
              <a:defRPr/>
            </a:pPr>
            <a:endParaRPr lang="pt-BR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dirty="0">
                <a:latin typeface="Montserrat" panose="00000500000000000000" pitchFamily="2" charset="0"/>
              </a:rPr>
              <a:t> Tratá-los com simplicidade, humildade e doçura. </a:t>
            </a:r>
          </a:p>
        </p:txBody>
      </p:sp>
      <p:pic>
        <p:nvPicPr>
          <p:cNvPr id="9" name="Imagem 8">
            <a:extLst>
              <a:ext uri="{FF2B5EF4-FFF2-40B4-BE49-F238E27FC236}">
                <a16:creationId xmlns:a16="http://schemas.microsoft.com/office/drawing/2014/main" id="{D44A06CB-7E45-41EA-A930-AB5978A3D2F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F2E87187-B45F-49A7-8A3C-E72F783677AE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35594516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570016" y="1179072"/>
            <a:ext cx="10518696" cy="482441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sz="4400" b="1" dirty="0">
                <a:solidFill>
                  <a:srgbClr val="0070C0"/>
                </a:solidFill>
                <a:latin typeface="Garamond" panose="02020404030301010803" pitchFamily="18" charset="0"/>
                <a:cs typeface="Arial" charset="0"/>
              </a:rPr>
              <a:t> </a:t>
            </a: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Vicente de Paulo:</a:t>
            </a:r>
          </a:p>
          <a:p>
            <a:pPr marL="0" indent="0" algn="just">
              <a:buFont typeface="Arial" panose="020B0604020202020204" pitchFamily="34" charset="0"/>
              <a:buNone/>
              <a:defRPr/>
            </a:pPr>
            <a:endParaRPr lang="pt-BR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Mobilizou as pessoas para o serviço;</a:t>
            </a:r>
          </a:p>
          <a:p>
            <a:pPr marL="0" indent="0" algn="just">
              <a:buFont typeface="Arial" panose="020B0604020202020204" pitchFamily="34" charset="0"/>
              <a:buNone/>
              <a:defRPr/>
            </a:pPr>
            <a:endParaRPr lang="pt-BR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Incentivou a comunidade rica a estar a serviço dos Pobres;</a:t>
            </a:r>
          </a:p>
          <a:p>
            <a:pPr marL="0" indent="0" algn="just">
              <a:buFont typeface="Arial" panose="020B0604020202020204" pitchFamily="34" charset="0"/>
              <a:buNone/>
              <a:defRPr/>
            </a:pPr>
            <a:endParaRPr lang="pt-BR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Incentivou as pessoas a lutarem para tirar os Pobres da miséria.</a:t>
            </a:r>
            <a:r>
              <a:rPr lang="pt-BR" i="1" dirty="0">
                <a:latin typeface="Montserrat" panose="00000500000000000000" pitchFamily="2" charset="0"/>
                <a:cs typeface="Arial" pitchFamily="34" charset="0"/>
              </a:rPr>
              <a:t>   </a:t>
            </a:r>
            <a:endParaRPr lang="pt-BR" dirty="0">
              <a:latin typeface="Montserrat" panose="00000500000000000000" pitchFamily="2" charset="0"/>
              <a:cs typeface="Arial" pitchFamily="34" charset="0"/>
            </a:endParaRP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2CB145E0-6F0F-4629-BE90-27F021B522A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C2D70C9A-7448-47DD-9A0C-38D193462E3D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62608139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6" name="Espaço Reservado para Conteúdo 2"/>
          <p:cNvSpPr txBox="1">
            <a:spLocks/>
          </p:cNvSpPr>
          <p:nvPr/>
        </p:nvSpPr>
        <p:spPr>
          <a:xfrm>
            <a:off x="498765" y="1319930"/>
            <a:ext cx="10037098" cy="4593982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Vicente de Paulo era um empreendedor:</a:t>
            </a:r>
          </a:p>
          <a:p>
            <a:pPr marL="0" indent="0" algn="just">
              <a:buFont typeface="Arial" charset="0"/>
              <a:buNone/>
              <a:defRPr/>
            </a:pPr>
            <a:endParaRPr lang="pt-BR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50000"/>
              </a:lnSpc>
              <a:buFont typeface="Arial" charset="0"/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Sabia empreender a ação caritativa em todos os tipos de pobreza;</a:t>
            </a:r>
          </a:p>
          <a:p>
            <a:pPr marL="0" indent="0" algn="just">
              <a:buFont typeface="Arial" charset="0"/>
              <a:buNone/>
              <a:defRPr/>
            </a:pPr>
            <a:endParaRPr lang="pt-BR" b="1" dirty="0">
              <a:latin typeface="Montserrat" panose="00000500000000000000" pitchFamily="2" charset="0"/>
              <a:cs typeface="Arial" charset="0"/>
            </a:endParaRPr>
          </a:p>
          <a:p>
            <a:pPr marL="0" indent="0">
              <a:lnSpc>
                <a:spcPct val="150000"/>
              </a:lnSpc>
              <a:buFont typeface="Arial" charset="0"/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Era bem relacionado com todas as pessoas, inclusive com os ricos e com eles conseguia ajuda para seus Pobres.</a:t>
            </a:r>
            <a:endParaRPr lang="pt-BR" b="1" dirty="0">
              <a:latin typeface="Montserrat" panose="00000500000000000000" pitchFamily="2" charset="0"/>
              <a:cs typeface="Arial" charset="0"/>
            </a:endParaRPr>
          </a:p>
        </p:txBody>
      </p:sp>
      <p:pic>
        <p:nvPicPr>
          <p:cNvPr id="9" name="Imagem 8">
            <a:extLst>
              <a:ext uri="{FF2B5EF4-FFF2-40B4-BE49-F238E27FC236}">
                <a16:creationId xmlns:a16="http://schemas.microsoft.com/office/drawing/2014/main" id="{F4CF56AD-2907-41BD-A355-7E67D04E3E9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69535722-81F7-4092-A082-B053A1F22FA4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51635584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Retângulo 2">
            <a:extLst>
              <a:ext uri="{FF2B5EF4-FFF2-40B4-BE49-F238E27FC236}">
                <a16:creationId xmlns:a16="http://schemas.microsoft.com/office/drawing/2014/main" id="{354316E5-878F-4AFA-BD14-A65A2FB84908}"/>
              </a:ext>
            </a:extLst>
          </p:cNvPr>
          <p:cNvSpPr>
            <a:spLocks noChangeArrowheads="1"/>
          </p:cNvSpPr>
          <p:nvPr/>
        </p:nvSpPr>
        <p:spPr bwMode="auto">
          <a:xfrm>
            <a:off x="878071" y="2890223"/>
            <a:ext cx="6584950" cy="144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Família Assistida / Como deve ser a visita?</a:t>
            </a:r>
          </a:p>
        </p:txBody>
      </p:sp>
    </p:spTree>
    <p:extLst>
      <p:ext uri="{BB962C8B-B14F-4D97-AF65-F5344CB8AC3E}">
        <p14:creationId xmlns:p14="http://schemas.microsoft.com/office/powerpoint/2010/main" val="213656468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48422" y="628789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15" name="Retângulo 14"/>
          <p:cNvSpPr/>
          <p:nvPr/>
        </p:nvSpPr>
        <p:spPr>
          <a:xfrm>
            <a:off x="128750" y="1393233"/>
            <a:ext cx="10560715" cy="43396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 assistência honra quando, ao pão que alimenta, se acrescenta a visita que consola, o conselho que ilumina, o amável aperto de mão que eleva a coragem. </a:t>
            </a:r>
          </a:p>
          <a:p>
            <a:pPr algn="just"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b="1" dirty="0">
                <a:latin typeface="Montserrat" panose="00000500000000000000" pitchFamily="2" charset="0"/>
              </a:rPr>
              <a:t>Quando trata o pobre com respeito, e não só como igual, mas como um superior, pois sofre como talvez </a:t>
            </a:r>
            <a:r>
              <a:rPr lang="pt-BR" sz="2800" b="1" u="sng" dirty="0">
                <a:latin typeface="Montserrat" panose="00000500000000000000" pitchFamily="2" charset="0"/>
              </a:rPr>
              <a:t>nós não seríamos capazes de suportar</a:t>
            </a:r>
            <a:r>
              <a:rPr lang="pt-BR" sz="2800" dirty="0">
                <a:latin typeface="Montserrat" panose="00000500000000000000" pitchFamily="2" charset="0"/>
              </a:rPr>
              <a:t>.</a:t>
            </a:r>
            <a:endParaRPr lang="pt-BR" sz="2800" b="1" u="sng" dirty="0">
              <a:latin typeface="Montserrat" panose="00000500000000000000" pitchFamily="2" charset="0"/>
            </a:endParaRPr>
          </a:p>
          <a:p>
            <a:pPr algn="just">
              <a:defRPr/>
            </a:pPr>
            <a:endParaRPr lang="pt-BR" sz="1200" b="1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Quando o tratamos como um enviado de Deus para provar nossa justiça e nossa caridade, para salvar-nos por nossas obras.</a:t>
            </a:r>
          </a:p>
        </p:txBody>
      </p:sp>
      <p:sp>
        <p:nvSpPr>
          <p:cNvPr id="2" name="Retângulo 1"/>
          <p:cNvSpPr/>
          <p:nvPr/>
        </p:nvSpPr>
        <p:spPr>
          <a:xfrm>
            <a:off x="353833" y="628789"/>
            <a:ext cx="966978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Garamond" panose="02020404030301010803" pitchFamily="18" charset="0"/>
              </a:rPr>
              <a:t>Família Assistida / Como deve ser a visita?</a:t>
            </a:r>
          </a:p>
        </p:txBody>
      </p:sp>
    </p:spTree>
    <p:extLst>
      <p:ext uri="{BB962C8B-B14F-4D97-AF65-F5344CB8AC3E}">
        <p14:creationId xmlns:p14="http://schemas.microsoft.com/office/powerpoint/2010/main" val="366781453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2" name="Retângulo 1"/>
          <p:cNvSpPr/>
          <p:nvPr/>
        </p:nvSpPr>
        <p:spPr>
          <a:xfrm>
            <a:off x="-242515" y="742004"/>
            <a:ext cx="10857506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Família Assistida / Como deve ser a visita?</a:t>
            </a:r>
          </a:p>
        </p:txBody>
      </p:sp>
      <p:sp>
        <p:nvSpPr>
          <p:cNvPr id="16" name="Espaço Reservado para Conteúdo 4"/>
          <p:cNvSpPr>
            <a:spLocks noGrp="1"/>
          </p:cNvSpPr>
          <p:nvPr>
            <p:ph idx="10"/>
          </p:nvPr>
        </p:nvSpPr>
        <p:spPr>
          <a:xfrm>
            <a:off x="468312" y="1596758"/>
            <a:ext cx="11491361" cy="4533991"/>
          </a:xfrm>
        </p:spPr>
        <p:txBody>
          <a:bodyPr/>
          <a:lstStyle/>
          <a:p>
            <a:pPr algn="just"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Acolher/ cumprimentar com alegria verdadeira, </a:t>
            </a:r>
          </a:p>
          <a:p>
            <a:pPr algn="just"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olhando nos olhos.</a:t>
            </a:r>
          </a:p>
          <a:p>
            <a:pPr algn="just">
              <a:defRPr/>
            </a:pPr>
            <a:endParaRPr lang="pt-BR" sz="105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Apresentar-se e dar a conhecer o motivo da visita</a:t>
            </a:r>
          </a:p>
          <a:p>
            <a:pPr algn="just">
              <a:defRPr/>
            </a:pPr>
            <a:endParaRPr lang="pt-BR" sz="10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Desenvolver o motivo de forma informal (não fazer anotações ou preencher fichas) na 1ª visita</a:t>
            </a:r>
          </a:p>
          <a:p>
            <a:pPr algn="just">
              <a:defRPr/>
            </a:pPr>
            <a:endParaRPr lang="pt-BR" sz="10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Ter atitude de afeto e companhia</a:t>
            </a:r>
          </a:p>
          <a:p>
            <a:pPr algn="just">
              <a:defRPr/>
            </a:pPr>
            <a:endParaRPr lang="pt-BR" sz="10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Ficar o tempo necessário e retirar-se no tempo certo.</a:t>
            </a:r>
          </a:p>
          <a:p>
            <a:pPr algn="just">
              <a:defRPr/>
            </a:pPr>
            <a:endParaRPr lang="pt-BR" sz="11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Deixar aberta a possibilidade de regressar.</a:t>
            </a:r>
            <a:endParaRPr lang="en-US" sz="28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>
              <a:defRPr/>
            </a:pP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417445974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2" name="Retângulo 1"/>
          <p:cNvSpPr/>
          <p:nvPr/>
        </p:nvSpPr>
        <p:spPr>
          <a:xfrm>
            <a:off x="274320" y="907880"/>
            <a:ext cx="966978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Família Assistida / Como deve ser a visita?</a:t>
            </a:r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15" name="Retângulo 14"/>
          <p:cNvSpPr/>
          <p:nvPr/>
        </p:nvSpPr>
        <p:spPr>
          <a:xfrm>
            <a:off x="990242" y="2662551"/>
            <a:ext cx="10600744" cy="26781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14300"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Preparar </a:t>
            </a:r>
            <a:r>
              <a:rPr lang="pt-BR" sz="2800" b="1" dirty="0">
                <a:latin typeface="Montserrat" panose="00000500000000000000" pitchFamily="2" charset="0"/>
              </a:rPr>
              <a:t>ESPIRITUALMENTE </a:t>
            </a:r>
            <a:r>
              <a:rPr lang="pt-BR" sz="2800" dirty="0">
                <a:latin typeface="Montserrat" panose="00000500000000000000" pitchFamily="2" charset="0"/>
              </a:rPr>
              <a:t>antes da visita  </a:t>
            </a:r>
          </a:p>
          <a:p>
            <a:pPr marL="114300"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marL="114300"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Buscar a orientação divina pela oração.</a:t>
            </a:r>
          </a:p>
          <a:p>
            <a:pPr marL="114300"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(Oração para uso dos vicentinos antes da visita domiciliar aos assistidos) </a:t>
            </a:r>
            <a:r>
              <a:rPr lang="pt-BR" dirty="0">
                <a:latin typeface="Montserrat" panose="00000500000000000000" pitchFamily="2" charset="0"/>
              </a:rPr>
              <a:t>Pag. 186, da regra edição 2023</a:t>
            </a:r>
            <a:endParaRPr lang="pt-BR" sz="1600" dirty="0">
              <a:latin typeface="Montserrat" panose="00000500000000000000" pitchFamily="2" charset="0"/>
            </a:endParaRPr>
          </a:p>
          <a:p>
            <a:pPr marL="114300">
              <a:defRPr/>
            </a:pPr>
            <a:endParaRPr lang="en-US" sz="2800" b="1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46480163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16" name="Picture 2" descr="s340x255"/>
          <p:cNvPicPr>
            <a:picLocks noChangeAspect="1" noChangeArrowheads="1"/>
          </p:cNvPicPr>
          <p:nvPr/>
        </p:nvPicPr>
        <p:blipFill>
          <a:blip r:embed="rId3">
            <a:lum bright="3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4508" y="867892"/>
            <a:ext cx="9144000" cy="5786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etângulo 16"/>
          <p:cNvSpPr/>
          <p:nvPr/>
        </p:nvSpPr>
        <p:spPr>
          <a:xfrm>
            <a:off x="6774287" y="1911883"/>
            <a:ext cx="3575660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Tudo o que fizermos aos nossos assistidos será muito pouco diante de tudo o que Deus tem feito por nós.</a:t>
            </a:r>
          </a:p>
        </p:txBody>
      </p:sp>
    </p:spTree>
    <p:extLst>
      <p:ext uri="{BB962C8B-B14F-4D97-AF65-F5344CB8AC3E}">
        <p14:creationId xmlns:p14="http://schemas.microsoft.com/office/powerpoint/2010/main" val="300735474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58458308-5814-44BF-A7D7-DF09C45FA6C3}"/>
              </a:ext>
            </a:extLst>
          </p:cNvPr>
          <p:cNvSpPr/>
          <p:nvPr/>
        </p:nvSpPr>
        <p:spPr>
          <a:xfrm>
            <a:off x="103031" y="3262632"/>
            <a:ext cx="7511424" cy="7017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73050" indent="-25400" algn="ctr">
              <a:lnSpc>
                <a:spcPct val="90000"/>
              </a:lnSpc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Escolha de membros da mesa</a:t>
            </a:r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79826449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Retângulo 3"/>
          <p:cNvSpPr/>
          <p:nvPr/>
        </p:nvSpPr>
        <p:spPr>
          <a:xfrm>
            <a:off x="641268" y="2565070"/>
            <a:ext cx="9708680" cy="19584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73050" indent="-25400" algn="just">
              <a:lnSpc>
                <a:spcPct val="150000"/>
              </a:lnSpc>
              <a:defRPr/>
            </a:pPr>
            <a:r>
              <a:rPr lang="pt-BR" sz="2800" dirty="0">
                <a:latin typeface="Montserrat" panose="00000500000000000000" pitchFamily="2" charset="0"/>
              </a:rPr>
              <a:t>É muito importante que o presidente saiba escolher bem os seus auxiliares diretos, isto é, os seus companheiros de Diretoria. </a:t>
            </a:r>
            <a:endParaRPr lang="pt-BR" sz="2800" b="1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6" name="Retângulo 15"/>
          <p:cNvSpPr/>
          <p:nvPr/>
        </p:nvSpPr>
        <p:spPr>
          <a:xfrm>
            <a:off x="2247900" y="944300"/>
            <a:ext cx="6896100" cy="10955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73050" indent="-25400" algn="ctr">
              <a:lnSpc>
                <a:spcPct val="90000"/>
              </a:lnSpc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Escolha de membros da mesa</a:t>
            </a:r>
            <a:br>
              <a:rPr lang="pt-BR" sz="4400" dirty="0">
                <a:solidFill>
                  <a:srgbClr val="0070C0"/>
                </a:solidFill>
                <a:latin typeface="Garamond" panose="02020404030301010803" pitchFamily="18" charset="0"/>
              </a:rPr>
            </a:br>
            <a:endParaRPr lang="pt-BR" sz="44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6932497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2" name="Retângulo 1"/>
          <p:cNvSpPr/>
          <p:nvPr/>
        </p:nvSpPr>
        <p:spPr>
          <a:xfrm>
            <a:off x="653143" y="2137558"/>
            <a:ext cx="9405256" cy="28069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73050" indent="-25400" algn="ctr">
              <a:lnSpc>
                <a:spcPct val="90000"/>
              </a:lnSpc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Diante de dificuldades:</a:t>
            </a:r>
            <a:b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r>
              <a:rPr lang="pt-BR" sz="2800" dirty="0">
                <a:solidFill>
                  <a:srgbClr val="0070C0"/>
                </a:solidFill>
                <a:latin typeface="Montserrat" panose="00000500000000000000" pitchFamily="2" charset="0"/>
              </a:rPr>
              <a:t> </a:t>
            </a:r>
          </a:p>
          <a:p>
            <a:pPr marL="273050" indent="-25400" algn="just">
              <a:lnSpc>
                <a:spcPct val="150000"/>
              </a:lnSpc>
              <a:defRPr/>
            </a:pPr>
            <a:br>
              <a:rPr lang="pt-BR" sz="2800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r>
              <a:rPr lang="pt-BR" sz="2800" dirty="0">
                <a:latin typeface="Montserrat" panose="00000500000000000000" pitchFamily="2" charset="0"/>
              </a:rPr>
              <a:t>O(a) presidente e sua diretoria deverá recolher-se em oração antes de tomar qualquer decisão </a:t>
            </a:r>
            <a:r>
              <a:rPr lang="pt-BR" sz="2800" dirty="0">
                <a:solidFill>
                  <a:srgbClr val="0070C0"/>
                </a:solidFill>
                <a:latin typeface="Montserrat" panose="00000500000000000000" pitchFamily="2" charset="0"/>
              </a:rPr>
              <a:t>  </a:t>
            </a:r>
            <a:endParaRPr lang="pt-BR" sz="28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12837309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Agrupar 11">
            <a:extLst>
              <a:ext uri="{FF2B5EF4-FFF2-40B4-BE49-F238E27FC236}">
                <a16:creationId xmlns:a16="http://schemas.microsoft.com/office/drawing/2014/main" id="{8B0D13BB-50B1-4F35-B7EF-B8B92891C4EB}"/>
              </a:ext>
            </a:extLst>
          </p:cNvPr>
          <p:cNvGrpSpPr/>
          <p:nvPr/>
        </p:nvGrpSpPr>
        <p:grpSpPr>
          <a:xfrm>
            <a:off x="0" y="6462293"/>
            <a:ext cx="12192000" cy="141267"/>
            <a:chOff x="0" y="6251188"/>
            <a:chExt cx="12192000" cy="185708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12B1D4BE-29C5-469B-A42A-F0F67AF4960D}"/>
                </a:ext>
              </a:extLst>
            </p:cNvPr>
            <p:cNvSpPr/>
            <p:nvPr/>
          </p:nvSpPr>
          <p:spPr>
            <a:xfrm>
              <a:off x="0" y="6251188"/>
              <a:ext cx="6096000" cy="185708"/>
            </a:xfrm>
            <a:prstGeom prst="rect">
              <a:avLst/>
            </a:prstGeom>
            <a:solidFill>
              <a:srgbClr val="00814E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sp>
          <p:nvSpPr>
            <p:cNvPr id="14" name="Retângulo 13">
              <a:extLst>
                <a:ext uri="{FF2B5EF4-FFF2-40B4-BE49-F238E27FC236}">
                  <a16:creationId xmlns:a16="http://schemas.microsoft.com/office/drawing/2014/main" id="{60D00861-7EDB-4CF7-B1D4-4284FB9C6800}"/>
                </a:ext>
              </a:extLst>
            </p:cNvPr>
            <p:cNvSpPr/>
            <p:nvPr/>
          </p:nvSpPr>
          <p:spPr>
            <a:xfrm>
              <a:off x="6096000" y="6251188"/>
              <a:ext cx="6096000" cy="185708"/>
            </a:xfrm>
            <a:prstGeom prst="rect">
              <a:avLst/>
            </a:prstGeom>
            <a:solidFill>
              <a:srgbClr val="F1B9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15" name="Espaço Reservado para Conteúdo 2"/>
          <p:cNvSpPr>
            <a:spLocks noGrp="1"/>
          </p:cNvSpPr>
          <p:nvPr>
            <p:ph idx="1"/>
          </p:nvPr>
        </p:nvSpPr>
        <p:spPr>
          <a:xfrm>
            <a:off x="845822" y="742004"/>
            <a:ext cx="9159570" cy="5230813"/>
          </a:xfrm>
        </p:spPr>
        <p:txBody>
          <a:bodyPr/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sz="4000" b="1" dirty="0"/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Desenvolver a espiritualidade vicentina.</a:t>
            </a:r>
            <a:b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b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15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O exemplo deve partir da diretoria, primeiro pelo testemunho de uma autêntica pessoa de fé</a:t>
            </a:r>
            <a:endParaRPr lang="pt-BR" dirty="0">
              <a:solidFill>
                <a:schemeClr val="tx1"/>
              </a:solidFill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34830262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Agrupar 11">
            <a:extLst>
              <a:ext uri="{FF2B5EF4-FFF2-40B4-BE49-F238E27FC236}">
                <a16:creationId xmlns:a16="http://schemas.microsoft.com/office/drawing/2014/main" id="{8B0D13BB-50B1-4F35-B7EF-B8B92891C4EB}"/>
              </a:ext>
            </a:extLst>
          </p:cNvPr>
          <p:cNvGrpSpPr/>
          <p:nvPr/>
        </p:nvGrpSpPr>
        <p:grpSpPr>
          <a:xfrm>
            <a:off x="0" y="6462293"/>
            <a:ext cx="12192000" cy="141267"/>
            <a:chOff x="0" y="6251188"/>
            <a:chExt cx="12192000" cy="185708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12B1D4BE-29C5-469B-A42A-F0F67AF4960D}"/>
                </a:ext>
              </a:extLst>
            </p:cNvPr>
            <p:cNvSpPr/>
            <p:nvPr/>
          </p:nvSpPr>
          <p:spPr>
            <a:xfrm>
              <a:off x="0" y="6251188"/>
              <a:ext cx="6096000" cy="185708"/>
            </a:xfrm>
            <a:prstGeom prst="rect">
              <a:avLst/>
            </a:prstGeom>
            <a:solidFill>
              <a:srgbClr val="00814E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sp>
          <p:nvSpPr>
            <p:cNvPr id="14" name="Retângulo 13">
              <a:extLst>
                <a:ext uri="{FF2B5EF4-FFF2-40B4-BE49-F238E27FC236}">
                  <a16:creationId xmlns:a16="http://schemas.microsoft.com/office/drawing/2014/main" id="{60D00861-7EDB-4CF7-B1D4-4284FB9C6800}"/>
                </a:ext>
              </a:extLst>
            </p:cNvPr>
            <p:cNvSpPr/>
            <p:nvPr/>
          </p:nvSpPr>
          <p:spPr>
            <a:xfrm>
              <a:off x="6096000" y="6251188"/>
              <a:ext cx="6096000" cy="185708"/>
            </a:xfrm>
            <a:prstGeom prst="rect">
              <a:avLst/>
            </a:prstGeom>
            <a:solidFill>
              <a:srgbClr val="F1B9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9" name="Espaço Reservado para Conteúdo 2"/>
          <p:cNvSpPr>
            <a:spLocks noGrp="1"/>
          </p:cNvSpPr>
          <p:nvPr>
            <p:ph idx="1"/>
          </p:nvPr>
        </p:nvSpPr>
        <p:spPr>
          <a:xfrm>
            <a:off x="1015871" y="730834"/>
            <a:ext cx="9725109" cy="5572125"/>
          </a:xfrm>
        </p:spPr>
        <p:txBody>
          <a:bodyPr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Apresentação dos Mapas e pagamento das "décimas" 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Mensalmente as Conferências devem entregar seus Mapas aos Conselhos Particulares e no final de cada ano o Mapa anual.</a:t>
            </a: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dirty="0"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(Toda diretoria deve ficar atenta, e ajudar o presidente neste cuidado) </a:t>
            </a:r>
            <a:endParaRPr lang="pt-BR" dirty="0">
              <a:solidFill>
                <a:schemeClr val="tx1"/>
              </a:solidFill>
              <a:latin typeface="Montserrat" panose="00000500000000000000" pitchFamily="2" charset="0"/>
              <a:cs typeface="Arial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  <a:t>  </a:t>
            </a: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19301868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Agrupar 11">
            <a:extLst>
              <a:ext uri="{FF2B5EF4-FFF2-40B4-BE49-F238E27FC236}">
                <a16:creationId xmlns:a16="http://schemas.microsoft.com/office/drawing/2014/main" id="{8B0D13BB-50B1-4F35-B7EF-B8B92891C4EB}"/>
              </a:ext>
            </a:extLst>
          </p:cNvPr>
          <p:cNvGrpSpPr/>
          <p:nvPr/>
        </p:nvGrpSpPr>
        <p:grpSpPr>
          <a:xfrm>
            <a:off x="0" y="6462293"/>
            <a:ext cx="12192000" cy="141267"/>
            <a:chOff x="0" y="6251188"/>
            <a:chExt cx="12192000" cy="185708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12B1D4BE-29C5-469B-A42A-F0F67AF4960D}"/>
                </a:ext>
              </a:extLst>
            </p:cNvPr>
            <p:cNvSpPr/>
            <p:nvPr/>
          </p:nvSpPr>
          <p:spPr>
            <a:xfrm>
              <a:off x="0" y="6251188"/>
              <a:ext cx="6096000" cy="185708"/>
            </a:xfrm>
            <a:prstGeom prst="rect">
              <a:avLst/>
            </a:prstGeom>
            <a:solidFill>
              <a:srgbClr val="00814E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sp>
          <p:nvSpPr>
            <p:cNvPr id="14" name="Retângulo 13">
              <a:extLst>
                <a:ext uri="{FF2B5EF4-FFF2-40B4-BE49-F238E27FC236}">
                  <a16:creationId xmlns:a16="http://schemas.microsoft.com/office/drawing/2014/main" id="{60D00861-7EDB-4CF7-B1D4-4284FB9C6800}"/>
                </a:ext>
              </a:extLst>
            </p:cNvPr>
            <p:cNvSpPr/>
            <p:nvPr/>
          </p:nvSpPr>
          <p:spPr>
            <a:xfrm>
              <a:off x="6096000" y="6251188"/>
              <a:ext cx="6096000" cy="185708"/>
            </a:xfrm>
            <a:prstGeom prst="rect">
              <a:avLst/>
            </a:prstGeom>
            <a:solidFill>
              <a:srgbClr val="F1B9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EA87FA7A-88B4-8CB2-FA9E-45E1718F91B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89397" y="1083503"/>
            <a:ext cx="9759008" cy="5378789"/>
          </a:xfrm>
        </p:spPr>
        <p:txBody>
          <a:bodyPr>
            <a:normAutofit fontScale="47500" lnSpcReduction="20000"/>
          </a:bodyPr>
          <a:lstStyle/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sz="5900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Admissão de candidatos a confrade ou consocia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</a:b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sz="3000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273050" indent="-25400" algn="just" eaLnBrk="1" hangingPunct="1">
              <a:lnSpc>
                <a:spcPct val="160000"/>
              </a:lnSpc>
              <a:buFont typeface="Wingdings" pitchFamily="2" charset="2"/>
              <a:buNone/>
              <a:defRPr/>
            </a:pPr>
            <a:r>
              <a:rPr lang="pt-BR" sz="3000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 </a:t>
            </a:r>
            <a:br>
              <a:rPr lang="pt-BR" sz="3000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</a:br>
            <a:r>
              <a:rPr lang="pt-BR" sz="5900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Algumas </a:t>
            </a:r>
            <a:r>
              <a:rPr lang="pt-BR" sz="5900" dirty="0">
                <a:solidFill>
                  <a:schemeClr val="tx1"/>
                </a:solidFill>
                <a:latin typeface="Montserrat" panose="00000500000000000000" pitchFamily="2" charset="0"/>
              </a:rPr>
              <a:t>Conferências</a:t>
            </a:r>
            <a:r>
              <a:rPr lang="pt-BR" sz="5900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 têm o hábito de ser excessivamente tolerantes quanto à aceitação de candidatos a confrade ou a consocia; outros são extremamente rígidos e severos quando têm que tomar tal decisão. </a:t>
            </a: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sz="4000" dirty="0">
                <a:solidFill>
                  <a:srgbClr val="0070C0"/>
                </a:solidFill>
              </a:rPr>
              <a:t> </a:t>
            </a:r>
            <a:r>
              <a:rPr lang="pt-BR" sz="3200" dirty="0">
                <a:solidFill>
                  <a:srgbClr val="0070C0"/>
                </a:solidFill>
              </a:rPr>
              <a:t> 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256066393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Agrupar 11">
            <a:extLst>
              <a:ext uri="{FF2B5EF4-FFF2-40B4-BE49-F238E27FC236}">
                <a16:creationId xmlns:a16="http://schemas.microsoft.com/office/drawing/2014/main" id="{8B0D13BB-50B1-4F35-B7EF-B8B92891C4EB}"/>
              </a:ext>
            </a:extLst>
          </p:cNvPr>
          <p:cNvGrpSpPr/>
          <p:nvPr/>
        </p:nvGrpSpPr>
        <p:grpSpPr>
          <a:xfrm>
            <a:off x="0" y="6462293"/>
            <a:ext cx="12192000" cy="141267"/>
            <a:chOff x="0" y="6251188"/>
            <a:chExt cx="12192000" cy="185708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12B1D4BE-29C5-469B-A42A-F0F67AF4960D}"/>
                </a:ext>
              </a:extLst>
            </p:cNvPr>
            <p:cNvSpPr/>
            <p:nvPr/>
          </p:nvSpPr>
          <p:spPr>
            <a:xfrm>
              <a:off x="0" y="6251188"/>
              <a:ext cx="6096000" cy="185708"/>
            </a:xfrm>
            <a:prstGeom prst="rect">
              <a:avLst/>
            </a:prstGeom>
            <a:solidFill>
              <a:srgbClr val="00814E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sp>
          <p:nvSpPr>
            <p:cNvPr id="14" name="Retângulo 13">
              <a:extLst>
                <a:ext uri="{FF2B5EF4-FFF2-40B4-BE49-F238E27FC236}">
                  <a16:creationId xmlns:a16="http://schemas.microsoft.com/office/drawing/2014/main" id="{60D00861-7EDB-4CF7-B1D4-4284FB9C6800}"/>
                </a:ext>
              </a:extLst>
            </p:cNvPr>
            <p:cNvSpPr/>
            <p:nvPr/>
          </p:nvSpPr>
          <p:spPr>
            <a:xfrm>
              <a:off x="6096000" y="6251188"/>
              <a:ext cx="6096000" cy="185708"/>
            </a:xfrm>
            <a:prstGeom prst="rect">
              <a:avLst/>
            </a:prstGeom>
            <a:solidFill>
              <a:srgbClr val="F1B9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</p:grpSp>
      <p:pic>
        <p:nvPicPr>
          <p:cNvPr id="19" name="Imagem 18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03E2702-6133-4508-DFDC-FD129FAD638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42121" y="1253331"/>
            <a:ext cx="9422295" cy="4351338"/>
          </a:xfrm>
        </p:spPr>
        <p:txBody>
          <a:bodyPr/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Admissão de candidatos a confrade ou consocia</a:t>
            </a: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b="1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b="1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273050" indent="-25400" algn="just" eaLnBrk="1" hangingPunct="1">
              <a:lnSpc>
                <a:spcPct val="15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Ter atenção para os requisitos para ser vicentino proclamado previstos nos artigos 14 a 16 da regra edição 2023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77693084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76F282C1-C6D9-44DC-B79D-8C0600B21916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2275" y="793868"/>
            <a:ext cx="1609725" cy="1612426"/>
          </a:xfrm>
          <a:prstGeom prst="rect">
            <a:avLst/>
          </a:prstGeom>
        </p:spPr>
      </p:pic>
      <p:grpSp>
        <p:nvGrpSpPr>
          <p:cNvPr id="5" name="Agrupar 4">
            <a:extLst>
              <a:ext uri="{FF2B5EF4-FFF2-40B4-BE49-F238E27FC236}">
                <a16:creationId xmlns:a16="http://schemas.microsoft.com/office/drawing/2014/main" id="{3E8242A9-B70E-4EDB-A795-A5B2CC4037D9}"/>
              </a:ext>
            </a:extLst>
          </p:cNvPr>
          <p:cNvGrpSpPr/>
          <p:nvPr/>
        </p:nvGrpSpPr>
        <p:grpSpPr>
          <a:xfrm>
            <a:off x="0" y="6462293"/>
            <a:ext cx="12192000" cy="141267"/>
            <a:chOff x="0" y="6251188"/>
            <a:chExt cx="12192000" cy="185708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F28D344B-9B64-4426-864A-B922B83E8B75}"/>
                </a:ext>
              </a:extLst>
            </p:cNvPr>
            <p:cNvSpPr/>
            <p:nvPr/>
          </p:nvSpPr>
          <p:spPr>
            <a:xfrm>
              <a:off x="0" y="6251188"/>
              <a:ext cx="6096000" cy="185708"/>
            </a:xfrm>
            <a:prstGeom prst="rect">
              <a:avLst/>
            </a:prstGeom>
            <a:solidFill>
              <a:srgbClr val="00814E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9F2C2B31-996E-4131-B4BC-067538D6F901}"/>
                </a:ext>
              </a:extLst>
            </p:cNvPr>
            <p:cNvSpPr/>
            <p:nvPr/>
          </p:nvSpPr>
          <p:spPr>
            <a:xfrm>
              <a:off x="6096000" y="6251188"/>
              <a:ext cx="6096000" cy="185708"/>
            </a:xfrm>
            <a:prstGeom prst="rect">
              <a:avLst/>
            </a:prstGeom>
            <a:solidFill>
              <a:srgbClr val="F1B9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571FEE3-74C6-DAAF-03DB-99288E624E5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03583" y="927652"/>
            <a:ext cx="9670727" cy="5367131"/>
          </a:xfrm>
        </p:spPr>
        <p:txBody>
          <a:bodyPr>
            <a:normAutofit lnSpcReduction="10000"/>
          </a:bodyPr>
          <a:lstStyle/>
          <a:p>
            <a:pPr marL="273050" indent="-25400" algn="just"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Admissão de candidatos a confrade ou consocia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</a:br>
            <a:r>
              <a:rPr lang="pt-BR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 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</a:br>
            <a:r>
              <a:rPr lang="pt-BR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- </a:t>
            </a:r>
            <a:r>
              <a:rPr lang="pt-BR" dirty="0">
                <a:latin typeface="Montserrat" panose="00000500000000000000" pitchFamily="2" charset="0"/>
              </a:rPr>
              <a:t>Só as pessoas que professam a </a:t>
            </a:r>
            <a:r>
              <a:rPr lang="pt-BR" b="1" u="sng" dirty="0">
                <a:latin typeface="Montserrat" panose="00000500000000000000" pitchFamily="2" charset="0"/>
              </a:rPr>
              <a:t>fé católica</a:t>
            </a:r>
            <a:r>
              <a:rPr lang="pt-BR" b="1" dirty="0">
                <a:latin typeface="Montserrat" panose="00000500000000000000" pitchFamily="2" charset="0"/>
              </a:rPr>
              <a:t> </a:t>
            </a:r>
            <a:r>
              <a:rPr lang="pt-BR" dirty="0">
                <a:latin typeface="Montserrat" panose="00000500000000000000" pitchFamily="2" charset="0"/>
              </a:rPr>
              <a:t>e que procuram dar testemunho do amor a Cristo, pelo exercício da caridade, podem ser proclamados vicentinos.</a:t>
            </a:r>
          </a:p>
          <a:p>
            <a:pPr marL="273050" indent="-25400" algn="just">
              <a:buNone/>
              <a:defRPr/>
            </a:pPr>
            <a:r>
              <a:rPr lang="pt-BR" dirty="0">
                <a:latin typeface="Montserrat" panose="00000500000000000000" pitchFamily="2" charset="0"/>
              </a:rPr>
              <a:t>- Não podem ser proclamadas, nem permanecer como tais, pessoas que professem a fé de </a:t>
            </a:r>
            <a:r>
              <a:rPr lang="pt-BR" b="1" u="sng" dirty="0">
                <a:latin typeface="Montserrat" panose="00000500000000000000" pitchFamily="2" charset="0"/>
              </a:rPr>
              <a:t>outras religiões</a:t>
            </a:r>
            <a:r>
              <a:rPr lang="pt-BR" dirty="0">
                <a:latin typeface="Montserrat" panose="00000500000000000000" pitchFamily="2" charset="0"/>
              </a:rPr>
              <a:t>, </a:t>
            </a:r>
            <a:r>
              <a:rPr lang="pt-BR" dirty="0" err="1">
                <a:latin typeface="Montserrat" panose="00000500000000000000" pitchFamily="2" charset="0"/>
              </a:rPr>
              <a:t>freqüentem</a:t>
            </a:r>
            <a:r>
              <a:rPr lang="pt-BR" dirty="0">
                <a:latin typeface="Montserrat" panose="00000500000000000000" pitchFamily="2" charset="0"/>
              </a:rPr>
              <a:t> </a:t>
            </a:r>
            <a:r>
              <a:rPr lang="pt-BR" b="1" u="sng" dirty="0">
                <a:latin typeface="Montserrat" panose="00000500000000000000" pitchFamily="2" charset="0"/>
              </a:rPr>
              <a:t>seitas</a:t>
            </a:r>
            <a:r>
              <a:rPr lang="pt-BR" dirty="0">
                <a:latin typeface="Montserrat" panose="00000500000000000000" pitchFamily="2" charset="0"/>
              </a:rPr>
              <a:t>, estejam filiadas a </a:t>
            </a:r>
            <a:r>
              <a:rPr lang="pt-BR" b="1" u="sng" dirty="0">
                <a:latin typeface="Montserrat" panose="00000500000000000000" pitchFamily="2" charset="0"/>
              </a:rPr>
              <a:t>sociedades secretas.</a:t>
            </a:r>
          </a:p>
          <a:p>
            <a:pPr marL="273050" indent="-25400" algn="just">
              <a:buNone/>
              <a:defRPr/>
            </a:pPr>
            <a:r>
              <a:rPr lang="pt-BR" dirty="0">
                <a:latin typeface="Montserrat" panose="00000500000000000000" pitchFamily="2" charset="0"/>
              </a:rPr>
              <a:t>- Para ser proclamado é necessário que o aspirante tenha, no mínimo, feito a </a:t>
            </a:r>
            <a:r>
              <a:rPr lang="pt-BR" b="1" u="sng" dirty="0">
                <a:latin typeface="Montserrat" panose="00000500000000000000" pitchFamily="2" charset="0"/>
              </a:rPr>
              <a:t>Primeira Eucaristia,</a:t>
            </a:r>
            <a:r>
              <a:rPr lang="pt-BR" b="1" dirty="0">
                <a:latin typeface="Montserrat" panose="00000500000000000000" pitchFamily="2" charset="0"/>
              </a:rPr>
              <a:t> </a:t>
            </a:r>
            <a:r>
              <a:rPr lang="pt-BR" dirty="0">
                <a:latin typeface="Montserrat" panose="00000500000000000000" pitchFamily="2" charset="0"/>
              </a:rPr>
              <a:t>certificada sua participação nos módulos de “Formação Básica” e “Espiritualidade Vicentina”</a:t>
            </a:r>
          </a:p>
        </p:txBody>
      </p:sp>
    </p:spTree>
    <p:extLst>
      <p:ext uri="{BB962C8B-B14F-4D97-AF65-F5344CB8AC3E}">
        <p14:creationId xmlns:p14="http://schemas.microsoft.com/office/powerpoint/2010/main" val="2927926566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grpSp>
        <p:nvGrpSpPr>
          <p:cNvPr id="5" name="Agrupar 4">
            <a:extLst>
              <a:ext uri="{FF2B5EF4-FFF2-40B4-BE49-F238E27FC236}">
                <a16:creationId xmlns:a16="http://schemas.microsoft.com/office/drawing/2014/main" id="{B5848978-B34A-4F20-B718-B4E2404C3CA0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776DEF3D-09A3-4D0D-9682-9247052B66C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7" name="Agrupar 6">
              <a:extLst>
                <a:ext uri="{FF2B5EF4-FFF2-40B4-BE49-F238E27FC236}">
                  <a16:creationId xmlns:a16="http://schemas.microsoft.com/office/drawing/2014/main" id="{00FF116F-A3D8-4CB6-A6E1-0FFF9F92C038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F383AB12-5E4F-4AC8-9183-CB2AD3820967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B639D4A7-2B88-4E9C-BD18-E50313993349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6622268-7639-6245-10CA-1CCDBA01818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4886" y="1253331"/>
            <a:ext cx="9515061" cy="4351338"/>
          </a:xfrm>
        </p:spPr>
        <p:txBody>
          <a:bodyPr>
            <a:normAutofit fontScale="92500" lnSpcReduction="10000"/>
          </a:bodyPr>
          <a:lstStyle/>
          <a:p>
            <a:pPr marL="273050" indent="-25400" algn="ctr">
              <a:buNone/>
              <a:defRPr/>
            </a:pPr>
            <a:r>
              <a:rPr lang="pt-BR" sz="3000" b="1" dirty="0">
                <a:solidFill>
                  <a:srgbClr val="0070C0"/>
                </a:solidFill>
                <a:latin typeface="Montserrat" panose="00000500000000000000" pitchFamily="2" charset="0"/>
              </a:rPr>
              <a:t>Relações pessoais da diretoria com os membros de sua Conferência</a:t>
            </a:r>
            <a:br>
              <a:rPr lang="pt-BR" sz="3000" b="1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sz="30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ctr">
              <a:buNone/>
              <a:defRPr/>
            </a:pPr>
            <a:endParaRPr lang="pt-BR" sz="30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>
              <a:lnSpc>
                <a:spcPct val="150000"/>
              </a:lnSpc>
              <a:buNone/>
              <a:defRPr/>
            </a:pPr>
            <a:r>
              <a:rPr lang="pt-BR" sz="3000" dirty="0">
                <a:solidFill>
                  <a:schemeClr val="tx1"/>
                </a:solidFill>
                <a:latin typeface="Montserrat" panose="00000500000000000000" pitchFamily="2" charset="0"/>
              </a:rPr>
              <a:t>O membros da diretoria devem ser comunicativos e tratar os seus confrades e consocias com  atenção, cordialidade e sobretudo com muita fraternidade</a:t>
            </a:r>
            <a:endParaRPr lang="pt-BR" sz="3000" dirty="0">
              <a:solidFill>
                <a:schemeClr val="tx1"/>
              </a:solidFill>
              <a:latin typeface="Montserrat" panose="00000500000000000000" pitchFamily="2" charset="0"/>
              <a:cs typeface="Arial" charset="0"/>
            </a:endParaRP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53507141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grpSp>
        <p:nvGrpSpPr>
          <p:cNvPr id="5" name="Agrupar 4">
            <a:extLst>
              <a:ext uri="{FF2B5EF4-FFF2-40B4-BE49-F238E27FC236}">
                <a16:creationId xmlns:a16="http://schemas.microsoft.com/office/drawing/2014/main" id="{AEA8FD4B-E853-4710-83AD-21D09DE92BD0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0B6AA65C-C464-4E49-8102-1385A173EBD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7" name="Agrupar 6">
              <a:extLst>
                <a:ext uri="{FF2B5EF4-FFF2-40B4-BE49-F238E27FC236}">
                  <a16:creationId xmlns:a16="http://schemas.microsoft.com/office/drawing/2014/main" id="{ADFF27EA-29B4-4CD7-BB4D-3115873C9250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6004F75C-E176-4B20-90A4-AEEB19469F3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B64E1F64-8919-4E12-B7B2-B32ACC4B6442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9A4D307-98C2-44B8-9BD7-17FD9D7726C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9511748" cy="4351338"/>
          </a:xfrm>
        </p:spPr>
        <p:txBody>
          <a:bodyPr/>
          <a:lstStyle/>
          <a:p>
            <a:pPr marL="273050" indent="-25400" algn="ctr"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Manter a união entre os membros da SSVP </a:t>
            </a:r>
            <a:br>
              <a:rPr lang="pt-BR" dirty="0">
                <a:solidFill>
                  <a:srgbClr val="0070C0"/>
                </a:solidFill>
                <a:latin typeface="Garamond" panose="02020404030301010803" pitchFamily="18" charset="0"/>
              </a:rPr>
            </a:br>
            <a:endParaRPr lang="pt-BR" dirty="0">
              <a:solidFill>
                <a:srgbClr val="0070C0"/>
              </a:solidFill>
              <a:latin typeface="Garamond" panose="02020404030301010803" pitchFamily="18" charset="0"/>
            </a:endParaRPr>
          </a:p>
          <a:p>
            <a:pPr marL="273050" indent="-25400" algn="just">
              <a:lnSpc>
                <a:spcPct val="150000"/>
              </a:lnSpc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Devemos mostrar que a fraternidade, a tolerância e a mansidão são características indispensáveis a todos os vicentinos, porém os membros da diretoria deverá ser os primeiros a dar o exemplo.</a:t>
            </a:r>
            <a:endParaRPr lang="pt-BR" dirty="0">
              <a:solidFill>
                <a:schemeClr val="tx1"/>
              </a:solidFill>
              <a:latin typeface="Montserrat" panose="00000500000000000000" pitchFamily="2" charset="0"/>
              <a:cs typeface="Arial" charset="0"/>
            </a:endParaRPr>
          </a:p>
          <a:p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085236820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3" name="Retângulo 2"/>
          <p:cNvSpPr/>
          <p:nvPr/>
        </p:nvSpPr>
        <p:spPr>
          <a:xfrm>
            <a:off x="794468" y="833400"/>
            <a:ext cx="9006355" cy="47459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73050" indent="-25400" algn="ctr">
              <a:lnSpc>
                <a:spcPct val="90000"/>
              </a:lnSpc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Visitar os membros da Conferência enfermos ou os que sofrem tribulações.</a:t>
            </a:r>
          </a:p>
          <a:p>
            <a:pPr marL="273050" indent="-25400" algn="ctr">
              <a:lnSpc>
                <a:spcPct val="90000"/>
              </a:lnSpc>
              <a:defRPr/>
            </a:pPr>
            <a:endParaRPr lang="pt-BR" sz="2800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273050" indent="-25400" algn="just">
              <a:lnSpc>
                <a:spcPct val="90000"/>
              </a:lnSpc>
              <a:defRPr/>
            </a:pPr>
            <a:r>
              <a:rPr lang="pt-BR" sz="2800" dirty="0">
                <a:latin typeface="Montserrat" panose="00000500000000000000" pitchFamily="2" charset="0"/>
                <a:cs typeface="Arial" pitchFamily="34" charset="0"/>
              </a:rPr>
              <a:t>É um dever espontâneo que o coração ensina; portanto, cabe ao presidente e demais membros da diretoria dar exemplo no cumprimento deste gesto de solidariedade humana e, sobretudo, de  dever cristão.</a:t>
            </a:r>
          </a:p>
          <a:p>
            <a:pPr marL="273050" indent="-25400" algn="just">
              <a:lnSpc>
                <a:spcPct val="90000"/>
              </a:lnSpc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marL="273050" indent="-25400" algn="just">
              <a:lnSpc>
                <a:spcPct val="90000"/>
              </a:lnSpc>
              <a:defRPr/>
            </a:pPr>
            <a:r>
              <a:rPr lang="pt-BR" sz="2800" dirty="0">
                <a:latin typeface="Montserrat" panose="00000500000000000000" pitchFamily="2" charset="0"/>
              </a:rPr>
              <a:t>No mundo tereis tribulações; mas tende bom ânimo, eu venci o mundo. </a:t>
            </a:r>
            <a:r>
              <a:rPr lang="pt-BR" dirty="0">
                <a:latin typeface="Montserrat" panose="00000500000000000000" pitchFamily="2" charset="0"/>
              </a:rPr>
              <a:t>(</a:t>
            </a:r>
            <a:r>
              <a:rPr lang="pt-BR" dirty="0" err="1">
                <a:latin typeface="Montserrat" panose="00000500000000000000" pitchFamily="2" charset="0"/>
              </a:rPr>
              <a:t>Jo</a:t>
            </a:r>
            <a:r>
              <a:rPr lang="pt-BR" dirty="0">
                <a:latin typeface="Montserrat" panose="00000500000000000000" pitchFamily="2" charset="0"/>
              </a:rPr>
              <a:t> 16:33)</a:t>
            </a:r>
          </a:p>
          <a:p>
            <a:pPr marL="273050" indent="-25400" algn="ctr">
              <a:lnSpc>
                <a:spcPct val="90000"/>
              </a:lnSpc>
              <a:defRPr/>
            </a:pPr>
            <a:r>
              <a:rPr lang="pt-BR" sz="2800" dirty="0">
                <a:latin typeface="Montserrat" panose="00000500000000000000" pitchFamily="2" charset="0"/>
              </a:rPr>
              <a:t> </a:t>
            </a:r>
            <a:endParaRPr lang="pt-BR" sz="2800" dirty="0">
              <a:latin typeface="Montserrat" panose="00000500000000000000" pitchFamily="2" charset="0"/>
              <a:cs typeface="Arial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D2007534-A32D-4B9F-831A-B73980A5A896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1852019E-5EC8-486A-9AB8-19376882ACC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7" name="Agrupar 6">
              <a:extLst>
                <a:ext uri="{FF2B5EF4-FFF2-40B4-BE49-F238E27FC236}">
                  <a16:creationId xmlns:a16="http://schemas.microsoft.com/office/drawing/2014/main" id="{8F201306-5DD6-41DD-8AC9-12EF857D3066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16FEA88A-75BF-4A05-BF65-74415503626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FFB11EB8-218E-4618-80BD-34FA474F505F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79811924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5" name="Espaço Reservado para Conteúdo 2"/>
          <p:cNvSpPr>
            <a:spLocks noGrp="1"/>
          </p:cNvSpPr>
          <p:nvPr>
            <p:ph idx="1"/>
          </p:nvPr>
        </p:nvSpPr>
        <p:spPr>
          <a:xfrm>
            <a:off x="344384" y="1115696"/>
            <a:ext cx="10486747" cy="4622496"/>
          </a:xfrm>
        </p:spPr>
        <p:txBody>
          <a:bodyPr>
            <a:normAutofit lnSpcReduction="10000"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Procedimento com relação aos novos membros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15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Receber fraternalmente os novos confrades e consocias, quer venham de outra Conferência, quer sejam recentemente admitidos, principalmente os de CCA, acolhê-los cordialmente nas reuniões, apresentá-los aos assistidos.</a:t>
            </a: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14E49C4C-59B5-4E4B-9A69-402FAAE1AFEF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FA08824B-CF35-4BEF-BD96-C00D6E1B44C0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6100A9D8-80C2-44F2-BF74-3F8567A0DDFF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066FE65-4A73-4C47-93DE-E34CC5B854E8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9BD4E296-04A8-4EB6-AD5F-BA5F2E768D5B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24255452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6" name="Espaço Reservado para Conteúdo 2"/>
          <p:cNvSpPr>
            <a:spLocks noGrp="1"/>
          </p:cNvSpPr>
          <p:nvPr>
            <p:ph idx="1"/>
          </p:nvPr>
        </p:nvSpPr>
        <p:spPr>
          <a:xfrm>
            <a:off x="237506" y="1104404"/>
            <a:ext cx="10657412" cy="4819067"/>
          </a:xfrm>
        </p:spPr>
        <p:txBody>
          <a:bodyPr>
            <a:normAutofit fontScale="70000" lnSpcReduction="20000"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sz="4000" b="1" dirty="0">
                <a:solidFill>
                  <a:srgbClr val="0070C0"/>
                </a:solidFill>
                <a:latin typeface="Montserrat" panose="00000500000000000000" pitchFamily="2" charset="0"/>
              </a:rPr>
              <a:t>Conhecimento dos assistidos</a:t>
            </a:r>
            <a:br>
              <a:rPr lang="pt-BR" sz="4000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sz="40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150000"/>
              </a:lnSpc>
              <a:buFont typeface="Wingdings" pitchFamily="2" charset="2"/>
              <a:buNone/>
              <a:defRPr/>
            </a:pPr>
            <a:r>
              <a:rPr lang="pt-BR" sz="4000" dirty="0">
                <a:solidFill>
                  <a:schemeClr val="tx1"/>
                </a:solidFill>
                <a:latin typeface="Montserrat" panose="00000500000000000000" pitchFamily="2" charset="0"/>
              </a:rPr>
              <a:t>Não só os membros da Conferência mas também as famílias assistidas exigem os cuidados particulares do presidente e da diretoria</a:t>
            </a:r>
          </a:p>
          <a:p>
            <a:pPr marL="273050" indent="-25400" algn="just" eaLnBrk="1" hangingPunct="1">
              <a:lnSpc>
                <a:spcPct val="160000"/>
              </a:lnSpc>
              <a:buFont typeface="Wingdings" pitchFamily="2" charset="2"/>
              <a:buNone/>
              <a:defRPr/>
            </a:pPr>
            <a:br>
              <a:rPr lang="pt-BR" sz="4000" dirty="0">
                <a:solidFill>
                  <a:schemeClr val="tx1"/>
                </a:solidFill>
                <a:latin typeface="Montserrat" panose="00000500000000000000" pitchFamily="2" charset="0"/>
              </a:rPr>
            </a:br>
            <a:r>
              <a:rPr lang="pt-BR" sz="4000" dirty="0">
                <a:solidFill>
                  <a:schemeClr val="tx1"/>
                </a:solidFill>
                <a:latin typeface="Montserrat" panose="00000500000000000000" pitchFamily="2" charset="0"/>
              </a:rPr>
              <a:t>É essencial que eles conheçam todos os assistidos, sob o ponto de vista material, moral e espiritual.</a:t>
            </a:r>
            <a:endParaRPr lang="pt-BR" sz="4000" dirty="0">
              <a:solidFill>
                <a:schemeClr val="tx1"/>
              </a:solidFill>
              <a:latin typeface="Montserrat" panose="00000500000000000000" pitchFamily="2" charset="0"/>
              <a:cs typeface="Arial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sz="3000" dirty="0">
                <a:solidFill>
                  <a:srgbClr val="0070C0"/>
                </a:solidFill>
                <a:latin typeface="Montserrat" panose="00000500000000000000" pitchFamily="2" charset="0"/>
              </a:rPr>
              <a:t> </a:t>
            </a:r>
            <a:endParaRPr lang="pt-BR" sz="30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sz="4000" dirty="0">
              <a:solidFill>
                <a:srgbClr val="0070C0"/>
              </a:solidFill>
              <a:cs typeface="Arial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A04383F8-4DF3-486F-9F62-D2AE89E0AFA8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30D38901-D6A8-4984-B40E-62DCC56B0863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FFBF6F41-05FD-4D9F-BC18-5B6A30AAE47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5467E3C6-C47D-496F-AA6D-7C13697707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38F57A0B-5477-41BE-BC43-34A4F086894B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699928582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Espaço Reservado para Conteúdo 2"/>
          <p:cNvSpPr>
            <a:spLocks noGrp="1"/>
          </p:cNvSpPr>
          <p:nvPr>
            <p:ph idx="1"/>
          </p:nvPr>
        </p:nvSpPr>
        <p:spPr>
          <a:xfrm>
            <a:off x="783771" y="1225445"/>
            <a:ext cx="9566177" cy="4407109"/>
          </a:xfrm>
        </p:spPr>
        <p:txBody>
          <a:bodyPr>
            <a:normAutofit fontScale="92500" lnSpcReduction="10000"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sz="4400" b="1" dirty="0"/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sz="3000" b="1" dirty="0">
                <a:solidFill>
                  <a:srgbClr val="0070C0"/>
                </a:solidFill>
                <a:latin typeface="Montserrat" panose="00000500000000000000" pitchFamily="2" charset="0"/>
              </a:rPr>
              <a:t>Deveres para com os membros do clero</a:t>
            </a:r>
            <a:br>
              <a:rPr lang="pt-BR" sz="3000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r>
              <a:rPr lang="pt-BR" sz="3000" dirty="0">
                <a:solidFill>
                  <a:srgbClr val="0070C0"/>
                </a:solidFill>
                <a:latin typeface="Montserrat" panose="00000500000000000000" pitchFamily="2" charset="0"/>
              </a:rPr>
              <a:t> </a:t>
            </a:r>
          </a:p>
          <a:p>
            <a:pPr marL="247650" indent="0" algn="just">
              <a:lnSpc>
                <a:spcPct val="150000"/>
              </a:lnSpc>
              <a:buNone/>
              <a:defRPr/>
            </a:pPr>
            <a:br>
              <a:rPr lang="pt-BR" sz="3000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r>
              <a:rPr lang="pt-BR" sz="3000" dirty="0">
                <a:solidFill>
                  <a:schemeClr val="tx1"/>
                </a:solidFill>
                <a:latin typeface="Montserrat" panose="00000500000000000000" pitchFamily="2" charset="0"/>
              </a:rPr>
              <a:t>Devemos ter para com os ministros da Igreja incondicional afabilidade e a mais elevada consideração.</a:t>
            </a:r>
            <a:endParaRPr lang="pt-BR" sz="3000" dirty="0">
              <a:solidFill>
                <a:schemeClr val="tx1"/>
              </a:solidFill>
              <a:latin typeface="Montserrat" panose="00000500000000000000" pitchFamily="2" charset="0"/>
              <a:cs typeface="Arial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  <a:t> </a:t>
            </a: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sz="4000" dirty="0">
              <a:solidFill>
                <a:srgbClr val="0070C0"/>
              </a:solidFill>
              <a:cs typeface="Arial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3089D63B-0389-4EB6-BDE1-7E3F3D88DC5D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78E4E468-BB1B-4D04-BF3C-EBB3BE85D73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7F61B94-12DD-4DC8-B09D-86BAAB92055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CD0FA31A-6991-4EEC-8CD3-DD4EF74A589A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C2F7F47C-D202-4BCD-A52C-DE43A936254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66144694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6" name="Espaço Reservado para Conteúdo 2"/>
          <p:cNvSpPr>
            <a:spLocks noGrp="1"/>
          </p:cNvSpPr>
          <p:nvPr>
            <p:ph idx="1"/>
          </p:nvPr>
        </p:nvSpPr>
        <p:spPr>
          <a:xfrm>
            <a:off x="244700" y="1214438"/>
            <a:ext cx="10470524" cy="4168931"/>
          </a:xfrm>
        </p:spPr>
        <p:txBody>
          <a:bodyPr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  <a:t>Deveres do presidente e sua diretoria  em sessão </a:t>
            </a:r>
            <a:b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itchFamily="34" charset="0"/>
              </a:rPr>
            </a:br>
            <a:endParaRPr lang="pt-BR" b="1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b="1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273050" indent="-25400" algn="just" eaLnBrk="1" hangingPunct="1">
              <a:lnSpc>
                <a:spcPct val="15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A </a:t>
            </a:r>
            <a:r>
              <a:rPr lang="pt-BR" b="1" u="sng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ASSIDUIDADE 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e a </a:t>
            </a:r>
            <a:r>
              <a:rPr lang="pt-BR" b="1" u="sng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PONTUALIDADE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 às reuniões da Conferência  constituem um dos mais </a:t>
            </a:r>
            <a:r>
              <a:rPr lang="pt-BR" b="1" u="sng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importantes deveres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itchFamily="34" charset="0"/>
              </a:rPr>
              <a:t>, pois é dos dirigentes que deve partir o exemplo para os demais membros da Conferência.</a:t>
            </a: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8269B3E5-5815-4AFE-A5B4-D79891F4C130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F28D009B-4F91-43AA-97AF-466DB58917C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3C5FC184-7220-4F10-8681-6EE726AFEEF5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B9A44230-9552-4FD1-B41D-5E58937BB88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EDC15CF2-9E6D-4ABA-A231-902890CA28DC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043487448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Espaço Reservado para Conteúdo 2"/>
          <p:cNvSpPr>
            <a:spLocks noGrp="1"/>
          </p:cNvSpPr>
          <p:nvPr>
            <p:ph idx="1"/>
          </p:nvPr>
        </p:nvSpPr>
        <p:spPr>
          <a:xfrm>
            <a:off x="1339403" y="1152863"/>
            <a:ext cx="8783391" cy="4087812"/>
          </a:xfrm>
        </p:spPr>
        <p:txBody>
          <a:bodyPr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Parte espiritual das sessões </a:t>
            </a:r>
            <a:b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15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A Leitura Espiritual é muito importante na reunião. Cabe, portanto, escolher um texto não muito curto e nem extenso, porém interessante e prático. </a:t>
            </a:r>
            <a:r>
              <a:rPr lang="pt-BR" dirty="0">
                <a:latin typeface="Montserrat" panose="00000500000000000000" pitchFamily="2" charset="0"/>
              </a:rPr>
              <a:t> </a:t>
            </a: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874AC1FD-8496-417D-B9F8-8E6BAEC3E2C9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77AA4887-E7E9-459E-B24D-3D7B53FF442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1833B397-3D30-4B02-847B-8928473280BE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D409A42E-C322-45E5-9FF3-B9E1D91DDC2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1F2B8C60-4CA0-4A5D-AE8B-77380F0702D8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840801011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6" name="Espaço Reservado para Conteúdo 2"/>
          <p:cNvSpPr>
            <a:spLocks noGrp="1"/>
          </p:cNvSpPr>
          <p:nvPr>
            <p:ph idx="1"/>
          </p:nvPr>
        </p:nvSpPr>
        <p:spPr bwMode="auto">
          <a:xfrm>
            <a:off x="1391479" y="1548217"/>
            <a:ext cx="8587408" cy="3744912"/>
          </a:xfr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 lnSpcReduction="10000"/>
          </a:bodyPr>
          <a:lstStyle/>
          <a:p>
            <a:pPr marL="273050" indent="-25400" algn="ctr" eaLnBrk="1" hangingPunct="1">
              <a:lnSpc>
                <a:spcPct val="150000"/>
              </a:lnSpc>
              <a:buFont typeface="Wingdings" panose="05000000000000000000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Não basta sermos excelentes  presidentes   tesoureiros(as) ou secretários(as) de uma Conferência</a:t>
            </a:r>
            <a:b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</a:br>
            <a:b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</a:b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Acima de tudo, temos de ser excelentes </a:t>
            </a:r>
            <a:r>
              <a:rPr lang="pt-BR" u="sng" dirty="0">
                <a:solidFill>
                  <a:schemeClr val="tx1"/>
                </a:solidFill>
                <a:latin typeface="Montserrat" panose="00000500000000000000" pitchFamily="2" charset="0"/>
              </a:rPr>
              <a:t>seres humanos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.</a:t>
            </a:r>
            <a:endParaRPr lang="pt-BR" sz="2400" dirty="0">
              <a:solidFill>
                <a:schemeClr val="tx1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2B970FED-27A0-4D88-8354-A9ACD35492F4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A17D1EBF-6436-4F45-82C6-B5E971D9886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72B41015-AEB2-4872-84D1-C305CC35BB58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F14E4E7F-A864-43AA-903F-BC15C53FB0D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51BA3745-3B03-4BD2-8F9E-DFF627F2156C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952239050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Espaço Reservado para Conteúdo 2"/>
          <p:cNvSpPr>
            <a:spLocks noGrp="1"/>
          </p:cNvSpPr>
          <p:nvPr>
            <p:ph idx="1"/>
          </p:nvPr>
        </p:nvSpPr>
        <p:spPr>
          <a:xfrm>
            <a:off x="978795" y="975744"/>
            <a:ext cx="10341736" cy="4497777"/>
          </a:xfrm>
        </p:spPr>
        <p:txBody>
          <a:bodyPr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Devemos ser sociáveis 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O zelo que precisamos ter pelas  Obras da SSVP não nos permite isolarmos  demasiadamente na localidade em que residimos.</a:t>
            </a: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b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</a:b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A sociabilidade, a amabilidade e a cortesia compatibilizam-se com as virtudes cristãs</a:t>
            </a:r>
            <a:endParaRPr lang="pt-BR" b="1" dirty="0">
              <a:solidFill>
                <a:schemeClr val="tx1"/>
              </a:solidFill>
              <a:latin typeface="Montserrat" panose="00000500000000000000" pitchFamily="2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4466A9A1-C7E6-4A95-8CFD-C267CB558722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20DB9A92-9A8F-4F44-AAE2-54BB7178B84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ABC0D01-BC28-4A43-A5F9-E55215077C2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4DE8A468-8A02-4787-9A0D-7251110A8B9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39A37489-9CF8-480E-9797-5D65890A7662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0989828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6" name="Espaço Reservado para Conteúdo 2"/>
          <p:cNvSpPr>
            <a:spLocks noGrp="1"/>
          </p:cNvSpPr>
          <p:nvPr>
            <p:ph idx="1"/>
          </p:nvPr>
        </p:nvSpPr>
        <p:spPr>
          <a:xfrm>
            <a:off x="795130" y="997760"/>
            <a:ext cx="8632205" cy="4392612"/>
          </a:xfrm>
        </p:spPr>
        <p:txBody>
          <a:bodyPr>
            <a:normAutofit lnSpcReduction="10000"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Afastar a política partidária das unidades vicentinas 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15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O presidente e sua diretoria deve, com todo cuidado, afastar a sua Conferência de qualquer clima polêmico com maior ênfase ainda deverá desviá-la do campo político partidário.</a:t>
            </a:r>
            <a: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  <a:t> </a:t>
            </a: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F56D0A91-7AD3-4959-902E-66F1A7DD842B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E6DD5FBD-D12B-4D9C-B6F5-8206C2F1196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69F867BE-2DFE-404B-8904-9C7155364EB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5928EABB-2B19-42A6-B77A-3EB81DE4F99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B9B52B6-0C28-4F0B-B364-FED76ACE880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624995299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Espaço Reservado para Conteúdo 2"/>
          <p:cNvSpPr>
            <a:spLocks noGrp="1"/>
          </p:cNvSpPr>
          <p:nvPr>
            <p:ph idx="1"/>
          </p:nvPr>
        </p:nvSpPr>
        <p:spPr>
          <a:xfrm>
            <a:off x="1275008" y="1054418"/>
            <a:ext cx="8899302" cy="4225920"/>
          </a:xfrm>
        </p:spPr>
        <p:txBody>
          <a:bodyPr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Arial" charset="0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Procedimento pessoal da diretoria em matéria de política </a:t>
            </a:r>
            <a:b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Arial" charset="0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Arial" charset="0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Em matéria de política, o vicentino deve saber estabelecer uma linha que separe nitidamente a sua atuação como vicentino dos seus deveres de eleitor.</a:t>
            </a:r>
            <a:endParaRPr lang="pt-BR" b="1" dirty="0">
              <a:solidFill>
                <a:schemeClr val="tx1"/>
              </a:solidFill>
              <a:latin typeface="Montserrat" panose="00000500000000000000" pitchFamily="2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07363AEA-9403-412F-B84A-113B7D23F1D6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97BC2B1B-D941-4154-B8A6-2CA13FEBF09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67990A92-2109-458A-AB42-16F09051AF96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70AEB679-8717-4EA3-B577-35E12054274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EFC4633A-ADAE-4F31-B577-071A85E8C44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73923657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6" name="Espaço Reservado para Conteúdo 2"/>
          <p:cNvSpPr>
            <a:spLocks noGrp="1"/>
          </p:cNvSpPr>
          <p:nvPr>
            <p:ph idx="1"/>
          </p:nvPr>
        </p:nvSpPr>
        <p:spPr>
          <a:xfrm>
            <a:off x="675862" y="1023979"/>
            <a:ext cx="10469216" cy="4952751"/>
          </a:xfrm>
        </p:spPr>
        <p:txBody>
          <a:bodyPr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sz="3000" b="1" dirty="0">
                <a:solidFill>
                  <a:srgbClr val="0070C0"/>
                </a:solidFill>
                <a:latin typeface="Montserrat" panose="00000500000000000000" pitchFamily="2" charset="0"/>
              </a:rPr>
              <a:t>Comunicações e avisos </a:t>
            </a:r>
            <a:br>
              <a:rPr lang="pt-BR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16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Temos que ler, nas reuniões, os avisos gerais e circulares bem como as comunicações recebidas dos Conselhos a que estiver subordinado.</a:t>
            </a: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sz="3300" b="1" dirty="0">
                <a:latin typeface="Montserrat" panose="00000500000000000000" pitchFamily="2" charset="0"/>
              </a:rPr>
              <a:t> </a:t>
            </a:r>
            <a:endParaRPr lang="pt-BR" sz="3300" b="1" dirty="0">
              <a:solidFill>
                <a:schemeClr val="tx1"/>
              </a:solidFill>
              <a:latin typeface="Montserrat" panose="00000500000000000000" pitchFamily="2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1FEDE48D-C2E1-4C64-9A68-D91368E05FCF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799C870B-D16C-45AE-8AE7-F2EC1FE6C096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029AA520-2123-45D2-B224-E2A5A46E8DB8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A6BE778F-E889-41EF-B2DC-80694C2AA8DF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0FDEB11D-0535-44F5-AE7A-9394537F3E0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569652427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Espaço Reservado para Conteúdo 2"/>
          <p:cNvSpPr>
            <a:spLocks noGrp="1"/>
          </p:cNvSpPr>
          <p:nvPr>
            <p:ph idx="1"/>
          </p:nvPr>
        </p:nvSpPr>
        <p:spPr>
          <a:xfrm>
            <a:off x="232327" y="980104"/>
            <a:ext cx="10431886" cy="5373992"/>
          </a:xfrm>
        </p:spPr>
        <p:txBody>
          <a:bodyPr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  <a:t>A presença de assistidos nas reuniões da Conferência </a:t>
            </a:r>
            <a:b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</a:rPr>
            </a:br>
            <a:endParaRPr lang="pt-BR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Devemos evitar que os assistidos participem das reuniões da Conferência, ainda que eventualmente.</a:t>
            </a:r>
          </a:p>
          <a:p>
            <a:pPr marL="273050" indent="-25400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b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</a:b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Todavia, não há restrições em convidá-los a participarem da missa das cinco intenções, da Páscoa dos membros da Conferência ou de qualquer outra festividade religiosa que a Conferência Comemorar.</a:t>
            </a:r>
            <a:endParaRPr lang="pt-BR" b="1" dirty="0">
              <a:solidFill>
                <a:schemeClr val="tx1"/>
              </a:solidFill>
              <a:latin typeface="Montserrat" panose="00000500000000000000" pitchFamily="2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25A60271-811A-4554-B8FE-D17AAE6FC124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4C07C303-4F41-49DE-87E5-33225CD2DFC6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91082B5D-39B0-436A-9C44-876261587A0F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49EF9079-A05F-401C-933C-4DD453728D7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82E46BB7-9718-42FC-8B2D-38D0CF7D0744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178254825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Retângulo 8"/>
          <p:cNvSpPr>
            <a:spLocks noChangeArrowheads="1"/>
          </p:cNvSpPr>
          <p:nvPr/>
        </p:nvSpPr>
        <p:spPr bwMode="auto">
          <a:xfrm>
            <a:off x="4319462" y="3023383"/>
            <a:ext cx="3717902" cy="95410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Cultive a ALEGRIA </a:t>
            </a:r>
            <a:br>
              <a:rPr lang="pt-BR" sz="2800" dirty="0">
                <a:latin typeface="Montserrat" panose="00000500000000000000" pitchFamily="2" charset="0"/>
              </a:rPr>
            </a:br>
            <a:r>
              <a:rPr lang="pt-BR" sz="2800" dirty="0">
                <a:latin typeface="Montserrat" panose="00000500000000000000" pitchFamily="2" charset="0"/>
              </a:rPr>
              <a:t>e o BOM HUMOR</a:t>
            </a:r>
            <a:r>
              <a:rPr lang="pt-BR" sz="2800" b="1" i="1" dirty="0">
                <a:latin typeface="Montserrat" panose="00000500000000000000" pitchFamily="2" charset="0"/>
              </a:rPr>
              <a:t>.</a:t>
            </a:r>
            <a:r>
              <a:rPr lang="pt-BR" sz="2800" dirty="0">
                <a:latin typeface="Montserrat" panose="00000500000000000000" pitchFamily="2" charset="0"/>
              </a:rPr>
              <a:t> </a:t>
            </a:r>
          </a:p>
        </p:txBody>
      </p:sp>
      <p:pic>
        <p:nvPicPr>
          <p:cNvPr id="8" name="Picture 5" descr="sorriso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7188" y="1857375"/>
            <a:ext cx="2609850" cy="32861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6" descr="sorriso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14688" y="2000250"/>
            <a:ext cx="933450" cy="933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6" descr="sorriso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14688" y="4676775"/>
            <a:ext cx="933450" cy="933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6" descr="sorriso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08687" y="2566987"/>
            <a:ext cx="933450" cy="933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2" name="Agrupar 11">
            <a:extLst>
              <a:ext uri="{FF2B5EF4-FFF2-40B4-BE49-F238E27FC236}">
                <a16:creationId xmlns:a16="http://schemas.microsoft.com/office/drawing/2014/main" id="{27EEC651-7547-447E-A327-793758E476CB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7160B347-6633-4777-A718-70A601834710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4" name="Agrupar 13">
              <a:extLst>
                <a:ext uri="{FF2B5EF4-FFF2-40B4-BE49-F238E27FC236}">
                  <a16:creationId xmlns:a16="http://schemas.microsoft.com/office/drawing/2014/main" id="{37DF7C3A-9384-4554-A3D9-EE4507660188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D062537E-F942-4B72-A9B2-18CB08A1AED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6" name="Retângulo 15">
                <a:extLst>
                  <a:ext uri="{FF2B5EF4-FFF2-40B4-BE49-F238E27FC236}">
                    <a16:creationId xmlns:a16="http://schemas.microsoft.com/office/drawing/2014/main" id="{6CA3F3FC-3E65-4C89-9CF2-2011B2815C1D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4028797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58458308-5814-44BF-A7D7-DF09C45FA6C3}"/>
              </a:ext>
            </a:extLst>
          </p:cNvPr>
          <p:cNvSpPr/>
          <p:nvPr/>
        </p:nvSpPr>
        <p:spPr>
          <a:xfrm>
            <a:off x="112747" y="3228777"/>
            <a:ext cx="7511424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Font typeface="Arial" charset="0"/>
              <a:buNone/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Estrutura da SSVP</a:t>
            </a:r>
          </a:p>
        </p:txBody>
      </p:sp>
    </p:spTree>
    <p:extLst>
      <p:ext uri="{BB962C8B-B14F-4D97-AF65-F5344CB8AC3E}">
        <p14:creationId xmlns:p14="http://schemas.microsoft.com/office/powerpoint/2010/main" val="2796894762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riângulo isósceles 6"/>
          <p:cNvSpPr/>
          <p:nvPr/>
        </p:nvSpPr>
        <p:spPr>
          <a:xfrm>
            <a:off x="1785939" y="2060576"/>
            <a:ext cx="3673475" cy="4321175"/>
          </a:xfrm>
          <a:prstGeom prst="triangle">
            <a:avLst>
              <a:gd name="adj" fmla="val 52722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8" name="Seta para a direita 7"/>
          <p:cNvSpPr/>
          <p:nvPr/>
        </p:nvSpPr>
        <p:spPr>
          <a:xfrm>
            <a:off x="4327525" y="2124076"/>
            <a:ext cx="977900" cy="28892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9" name="Seta para a direita 8"/>
          <p:cNvSpPr/>
          <p:nvPr/>
        </p:nvSpPr>
        <p:spPr>
          <a:xfrm>
            <a:off x="4424363" y="2960689"/>
            <a:ext cx="977900" cy="28892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10" name="Seta para a direita 9"/>
          <p:cNvSpPr/>
          <p:nvPr/>
        </p:nvSpPr>
        <p:spPr>
          <a:xfrm>
            <a:off x="4675188" y="3787776"/>
            <a:ext cx="977900" cy="28892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11" name="Seta para a direita 10"/>
          <p:cNvSpPr/>
          <p:nvPr/>
        </p:nvSpPr>
        <p:spPr>
          <a:xfrm>
            <a:off x="4879975" y="4579939"/>
            <a:ext cx="1079500" cy="28733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12" name="Seta para a direita 11"/>
          <p:cNvSpPr/>
          <p:nvPr/>
        </p:nvSpPr>
        <p:spPr>
          <a:xfrm>
            <a:off x="5305425" y="5441951"/>
            <a:ext cx="977900" cy="28892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13" name="Seta para a direita 12"/>
          <p:cNvSpPr/>
          <p:nvPr/>
        </p:nvSpPr>
        <p:spPr>
          <a:xfrm>
            <a:off x="5556250" y="6145214"/>
            <a:ext cx="979488" cy="28892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57353" name="Retângulo 8"/>
          <p:cNvSpPr>
            <a:spLocks noChangeArrowheads="1"/>
          </p:cNvSpPr>
          <p:nvPr/>
        </p:nvSpPr>
        <p:spPr bwMode="auto">
          <a:xfrm>
            <a:off x="2424114" y="765176"/>
            <a:ext cx="5957887" cy="4246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endParaRPr lang="pt-BR" altLang="pt-BR">
              <a:solidFill>
                <a:srgbClr val="000000"/>
              </a:solidFill>
            </a:endParaRPr>
          </a:p>
          <a:p>
            <a:pPr>
              <a:buFont typeface="Arial" panose="020B0604020202020204" pitchFamily="34" charset="0"/>
              <a:buNone/>
            </a:pPr>
            <a:r>
              <a:rPr lang="pt-BR" altLang="pt-BR">
                <a:solidFill>
                  <a:srgbClr val="000000"/>
                </a:solidFill>
              </a:rPr>
              <a:t>                                                             </a:t>
            </a:r>
          </a:p>
        </p:txBody>
      </p:sp>
      <p:sp>
        <p:nvSpPr>
          <p:cNvPr id="53259" name="Retângulo 19"/>
          <p:cNvSpPr>
            <a:spLocks noChangeArrowheads="1"/>
          </p:cNvSpPr>
          <p:nvPr/>
        </p:nvSpPr>
        <p:spPr bwMode="auto">
          <a:xfrm>
            <a:off x="6632574" y="789728"/>
            <a:ext cx="4306333" cy="5724644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b="1" i="1" dirty="0">
              <a:solidFill>
                <a:srgbClr val="0000FF"/>
              </a:solidFill>
              <a:latin typeface="Algerian" panose="04020705040A02060702" pitchFamily="82" charset="0"/>
            </a:endParaRPr>
          </a:p>
          <a:p>
            <a:pPr>
              <a:defRPr/>
            </a:pPr>
            <a:r>
              <a:rPr lang="pt-BR" sz="2800" dirty="0">
                <a:solidFill>
                  <a:srgbClr val="0070C0"/>
                </a:solidFill>
                <a:latin typeface="Garamond" panose="02020404030301010803" pitchFamily="18" charset="0"/>
              </a:rPr>
              <a:t>Organização da SSVP:</a:t>
            </a:r>
          </a:p>
          <a:p>
            <a:pPr>
              <a:defRPr/>
            </a:pPr>
            <a:endParaRPr lang="pt-BR" b="1" i="1" dirty="0">
              <a:solidFill>
                <a:srgbClr val="0000FF"/>
              </a:solidFill>
            </a:endParaRPr>
          </a:p>
          <a:p>
            <a:pPr>
              <a:defRPr/>
            </a:pPr>
            <a:endParaRPr lang="pt-BR" b="1" i="1" dirty="0">
              <a:solidFill>
                <a:srgbClr val="0000FF"/>
              </a:solidFill>
            </a:endParaRPr>
          </a:p>
          <a:p>
            <a:pPr>
              <a:defRPr/>
            </a:pPr>
            <a:r>
              <a:rPr lang="pt-BR" dirty="0">
                <a:solidFill>
                  <a:srgbClr val="0070C0"/>
                </a:solidFill>
                <a:latin typeface="Garamond" panose="02020404030301010803" pitchFamily="18" charset="0"/>
              </a:rPr>
              <a:t>CGI</a:t>
            </a:r>
          </a:p>
          <a:p>
            <a:pPr>
              <a:defRPr/>
            </a:pPr>
            <a:endParaRPr lang="pt-BR" b="1" dirty="0">
              <a:solidFill>
                <a:srgbClr val="000000"/>
              </a:solidFill>
            </a:endParaRPr>
          </a:p>
          <a:p>
            <a:pPr>
              <a:defRPr/>
            </a:pPr>
            <a:endParaRPr lang="pt-BR" b="1" dirty="0">
              <a:solidFill>
                <a:srgbClr val="000000"/>
              </a:solidFill>
            </a:endParaRPr>
          </a:p>
          <a:p>
            <a:pPr>
              <a:defRPr/>
            </a:pPr>
            <a:r>
              <a:rPr lang="pt-BR" dirty="0">
                <a:solidFill>
                  <a:srgbClr val="0070C0"/>
                </a:solidFill>
                <a:latin typeface="Garamond" panose="02020404030301010803" pitchFamily="18" charset="0"/>
              </a:rPr>
              <a:t>CNB</a:t>
            </a:r>
          </a:p>
          <a:p>
            <a:pPr>
              <a:defRPr/>
            </a:pPr>
            <a:r>
              <a:rPr lang="pt-BR" b="1" dirty="0">
                <a:solidFill>
                  <a:srgbClr val="000000"/>
                </a:solidFill>
              </a:rPr>
              <a:t>                           </a:t>
            </a:r>
          </a:p>
          <a:p>
            <a:pPr>
              <a:defRPr/>
            </a:pPr>
            <a:r>
              <a:rPr lang="pt-BR" b="1" dirty="0">
                <a:solidFill>
                  <a:srgbClr val="0000FF"/>
                </a:solidFill>
              </a:rPr>
              <a:t>                               </a:t>
            </a:r>
          </a:p>
          <a:p>
            <a:pPr>
              <a:defRPr/>
            </a:pPr>
            <a:r>
              <a:rPr lang="pt-BR" dirty="0">
                <a:solidFill>
                  <a:srgbClr val="0070C0"/>
                </a:solidFill>
                <a:latin typeface="Garamond" panose="02020404030301010803" pitchFamily="18" charset="0"/>
              </a:rPr>
              <a:t>CM</a:t>
            </a:r>
            <a:r>
              <a:rPr lang="pt-BR" b="1" dirty="0">
                <a:solidFill>
                  <a:srgbClr val="0070C0"/>
                </a:solidFill>
              </a:rPr>
              <a:t>  </a:t>
            </a:r>
            <a:r>
              <a:rPr lang="pt-BR" b="1" dirty="0">
                <a:solidFill>
                  <a:srgbClr val="0000FF"/>
                </a:solidFill>
              </a:rPr>
              <a:t>   </a:t>
            </a:r>
          </a:p>
          <a:p>
            <a:pPr>
              <a:defRPr/>
            </a:pPr>
            <a:r>
              <a:rPr lang="pt-BR" b="1" dirty="0">
                <a:solidFill>
                  <a:srgbClr val="0000FF"/>
                </a:solidFill>
              </a:rPr>
              <a:t>                           </a:t>
            </a:r>
            <a:r>
              <a:rPr lang="pt-BR" dirty="0">
                <a:solidFill>
                  <a:srgbClr val="0070C0"/>
                </a:solidFill>
              </a:rPr>
              <a:t>Obras Unidas-</a:t>
            </a:r>
            <a:r>
              <a:rPr lang="pt-BR" sz="2000" dirty="0">
                <a:solidFill>
                  <a:srgbClr val="0070C0"/>
                </a:solidFill>
                <a:latin typeface="Garamond" panose="02020404030301010803" pitchFamily="18" charset="0"/>
              </a:rPr>
              <a:t>OU</a:t>
            </a:r>
          </a:p>
          <a:p>
            <a:pPr>
              <a:defRPr/>
            </a:pPr>
            <a:r>
              <a:rPr lang="pt-BR" b="1" dirty="0">
                <a:solidFill>
                  <a:srgbClr val="0000FF"/>
                </a:solidFill>
              </a:rPr>
              <a:t>                            </a:t>
            </a:r>
            <a:r>
              <a:rPr lang="pt-BR" b="1" dirty="0">
                <a:solidFill>
                  <a:srgbClr val="000000"/>
                </a:solidFill>
              </a:rPr>
              <a:t> </a:t>
            </a:r>
          </a:p>
          <a:p>
            <a:pPr>
              <a:defRPr/>
            </a:pPr>
            <a:r>
              <a:rPr lang="pt-BR" sz="2000" dirty="0">
                <a:solidFill>
                  <a:srgbClr val="0070C0"/>
                </a:solidFill>
                <a:latin typeface="Garamond" panose="02020404030301010803" pitchFamily="18" charset="0"/>
              </a:rPr>
              <a:t>CC</a:t>
            </a:r>
          </a:p>
          <a:p>
            <a:pPr>
              <a:defRPr/>
            </a:pPr>
            <a:endParaRPr lang="pt-BR" b="1" dirty="0">
              <a:solidFill>
                <a:srgbClr val="0000FF"/>
              </a:solidFill>
            </a:endParaRPr>
          </a:p>
          <a:p>
            <a:pPr>
              <a:defRPr/>
            </a:pPr>
            <a:endParaRPr lang="pt-BR" b="1" dirty="0">
              <a:solidFill>
                <a:srgbClr val="0000FF"/>
              </a:solidFill>
            </a:endParaRPr>
          </a:p>
          <a:p>
            <a:pPr>
              <a:defRPr/>
            </a:pPr>
            <a:r>
              <a:rPr lang="pt-BR" sz="2000" dirty="0">
                <a:solidFill>
                  <a:srgbClr val="0070C0"/>
                </a:solidFill>
                <a:latin typeface="Garamond" panose="02020404030301010803" pitchFamily="18" charset="0"/>
              </a:rPr>
              <a:t>CP</a:t>
            </a:r>
            <a:r>
              <a:rPr lang="pt-BR" b="1" dirty="0">
                <a:solidFill>
                  <a:srgbClr val="000000"/>
                </a:solidFill>
              </a:rPr>
              <a:t>  </a:t>
            </a:r>
            <a:r>
              <a:rPr lang="pt-BR" b="1" dirty="0">
                <a:solidFill>
                  <a:srgbClr val="0000FF"/>
                </a:solidFill>
              </a:rPr>
              <a:t>                   </a:t>
            </a:r>
            <a:r>
              <a:rPr lang="pt-BR" dirty="0">
                <a:solidFill>
                  <a:srgbClr val="0070C0"/>
                </a:solidFill>
              </a:rPr>
              <a:t>Obras Especiais-</a:t>
            </a:r>
            <a:r>
              <a:rPr lang="pt-BR" dirty="0">
                <a:solidFill>
                  <a:srgbClr val="0070C0"/>
                </a:solidFill>
                <a:latin typeface="Garamond" panose="02020404030301010803" pitchFamily="18" charset="0"/>
              </a:rPr>
              <a:t>OE</a:t>
            </a:r>
          </a:p>
          <a:p>
            <a:pPr>
              <a:defRPr/>
            </a:pPr>
            <a:endParaRPr lang="pt-BR" sz="1200" b="1" dirty="0">
              <a:solidFill>
                <a:srgbClr val="0000FF"/>
              </a:solidFill>
            </a:endParaRPr>
          </a:p>
          <a:p>
            <a:pPr>
              <a:defRPr/>
            </a:pPr>
            <a:r>
              <a:rPr lang="pt-BR" sz="1200" b="1" dirty="0">
                <a:solidFill>
                  <a:srgbClr val="0000FF"/>
                </a:solidFill>
              </a:rPr>
              <a:t>   </a:t>
            </a:r>
          </a:p>
          <a:p>
            <a:pPr>
              <a:defRPr/>
            </a:pPr>
            <a:r>
              <a:rPr lang="pt-BR" sz="2000" b="1" dirty="0">
                <a:solidFill>
                  <a:srgbClr val="0000FF"/>
                </a:solidFill>
                <a:latin typeface="Garamond" panose="02020404030301010803" pitchFamily="18" charset="0"/>
              </a:rPr>
              <a:t> </a:t>
            </a:r>
            <a:r>
              <a:rPr lang="pt-BR" sz="2000" b="1" dirty="0">
                <a:solidFill>
                  <a:srgbClr val="0070C0"/>
                </a:solidFill>
                <a:latin typeface="Garamond" panose="02020404030301010803" pitchFamily="18" charset="0"/>
              </a:rPr>
              <a:t>CONFERÊNCIAS</a:t>
            </a:r>
          </a:p>
        </p:txBody>
      </p:sp>
      <p:sp>
        <p:nvSpPr>
          <p:cNvPr id="16" name="Chave esquerda 15"/>
          <p:cNvSpPr/>
          <p:nvPr/>
        </p:nvSpPr>
        <p:spPr>
          <a:xfrm flipV="1">
            <a:off x="7081838" y="3419476"/>
            <a:ext cx="215900" cy="1439863"/>
          </a:xfrm>
          <a:prstGeom prst="lef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black"/>
              </a:solidFill>
            </a:endParaRPr>
          </a:p>
        </p:txBody>
      </p:sp>
      <p:sp>
        <p:nvSpPr>
          <p:cNvPr id="17" name="Seta para a direita 16"/>
          <p:cNvSpPr/>
          <p:nvPr/>
        </p:nvSpPr>
        <p:spPr>
          <a:xfrm>
            <a:off x="7361239" y="4005264"/>
            <a:ext cx="719137" cy="28733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18" name="Seta para a direita 17"/>
          <p:cNvSpPr/>
          <p:nvPr/>
        </p:nvSpPr>
        <p:spPr>
          <a:xfrm>
            <a:off x="7221539" y="5407819"/>
            <a:ext cx="720725" cy="28892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pt-BR" dirty="0">
              <a:solidFill>
                <a:prstClr val="white"/>
              </a:solidFill>
            </a:endParaRPr>
          </a:p>
        </p:txBody>
      </p:sp>
      <p:sp>
        <p:nvSpPr>
          <p:cNvPr id="19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20" name="Imagem 19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2032632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5" name="Retângulo 4"/>
          <p:cNvSpPr/>
          <p:nvPr/>
        </p:nvSpPr>
        <p:spPr>
          <a:xfrm>
            <a:off x="3763475" y="742004"/>
            <a:ext cx="361349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Estrutura da SSVP</a:t>
            </a:r>
          </a:p>
        </p:txBody>
      </p:sp>
      <p:sp>
        <p:nvSpPr>
          <p:cNvPr id="2" name="Retângulo 1"/>
          <p:cNvSpPr/>
          <p:nvPr/>
        </p:nvSpPr>
        <p:spPr>
          <a:xfrm>
            <a:off x="205408" y="1681391"/>
            <a:ext cx="11781183" cy="443198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buFont typeface="Arial" charset="0"/>
              <a:buChar char="•"/>
              <a:defRPr/>
            </a:pPr>
            <a:r>
              <a:rPr lang="pt-BR" sz="2600" dirty="0">
                <a:latin typeface="Montserrat" panose="00000500000000000000" pitchFamily="2" charset="0"/>
              </a:rPr>
              <a:t> </a:t>
            </a:r>
            <a:r>
              <a:rPr lang="pt-BR" sz="2600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A Sociedade de São Vicente de Paulo é uma </a:t>
            </a:r>
            <a:r>
              <a:rPr lang="pt-BR" sz="2600" b="1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organização </a:t>
            </a:r>
            <a:r>
              <a:rPr lang="pt-BR" sz="2600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internacional formada por </a:t>
            </a:r>
            <a:r>
              <a:rPr lang="pt-BR" sz="2600" b="1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leigos</a:t>
            </a:r>
            <a:r>
              <a:rPr lang="pt-BR" sz="2600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 católicos que buscam o crescimento pessoal e espiritual através do serviço aos que mais necessitam.</a:t>
            </a:r>
            <a:r>
              <a:rPr lang="pt-BR" sz="1600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(</a:t>
            </a:r>
            <a:r>
              <a:rPr lang="pt-BR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Site CGI</a:t>
            </a:r>
            <a:r>
              <a:rPr lang="pt-BR" sz="1600" dirty="0">
                <a:solidFill>
                  <a:srgbClr val="000000"/>
                </a:solidFill>
                <a:effectLst/>
                <a:latin typeface="Montserrat" panose="00000500000000000000" pitchFamily="2" charset="0"/>
                <a:ea typeface="Calibri" panose="020F0502020204030204" pitchFamily="34" charset="0"/>
              </a:rPr>
              <a:t>)</a:t>
            </a:r>
            <a:endParaRPr lang="pt-BR" sz="2600" dirty="0">
              <a:solidFill>
                <a:srgbClr val="000000"/>
              </a:solidFill>
              <a:effectLst/>
              <a:latin typeface="Montserrat" panose="00000500000000000000" pitchFamily="2" charset="0"/>
              <a:ea typeface="Calibri" panose="020F0502020204030204" pitchFamily="34" charset="0"/>
            </a:endParaRPr>
          </a:p>
          <a:p>
            <a:pPr algn="just">
              <a:buFont typeface="Arial" charset="0"/>
              <a:buChar char="•"/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 algn="just">
              <a:buFont typeface="Arial" charset="0"/>
              <a:buChar char="•"/>
              <a:defRPr/>
            </a:pPr>
            <a:r>
              <a:rPr lang="pt-BR" sz="2600" dirty="0">
                <a:latin typeface="Montserrat" panose="00000500000000000000" pitchFamily="2" charset="0"/>
              </a:rPr>
              <a:t> A SSVP estabelece livremente suas regras, elege seus responsáveis com toda independência, administra o seu patrimônio de maneira autônoma</a:t>
            </a:r>
            <a:r>
              <a:rPr lang="pt-BR" sz="2000" dirty="0">
                <a:latin typeface="Montserrat" panose="00000500000000000000" pitchFamily="2" charset="0"/>
              </a:rPr>
              <a:t>.</a:t>
            </a:r>
            <a:r>
              <a:rPr lang="pt-BR" sz="1600" dirty="0">
                <a:latin typeface="Montserrat" panose="00000500000000000000" pitchFamily="2" charset="0"/>
              </a:rPr>
              <a:t>(5.2-Pag. 25 e art. 3º da regra edição 2023)</a:t>
            </a:r>
            <a:endParaRPr lang="pt-BR" sz="2000" dirty="0">
              <a:latin typeface="Montserrat" panose="00000500000000000000" pitchFamily="2" charset="0"/>
            </a:endParaRPr>
          </a:p>
          <a:p>
            <a:pPr algn="just">
              <a:buFont typeface="Arial" charset="0"/>
              <a:buChar char="•"/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 algn="just">
              <a:buFont typeface="Arial" charset="0"/>
              <a:buChar char="•"/>
              <a:defRPr/>
            </a:pPr>
            <a:r>
              <a:rPr lang="pt-BR" sz="2600" dirty="0">
                <a:latin typeface="Montserrat" panose="00000500000000000000" pitchFamily="2" charset="0"/>
              </a:rPr>
              <a:t> No Brasil, houve a necessidade de criar os Conselhos Metropolitanos-CM, por causa da grande extensão </a:t>
            </a:r>
            <a:r>
              <a:rPr lang="pt-BR" sz="2400" dirty="0">
                <a:latin typeface="Montserrat" panose="00000500000000000000" pitchFamily="2" charset="0"/>
              </a:rPr>
              <a:t>territorial do país e da quantidade de unidades vicentinas;</a:t>
            </a:r>
            <a:endParaRPr lang="pt-BR" sz="2400" b="1" dirty="0">
              <a:latin typeface="Montserrat" panose="00000500000000000000" pitchFamily="2" charset="0"/>
              <a:cs typeface="Arial" pitchFamily="34" charset="0"/>
            </a:endParaRP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0DA42868-A77C-4199-B241-3FAA61F596A9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FD136927-72D9-49C4-B092-D7A8B957ADE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4A5F477D-52E4-4281-B959-EBF0AAF9758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DA6B5EC9-C166-432D-BFCC-244443E0139E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F5BF3C1-6554-4873-BF1E-DA4F1E80EFDE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202113225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5" name="Retângulo 4"/>
          <p:cNvSpPr/>
          <p:nvPr/>
        </p:nvSpPr>
        <p:spPr>
          <a:xfrm>
            <a:off x="3763475" y="742004"/>
            <a:ext cx="361349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Estrutura da SSVP</a:t>
            </a:r>
          </a:p>
        </p:txBody>
      </p:sp>
      <p:sp>
        <p:nvSpPr>
          <p:cNvPr id="2" name="Retângulo 1"/>
          <p:cNvSpPr/>
          <p:nvPr/>
        </p:nvSpPr>
        <p:spPr>
          <a:xfrm>
            <a:off x="1348740" y="2765910"/>
            <a:ext cx="9001208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Os Conselhos Metropolitanos foram criados para orientar e organizar a atuação das unidades vicentinas e os patrimônios.</a:t>
            </a: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412DF707-21E4-4F71-A6B8-53842D67F454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3940FF3D-3BFD-4372-AF94-9AF45EBF1B9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7BB1603A-CD6A-4FC8-83C7-5F2840FAA8E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B4697FF3-DD12-4D8A-8E27-8EB550C9525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36006C4F-E158-4511-AC53-A380FF345B89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88520270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5" name="Retângulo 4"/>
          <p:cNvSpPr/>
          <p:nvPr/>
        </p:nvSpPr>
        <p:spPr>
          <a:xfrm>
            <a:off x="3763475" y="794895"/>
            <a:ext cx="361349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Estrutura da SSVP</a:t>
            </a:r>
          </a:p>
        </p:txBody>
      </p:sp>
      <p:sp>
        <p:nvSpPr>
          <p:cNvPr id="3" name="Retângulo 2"/>
          <p:cNvSpPr/>
          <p:nvPr/>
        </p:nvSpPr>
        <p:spPr>
          <a:xfrm>
            <a:off x="549634" y="1736613"/>
            <a:ext cx="10041172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Garamond" panose="02020404030301010803" pitchFamily="18" charset="0"/>
              </a:rPr>
              <a:t> </a:t>
            </a:r>
            <a:r>
              <a:rPr lang="pt-BR" sz="2800" dirty="0">
                <a:latin typeface="Montserrat" panose="00000500000000000000" pitchFamily="2" charset="0"/>
              </a:rPr>
              <a:t>Cada Unidade Vicentina está subordinada ao escalão superior, no caso da </a:t>
            </a:r>
            <a:r>
              <a:rPr lang="pt-BR" sz="2800" b="1" dirty="0">
                <a:latin typeface="Montserrat" panose="00000500000000000000" pitchFamily="2" charset="0"/>
              </a:rPr>
              <a:t>Conferência</a:t>
            </a:r>
            <a:r>
              <a:rPr lang="pt-BR" sz="2800" dirty="0">
                <a:latin typeface="Montserrat" panose="00000500000000000000" pitchFamily="2" charset="0"/>
              </a:rPr>
              <a:t>, ao </a:t>
            </a:r>
            <a:r>
              <a:rPr lang="pt-BR" sz="2800" b="1" dirty="0">
                <a:latin typeface="Montserrat" panose="00000500000000000000" pitchFamily="2" charset="0"/>
              </a:rPr>
              <a:t>Conselho Particular</a:t>
            </a:r>
            <a:r>
              <a:rPr lang="pt-BR" sz="2800" dirty="0">
                <a:latin typeface="Montserrat" panose="00000500000000000000" pitchFamily="2" charset="0"/>
              </a:rPr>
              <a:t>.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 A </a:t>
            </a:r>
            <a:r>
              <a:rPr lang="pt-BR" sz="2800" b="1" dirty="0">
                <a:latin typeface="Montserrat" panose="00000500000000000000" pitchFamily="2" charset="0"/>
              </a:rPr>
              <a:t>Conferência</a:t>
            </a:r>
            <a:r>
              <a:rPr lang="pt-BR" sz="2800" dirty="0">
                <a:latin typeface="Montserrat" panose="00000500000000000000" pitchFamily="2" charset="0"/>
              </a:rPr>
              <a:t> é a base sólida da SSVP; é a grande escola de espiritualidade vicentina.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 É na </a:t>
            </a:r>
            <a:r>
              <a:rPr lang="pt-BR" sz="2800" b="1" dirty="0">
                <a:latin typeface="Montserrat" panose="00000500000000000000" pitchFamily="2" charset="0"/>
              </a:rPr>
              <a:t>Conferência</a:t>
            </a:r>
            <a:r>
              <a:rPr lang="pt-BR" sz="2800" dirty="0">
                <a:latin typeface="Montserrat" panose="00000500000000000000" pitchFamily="2" charset="0"/>
              </a:rPr>
              <a:t> que aprendemos a amar e a servir </a:t>
            </a:r>
            <a:r>
              <a:rPr lang="pt-BR" sz="2800" b="1" dirty="0">
                <a:latin typeface="Montserrat" panose="00000500000000000000" pitchFamily="2" charset="0"/>
              </a:rPr>
              <a:t>Jesus nos Pobres</a:t>
            </a:r>
            <a:r>
              <a:rPr lang="pt-BR" sz="2800" dirty="0">
                <a:latin typeface="Montserrat" panose="00000500000000000000" pitchFamily="2" charset="0"/>
              </a:rPr>
              <a:t>.</a:t>
            </a: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66854DD8-95A6-4975-B24B-1B072A1A4C7D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D0FA5F79-6677-4ED7-A53C-5DAF6D1424C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C3C95B5F-B7E1-4F1F-BA32-943C04FB6AE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F7967AA1-2237-441F-8787-42484C6F57BE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88C57C2D-4874-4193-95E9-2613DFC5DB72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326342929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Espaço Reservado para Texto 1"/>
          <p:cNvSpPr>
            <a:spLocks noGrp="1"/>
          </p:cNvSpPr>
          <p:nvPr>
            <p:ph type="body" idx="1"/>
          </p:nvPr>
        </p:nvSpPr>
        <p:spPr bwMode="auto">
          <a:xfrm>
            <a:off x="1644650" y="1357392"/>
            <a:ext cx="4040188" cy="639762"/>
          </a:xfrm>
          <a:noFill/>
          <a:ln>
            <a:solidFill>
              <a:srgbClr val="0070C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rtlCol="0" anchor="b" anchorCtr="0" compatLnSpc="1">
            <a:prstTxWarp prst="textNoShape">
              <a:avLst/>
            </a:prstTxWarp>
            <a:normAutofit/>
          </a:bodyPr>
          <a:lstStyle/>
          <a:p>
            <a:r>
              <a:rPr lang="pt-BR" altLang="pt-BR" sz="2800" b="0" dirty="0">
                <a:solidFill>
                  <a:schemeClr val="tx1"/>
                </a:solidFill>
                <a:latin typeface="Montserrat" panose="00000500000000000000" pitchFamily="2" charset="0"/>
              </a:rPr>
              <a:t>Todas as Unidades</a:t>
            </a:r>
          </a:p>
        </p:txBody>
      </p:sp>
      <p:sp>
        <p:nvSpPr>
          <p:cNvPr id="61443" name="Espaço Reservado para Texto 2"/>
          <p:cNvSpPr>
            <a:spLocks noGrp="1"/>
          </p:cNvSpPr>
          <p:nvPr>
            <p:ph type="body" sz="quarter" idx="3"/>
          </p:nvPr>
        </p:nvSpPr>
        <p:spPr bwMode="auto">
          <a:xfrm>
            <a:off x="5992537" y="1357392"/>
            <a:ext cx="4041775" cy="639762"/>
          </a:xfrm>
          <a:noFill/>
          <a:ln>
            <a:solidFill>
              <a:srgbClr val="0070C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rtlCol="0" anchor="b" anchorCtr="0" compatLnSpc="1">
            <a:prstTxWarp prst="textNoShape">
              <a:avLst/>
            </a:prstTxWarp>
            <a:normAutofit/>
          </a:bodyPr>
          <a:lstStyle/>
          <a:p>
            <a:r>
              <a:rPr lang="pt-BR" altLang="pt-BR" sz="2800" b="0" dirty="0">
                <a:solidFill>
                  <a:schemeClr val="tx1"/>
                </a:solidFill>
                <a:latin typeface="Montserrat" panose="00000500000000000000" pitchFamily="2" charset="0"/>
              </a:rPr>
              <a:t>Conselhos</a:t>
            </a:r>
          </a:p>
        </p:txBody>
      </p:sp>
      <p:sp>
        <p:nvSpPr>
          <p:cNvPr id="5" name="Espaço Reservado para Conteúdo 4"/>
          <p:cNvSpPr>
            <a:spLocks noGrp="1"/>
          </p:cNvSpPr>
          <p:nvPr>
            <p:ph idx="10"/>
          </p:nvPr>
        </p:nvSpPr>
        <p:spPr>
          <a:xfrm>
            <a:off x="1670050" y="2095722"/>
            <a:ext cx="4032250" cy="3936239"/>
          </a:xfrm>
          <a:ln>
            <a:solidFill>
              <a:srgbClr val="0070C0"/>
            </a:solidFill>
          </a:ln>
        </p:spPr>
        <p:txBody>
          <a:bodyPr/>
          <a:lstStyle/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Presidente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Vice-Presidente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Secretário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Tesoureiro</a:t>
            </a:r>
          </a:p>
          <a:p>
            <a:pPr>
              <a:defRPr/>
            </a:pPr>
            <a:endParaRPr lang="pt-BR" sz="2400" dirty="0"/>
          </a:p>
        </p:txBody>
      </p:sp>
      <p:sp>
        <p:nvSpPr>
          <p:cNvPr id="6" name="Espaço Reservado para Conteúdo 5"/>
          <p:cNvSpPr>
            <a:spLocks noGrp="1"/>
          </p:cNvSpPr>
          <p:nvPr>
            <p:ph idx="11"/>
          </p:nvPr>
        </p:nvSpPr>
        <p:spPr>
          <a:xfrm>
            <a:off x="5992536" y="2095722"/>
            <a:ext cx="5805763" cy="3936239"/>
          </a:xfrm>
          <a:ln>
            <a:solidFill>
              <a:srgbClr val="0070C0"/>
            </a:solidFill>
          </a:ln>
        </p:spPr>
        <p:txBody>
          <a:bodyPr>
            <a:normAutofit/>
          </a:bodyPr>
          <a:lstStyle/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Comissão de Jovens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ECAFO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Coordenação de CCA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Departamento Missionário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DECOM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*Conselho Fiscal</a:t>
            </a:r>
          </a:p>
          <a:p>
            <a:pPr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*DENOR</a:t>
            </a:r>
            <a:endParaRPr lang="pt-BR" dirty="0"/>
          </a:p>
        </p:txBody>
      </p:sp>
      <p:sp>
        <p:nvSpPr>
          <p:cNvPr id="61446" name="Título 3"/>
          <p:cNvSpPr txBox="1">
            <a:spLocks noChangeArrowheads="1"/>
          </p:cNvSpPr>
          <p:nvPr/>
        </p:nvSpPr>
        <p:spPr bwMode="auto">
          <a:xfrm>
            <a:off x="1526381" y="638255"/>
            <a:ext cx="9139237" cy="719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Encargos da SSVP</a:t>
            </a: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10" name="Imagem 9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6273" y="620691"/>
            <a:ext cx="1609725" cy="1612426"/>
          </a:xfrm>
          <a:prstGeom prst="rect">
            <a:avLst/>
          </a:prstGeom>
        </p:spPr>
      </p:pic>
      <p:grpSp>
        <p:nvGrpSpPr>
          <p:cNvPr id="11" name="Agrupar 10">
            <a:extLst>
              <a:ext uri="{FF2B5EF4-FFF2-40B4-BE49-F238E27FC236}">
                <a16:creationId xmlns:a16="http://schemas.microsoft.com/office/drawing/2014/main" id="{A96CAE5E-BC8B-40E5-BEBD-BB794AA91B03}"/>
              </a:ext>
            </a:extLst>
          </p:cNvPr>
          <p:cNvGrpSpPr/>
          <p:nvPr/>
        </p:nvGrpSpPr>
        <p:grpSpPr>
          <a:xfrm>
            <a:off x="0" y="6462293"/>
            <a:ext cx="12192000" cy="141267"/>
            <a:chOff x="0" y="6251188"/>
            <a:chExt cx="12192000" cy="185708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B8D3E882-6E2D-49AA-9133-C4BC87BF4DAC}"/>
                </a:ext>
              </a:extLst>
            </p:cNvPr>
            <p:cNvSpPr/>
            <p:nvPr/>
          </p:nvSpPr>
          <p:spPr>
            <a:xfrm>
              <a:off x="0" y="6251188"/>
              <a:ext cx="6096000" cy="185708"/>
            </a:xfrm>
            <a:prstGeom prst="rect">
              <a:avLst/>
            </a:prstGeom>
            <a:solidFill>
              <a:srgbClr val="00814E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BBE512A4-3872-49E4-918F-C78FE676342C}"/>
                </a:ext>
              </a:extLst>
            </p:cNvPr>
            <p:cNvSpPr/>
            <p:nvPr/>
          </p:nvSpPr>
          <p:spPr>
            <a:xfrm>
              <a:off x="6096000" y="6251188"/>
              <a:ext cx="6096000" cy="185708"/>
            </a:xfrm>
            <a:prstGeom prst="rect">
              <a:avLst/>
            </a:prstGeom>
            <a:solidFill>
              <a:srgbClr val="F1B9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</p:grpSp>
    </p:spTree>
    <p:extLst>
      <p:ext uri="{BB962C8B-B14F-4D97-AF65-F5344CB8AC3E}">
        <p14:creationId xmlns:p14="http://schemas.microsoft.com/office/powerpoint/2010/main" val="1854847237"/>
      </p:ext>
    </p:extLst>
  </p:cSld>
  <p:clrMapOvr>
    <a:masterClrMapping/>
  </p:clrMapOvr>
  <p:transition spd="slow"/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7" name="Retângulo 4"/>
          <p:cNvSpPr>
            <a:spLocks noChangeArrowheads="1"/>
          </p:cNvSpPr>
          <p:nvPr/>
        </p:nvSpPr>
        <p:spPr bwMode="auto">
          <a:xfrm>
            <a:off x="642546" y="2119445"/>
            <a:ext cx="10510557" cy="35394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Formadas por pessoas (que sejam </a:t>
            </a:r>
            <a:r>
              <a:rPr lang="pt-BR" sz="2800" b="1" u="sng" dirty="0">
                <a:latin typeface="Montserrat" panose="00000500000000000000" pitchFamily="2" charset="0"/>
                <a:cs typeface="Arial" charset="0"/>
              </a:rPr>
              <a:t>VOCACIONADAS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), organizadas em grupos. 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Seus membros procuram dar testemunho do amor de Jesus Cristo através do exercício da caridade, atuando no campo da promoção humana, buscando através  da justiça social o resgate da cidadania dos excluídos. </a:t>
            </a:r>
            <a:r>
              <a:rPr lang="pt-BR" sz="2000" dirty="0">
                <a:latin typeface="Montserrat" panose="00000500000000000000" pitchFamily="2" charset="0"/>
                <a:cs typeface="Arial" charset="0"/>
              </a:rPr>
              <a:t>(Art.111, regra edição 2023)</a:t>
            </a:r>
            <a:endParaRPr lang="pt-BR" sz="2800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8" name="Retângulo 7"/>
          <p:cNvSpPr/>
          <p:nvPr/>
        </p:nvSpPr>
        <p:spPr>
          <a:xfrm>
            <a:off x="949843" y="850107"/>
            <a:ext cx="89662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 que é uma Conferência Vicentina</a:t>
            </a: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FD341167-46D2-4933-A44E-FF43743CD0E5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62C1BC83-0D53-45DD-9BBE-827F75E10E8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158C86D0-8089-4130-BA81-7C7990ECD10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7CF3D08-B0A9-46D8-B217-14A4E3E3866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50E73AB0-F184-48CE-8ECD-722B0FD138EC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272955131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8" name="Retângulo 7"/>
          <p:cNvSpPr/>
          <p:nvPr/>
        </p:nvSpPr>
        <p:spPr>
          <a:xfrm>
            <a:off x="995563" y="1188085"/>
            <a:ext cx="89662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 que é uma Conferência Vicentina</a:t>
            </a:r>
          </a:p>
        </p:txBody>
      </p:sp>
      <p:sp>
        <p:nvSpPr>
          <p:cNvPr id="6" name="Retângulo 4"/>
          <p:cNvSpPr>
            <a:spLocks noChangeArrowheads="1"/>
          </p:cNvSpPr>
          <p:nvPr/>
        </p:nvSpPr>
        <p:spPr bwMode="auto">
          <a:xfrm>
            <a:off x="704538" y="2327890"/>
            <a:ext cx="10583055" cy="35394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As Conferências distinguem-se pelo título adotado, que pode ser nome de </a:t>
            </a:r>
            <a:r>
              <a:rPr lang="pt-BR" sz="2800" b="1" dirty="0">
                <a:latin typeface="Montserrat" panose="00000500000000000000" pitchFamily="2" charset="0"/>
              </a:rPr>
              <a:t>SANTOS</a:t>
            </a:r>
            <a:r>
              <a:rPr lang="pt-BR" sz="2800" dirty="0">
                <a:latin typeface="Montserrat" panose="00000500000000000000" pitchFamily="2" charset="0"/>
              </a:rPr>
              <a:t> e de </a:t>
            </a:r>
            <a:r>
              <a:rPr lang="pt-BR" sz="2800" b="1" dirty="0">
                <a:latin typeface="Montserrat" panose="00000500000000000000" pitchFamily="2" charset="0"/>
              </a:rPr>
              <a:t>SANTAS</a:t>
            </a:r>
            <a:r>
              <a:rPr lang="pt-BR" sz="2800" dirty="0">
                <a:latin typeface="Montserrat" panose="00000500000000000000" pitchFamily="2" charset="0"/>
              </a:rPr>
              <a:t> ou </a:t>
            </a:r>
            <a:r>
              <a:rPr lang="pt-BR" sz="2800" b="1" dirty="0">
                <a:latin typeface="Montserrat" panose="00000500000000000000" pitchFamily="2" charset="0"/>
              </a:rPr>
              <a:t>INVOCAÇÃO CATÓLICA</a:t>
            </a:r>
            <a:r>
              <a:rPr lang="pt-BR" sz="2800" dirty="0">
                <a:latin typeface="Montserrat" panose="00000500000000000000" pitchFamily="2" charset="0"/>
              </a:rPr>
              <a:t>, entendendo-se como tal as usualmente aceitas pela Igreja Católica. </a:t>
            </a:r>
            <a:r>
              <a:rPr lang="pt-BR" sz="2000" dirty="0">
                <a:latin typeface="Montserrat" panose="00000500000000000000" pitchFamily="2" charset="0"/>
              </a:rPr>
              <a:t>(Artigo 11 regra edição 2023)</a:t>
            </a: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endParaRPr lang="pt-BR" sz="2800" dirty="0"/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É proibida a criação de novas Conferências com nomes que já foram adotados por outras unidades vinculadas ao mesmo Conselho Central. </a:t>
            </a:r>
            <a:r>
              <a:rPr lang="pt-BR" sz="2000" dirty="0">
                <a:latin typeface="Montserrat" panose="00000500000000000000" pitchFamily="2" charset="0"/>
              </a:rPr>
              <a:t>(Artigo 11, § 1º regra edição 2023)</a:t>
            </a:r>
            <a:endParaRPr lang="pt-BR" sz="36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12866751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8" name="Retângulo 7"/>
          <p:cNvSpPr/>
          <p:nvPr/>
        </p:nvSpPr>
        <p:spPr>
          <a:xfrm>
            <a:off x="1142645" y="713830"/>
            <a:ext cx="89662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 que é uma Conferência Vicentina</a:t>
            </a:r>
          </a:p>
        </p:txBody>
      </p:sp>
      <p:sp>
        <p:nvSpPr>
          <p:cNvPr id="7" name="Retângulo 4"/>
          <p:cNvSpPr>
            <a:spLocks noChangeArrowheads="1"/>
          </p:cNvSpPr>
          <p:nvPr/>
        </p:nvSpPr>
        <p:spPr bwMode="auto">
          <a:xfrm>
            <a:off x="115910" y="1379381"/>
            <a:ext cx="11925836" cy="44165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457200" indent="-457200"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A amizade é ponto fundamental para o crescimento espiritual e para a qualidade do trabalho junto aos Pobres;</a:t>
            </a:r>
          </a:p>
          <a:p>
            <a:pPr algn="just">
              <a:defRPr/>
            </a:pPr>
            <a:endParaRPr lang="pt-BR" sz="2000" dirty="0">
              <a:latin typeface="Montserrat" panose="00000500000000000000" pitchFamily="2" charset="0"/>
              <a:cs typeface="Arial" charset="0"/>
            </a:endParaRPr>
          </a:p>
          <a:p>
            <a:pPr marL="457200" indent="-457200" algn="just">
              <a:buFontTx/>
              <a:buChar char="-"/>
              <a:defRPr/>
            </a:pPr>
            <a:endParaRPr lang="pt-BR" sz="800" dirty="0">
              <a:latin typeface="Montserrat" panose="00000500000000000000" pitchFamily="2" charset="0"/>
              <a:cs typeface="Arial" charset="0"/>
            </a:endParaRPr>
          </a:p>
          <a:p>
            <a:pPr marL="457200" indent="-457200"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 Reúnem </a:t>
            </a:r>
            <a:r>
              <a:rPr lang="pt-BR" sz="2800" b="1" u="sng" dirty="0">
                <a:latin typeface="Montserrat" panose="00000500000000000000" pitchFamily="2" charset="0"/>
                <a:cs typeface="Arial" charset="0"/>
              </a:rPr>
              <a:t>semanalmente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 em horário, local e dia fixos; </a:t>
            </a:r>
          </a:p>
          <a:p>
            <a:pPr algn="just"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         (Art.115, regra edição 2023)</a:t>
            </a:r>
          </a:p>
          <a:p>
            <a:pPr algn="just">
              <a:defRPr/>
            </a:pPr>
            <a:endParaRPr lang="pt-BR" sz="2000" dirty="0">
              <a:latin typeface="Montserrat" panose="00000500000000000000" pitchFamily="2" charset="0"/>
              <a:cs typeface="Arial" charset="0"/>
            </a:endParaRPr>
          </a:p>
          <a:p>
            <a:pPr marL="457200" indent="-457200"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Tem um roteiro próprio de reuniões; </a:t>
            </a:r>
          </a:p>
          <a:p>
            <a:pPr algn="just">
              <a:defRPr/>
            </a:pPr>
            <a:r>
              <a:rPr lang="pt-BR" sz="2000" dirty="0">
                <a:latin typeface="Montserrat" panose="00000500000000000000" pitchFamily="2" charset="0"/>
                <a:cs typeface="Arial" charset="0"/>
              </a:rPr>
              <a:t>        (Art.118 ou anexo </a:t>
            </a:r>
            <a:r>
              <a:rPr lang="pt-BR" sz="2000" dirty="0" err="1">
                <a:latin typeface="Montserrat" panose="00000500000000000000" pitchFamily="2" charset="0"/>
                <a:cs typeface="Arial" charset="0"/>
              </a:rPr>
              <a:t>Vll</a:t>
            </a:r>
            <a:r>
              <a:rPr lang="pt-BR" sz="2000" dirty="0">
                <a:latin typeface="Montserrat" panose="00000500000000000000" pitchFamily="2" charset="0"/>
                <a:cs typeface="Arial" charset="0"/>
              </a:rPr>
              <a:t> da pag.164 regra edição 2023) </a:t>
            </a:r>
          </a:p>
          <a:p>
            <a:pPr algn="just">
              <a:defRPr/>
            </a:pPr>
            <a:endParaRPr lang="pt-BR" sz="2000" dirty="0">
              <a:latin typeface="Montserrat" panose="00000500000000000000" pitchFamily="2" charset="0"/>
              <a:cs typeface="Arial" charset="0"/>
            </a:endParaRPr>
          </a:p>
          <a:p>
            <a:pPr marL="457200" indent="-457200" algn="just">
              <a:buFontTx/>
              <a:buChar char="-"/>
              <a:defRPr/>
            </a:pPr>
            <a:endParaRPr lang="pt-BR" sz="700" dirty="0">
              <a:latin typeface="Montserrat" panose="00000500000000000000" pitchFamily="2" charset="0"/>
              <a:cs typeface="Arial" charset="0"/>
            </a:endParaRPr>
          </a:p>
          <a:p>
            <a:pPr marL="457200" indent="-457200"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As reuniões são realizadas em clima  de alegria, espiritualidade e contentamento. </a:t>
            </a:r>
            <a:r>
              <a:rPr lang="pt-BR" dirty="0">
                <a:latin typeface="Montserrat" panose="00000500000000000000" pitchFamily="2" charset="0"/>
                <a:cs typeface="Arial" charset="0"/>
              </a:rPr>
              <a:t>(Art.117, regra edição 2023)</a:t>
            </a:r>
            <a:endParaRPr lang="pt-BR" sz="3600" dirty="0">
              <a:solidFill>
                <a:srgbClr val="0070C0"/>
              </a:solidFill>
              <a:latin typeface="Arial" charset="0"/>
              <a:cs typeface="Arial" charset="0"/>
            </a:endParaRPr>
          </a:p>
        </p:txBody>
      </p:sp>
      <p:grpSp>
        <p:nvGrpSpPr>
          <p:cNvPr id="3" name="Agrupar 2">
            <a:extLst>
              <a:ext uri="{FF2B5EF4-FFF2-40B4-BE49-F238E27FC236}">
                <a16:creationId xmlns:a16="http://schemas.microsoft.com/office/drawing/2014/main" id="{F60C83CF-4596-675F-97F3-D362CEB6DE27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5" name="Retângulo 4">
              <a:extLst>
                <a:ext uri="{FF2B5EF4-FFF2-40B4-BE49-F238E27FC236}">
                  <a16:creationId xmlns:a16="http://schemas.microsoft.com/office/drawing/2014/main" id="{43B4F43C-4DA4-8BBF-7DA7-E432CC4F58E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241200EB-8666-5DA5-3857-53030946B0D4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C74E30BA-5804-BA54-AB60-97431108E50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C11DF000-848E-ECE4-E5D6-1657986E23C8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928916991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8" name="Retângulo 7"/>
          <p:cNvSpPr/>
          <p:nvPr/>
        </p:nvSpPr>
        <p:spPr>
          <a:xfrm>
            <a:off x="995563" y="1188085"/>
            <a:ext cx="89662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O que é uma Conferência Vicentina</a:t>
            </a:r>
          </a:p>
        </p:txBody>
      </p:sp>
      <p:sp>
        <p:nvSpPr>
          <p:cNvPr id="6" name="Retângulo 4"/>
          <p:cNvSpPr>
            <a:spLocks noChangeArrowheads="1"/>
          </p:cNvSpPr>
          <p:nvPr/>
        </p:nvSpPr>
        <p:spPr bwMode="auto">
          <a:xfrm>
            <a:off x="1429554" y="2130485"/>
            <a:ext cx="9062157" cy="35394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457200" indent="-457200"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A Conferência é a base, o alicerce, a célula-mãe, a essência da SSVP;</a:t>
            </a:r>
          </a:p>
          <a:p>
            <a:pPr marL="457200" indent="-457200" algn="just">
              <a:buFontTx/>
              <a:buChar char="-"/>
              <a:defRPr/>
            </a:pPr>
            <a:endParaRPr lang="pt-BR" sz="1400" dirty="0">
              <a:latin typeface="Montserrat" panose="00000500000000000000" pitchFamily="2" charset="0"/>
              <a:cs typeface="Arial" charset="0"/>
            </a:endParaRPr>
          </a:p>
          <a:p>
            <a:pPr marL="457200" indent="-457200"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Precisa ser alimentada pela luz do Espírito Santo, pela meditação da palavra , pelo exemplo de Ozanam, de São Vicente de Paulo  e dos fundadores;</a:t>
            </a:r>
          </a:p>
          <a:p>
            <a:pPr marL="457200" indent="-457200" algn="just">
              <a:buFontTx/>
              <a:buChar char="-"/>
              <a:defRPr/>
            </a:pPr>
            <a:endParaRPr lang="pt-BR" sz="1400" dirty="0">
              <a:latin typeface="Montserrat" panose="00000500000000000000" pitchFamily="2" charset="0"/>
              <a:cs typeface="Arial" charset="0"/>
            </a:endParaRPr>
          </a:p>
          <a:p>
            <a:pPr marL="457200" indent="-457200" algn="just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E sobretudo pelo amor aos Pobres.</a:t>
            </a:r>
          </a:p>
        </p:txBody>
      </p:sp>
      <p:grpSp>
        <p:nvGrpSpPr>
          <p:cNvPr id="7" name="Agrupar 6">
            <a:extLst>
              <a:ext uri="{FF2B5EF4-FFF2-40B4-BE49-F238E27FC236}">
                <a16:creationId xmlns:a16="http://schemas.microsoft.com/office/drawing/2014/main" id="{E4519EF8-5CF7-427A-9D2B-7D354680CB5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DC063B7C-7E7E-4B4E-B004-1AB3D892E356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2BD4C983-EE43-4319-BF6A-B50F201C2C40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0D8BEFF4-EF9A-477C-B78B-A8996E8AF8A8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594C67A-E2FB-4E8C-A3F6-C44F3DF7971C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776275109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4133" y="1364566"/>
            <a:ext cx="11784649" cy="4989647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pt-BR" b="1" dirty="0">
                <a:latin typeface="Montserrat" panose="00000500000000000000" pitchFamily="50" charset="0"/>
              </a:rPr>
              <a:t>No Brasil temos: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33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Metropolitano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(CM) 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322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Centrais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(CC)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2230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Particulares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(CP)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16 mil </a:t>
            </a:r>
            <a:r>
              <a:rPr lang="pt-BR" dirty="0">
                <a:latin typeface="Montserrat" panose="00000500000000000000" pitchFamily="2" charset="0"/>
                <a:cs typeface="Arial" charset="0"/>
              </a:rPr>
              <a:t>Conferências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sendo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435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Conferências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de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Crianças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e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Adolescentes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- CCAs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130 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Membros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vicentinos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en-US" b="1" dirty="0">
                <a:latin typeface="Montserrat" panose="00000500000000000000" pitchFamily="2" charset="0"/>
                <a:cs typeface="Arial" charset="0"/>
              </a:rPr>
              <a:t>522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Obras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Unidas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 (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Asilos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,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hospitais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)etc. </a:t>
            </a:r>
          </a:p>
          <a:p>
            <a:pPr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12.400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Funcionários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remunerados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470mil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pessoas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assistidas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,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destas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17 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em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Obras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Assistenciais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D0D88FA0-5EB5-41D0-8BFA-E38785A2457D}"/>
              </a:ext>
            </a:extLst>
          </p:cNvPr>
          <p:cNvSpPr txBox="1"/>
          <p:nvPr/>
        </p:nvSpPr>
        <p:spPr>
          <a:xfrm>
            <a:off x="253218" y="868446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Organização </a:t>
            </a: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22CECD49-510C-044D-00E7-99349CB483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1BF8E500-3F25-7B44-E766-D76F6BA3FC38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1493908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2" name="Retângulo 1"/>
          <p:cNvSpPr/>
          <p:nvPr/>
        </p:nvSpPr>
        <p:spPr>
          <a:xfrm>
            <a:off x="3383280" y="3244334"/>
            <a:ext cx="4846320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INTERVALO</a:t>
            </a: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28A14726-008C-42B0-AEF6-F46642F06FA5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424BE0D5-23BB-49D4-B598-09DC242FF7C0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7" name="Agrupar 6">
              <a:extLst>
                <a:ext uri="{FF2B5EF4-FFF2-40B4-BE49-F238E27FC236}">
                  <a16:creationId xmlns:a16="http://schemas.microsoft.com/office/drawing/2014/main" id="{14F0FC36-9C68-4FF5-A5DD-9F7BC23CCB2D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1E548DEC-D1F7-43C0-9B61-9F3C7F062BB6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D7180B16-4A97-44D4-AB72-8BA590F12204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227419311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3268D567-5E95-E053-02CA-5AB7C8FA376A}"/>
              </a:ext>
            </a:extLst>
          </p:cNvPr>
          <p:cNvSpPr txBox="1"/>
          <p:nvPr/>
        </p:nvSpPr>
        <p:spPr>
          <a:xfrm>
            <a:off x="0" y="3228777"/>
            <a:ext cx="7934202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4400" b="1" dirty="0">
                <a:solidFill>
                  <a:schemeClr val="bg1"/>
                </a:solidFill>
                <a:highlight>
                  <a:srgbClr val="0053A1"/>
                </a:highlight>
                <a:latin typeface="Garamond" panose="02020404030301010803" pitchFamily="18" charset="0"/>
              </a:rPr>
              <a:t>A REGRA</a:t>
            </a:r>
            <a:endParaRPr lang="pt-BR" sz="4400" b="1" dirty="0"/>
          </a:p>
        </p:txBody>
      </p:sp>
    </p:spTree>
    <p:extLst>
      <p:ext uri="{BB962C8B-B14F-4D97-AF65-F5344CB8AC3E}">
        <p14:creationId xmlns:p14="http://schemas.microsoft.com/office/powerpoint/2010/main" val="2308648438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1060173"/>
            <a:ext cx="9858084" cy="53008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A importância da Regra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585665" y="3013346"/>
            <a:ext cx="4516422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A Regra é a luz que mantém acesa a chama da unidade da SSVP em todos os lugares do planeta.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7FF4B473-BFE5-7D61-D91F-6A67528243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65120" y="2230824"/>
            <a:ext cx="5124824" cy="3849486"/>
          </a:xfrm>
          <a:prstGeom prst="rect">
            <a:avLst/>
          </a:prstGeom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504313F6-540F-3178-A573-305BEE155552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027489533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749594" y="2704399"/>
            <a:ext cx="9714454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 pitchFamily="2" charset="0"/>
              </a:rPr>
              <a:t>O regulamento da SSVP é o livro do presidente e dos membros da Diretoria;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 panose="00000500000000000000" pitchFamily="2" charset="0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 pitchFamily="2" charset="0"/>
              </a:rPr>
              <a:t>A diretoria precisa cumprir as atribuições  prescritas na Regra. </a:t>
            </a:r>
          </a:p>
        </p:txBody>
      </p:sp>
      <p:sp>
        <p:nvSpPr>
          <p:cNvPr id="16" name="Título 1">
            <a:extLst>
              <a:ext uri="{FF2B5EF4-FFF2-40B4-BE49-F238E27FC236}">
                <a16:creationId xmlns:a16="http://schemas.microsoft.com/office/drawing/2014/main" id="{04F3D397-427A-46C2-8DA0-93360F01B7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1060173"/>
            <a:ext cx="9858084" cy="53008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A importância da Regra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63B658BB-4CC7-0E6C-FADC-4D776A73D95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647618332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244699" y="1933975"/>
            <a:ext cx="10419008" cy="284693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A Regra é um livro de orientação e de formação vicentina, orienta sobre:</a:t>
            </a:r>
          </a:p>
          <a:p>
            <a:pPr algn="just"/>
            <a:endParaRPr lang="pt-BR" sz="1100" dirty="0">
              <a:latin typeface="Montserrat" panose="00000500000000000000" pitchFamily="2" charset="0"/>
            </a:endParaRP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 pitchFamily="2" charset="0"/>
              </a:rPr>
              <a:t> A vocação, o carisma  e a espiritualidade vicentina;</a:t>
            </a: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 pitchFamily="2" charset="0"/>
              </a:rPr>
              <a:t> A unidade com a Igreja;</a:t>
            </a: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 pitchFamily="2" charset="0"/>
              </a:rPr>
              <a:t> O trabalho junto aos Pobres;</a:t>
            </a:r>
          </a:p>
          <a:p>
            <a:pPr marL="571500" indent="-571500" algn="just">
              <a:buFont typeface="+mj-lt"/>
              <a:buAutoNum type="romanUcPeriod"/>
            </a:pPr>
            <a:r>
              <a:rPr lang="pt-BR" sz="2800" dirty="0">
                <a:latin typeface="Montserrat" panose="00000500000000000000" pitchFamily="2" charset="0"/>
              </a:rPr>
              <a:t> A  vida de oração e  as virtudes vicentinas.</a:t>
            </a:r>
          </a:p>
        </p:txBody>
      </p:sp>
      <p:sp>
        <p:nvSpPr>
          <p:cNvPr id="16" name="Título 1">
            <a:extLst>
              <a:ext uri="{FF2B5EF4-FFF2-40B4-BE49-F238E27FC236}">
                <a16:creationId xmlns:a16="http://schemas.microsoft.com/office/drawing/2014/main" id="{FBA17D28-76BF-45AE-855B-77EF6EECDF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1060173"/>
            <a:ext cx="9858084" cy="53008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A importância da Regra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AA3EB97F-E3AF-CFB4-BEA4-F59B213D2103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319101376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1699415" y="3089686"/>
            <a:ext cx="8793169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A Regra é um Livro que guarda toda a essência dos princípios Fundamentais da SSVP no mundo e, é graças a este Regulamento que existe a “unidade entre os vicentinos”. </a:t>
            </a:r>
          </a:p>
        </p:txBody>
      </p:sp>
      <p:sp>
        <p:nvSpPr>
          <p:cNvPr id="16" name="Título 1">
            <a:extLst>
              <a:ext uri="{FF2B5EF4-FFF2-40B4-BE49-F238E27FC236}">
                <a16:creationId xmlns:a16="http://schemas.microsoft.com/office/drawing/2014/main" id="{4E4DC245-8613-4705-9E7D-29D2BDF1B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1060173"/>
            <a:ext cx="9858084" cy="53008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A importância da Regra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310948F7-835A-D628-0E4B-7EB0729DC8C2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256075058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FB055356-3660-AF2A-5DF4-CD66C42D1189}"/>
              </a:ext>
            </a:extLst>
          </p:cNvPr>
          <p:cNvSpPr txBox="1"/>
          <p:nvPr/>
        </p:nvSpPr>
        <p:spPr>
          <a:xfrm>
            <a:off x="801658" y="2153499"/>
            <a:ext cx="10056178" cy="338554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“Se uma Conferência ameaça cair é porque se afastou do Regulamento, seja da letra deste, seja, sobretudo do seu espírito, e, mesmo, algumas vezes de ambos. 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E se, ao contrário disso, ela prospera, pode-se igualmente estar certo de que as tradições  e os usos são ali fielmente  observados.” </a:t>
            </a:r>
            <a:r>
              <a:rPr lang="pt-BR" dirty="0">
                <a:latin typeface="Montserrat" panose="00000500000000000000" pitchFamily="2" charset="0"/>
              </a:rPr>
              <a:t>Adolphe </a:t>
            </a:r>
            <a:r>
              <a:rPr lang="pt-BR" dirty="0" err="1">
                <a:latin typeface="Montserrat" panose="00000500000000000000" pitchFamily="2" charset="0"/>
              </a:rPr>
              <a:t>Baudon</a:t>
            </a:r>
            <a:r>
              <a:rPr lang="pt-BR" dirty="0">
                <a:latin typeface="Montserrat" panose="00000500000000000000" pitchFamily="2" charset="0"/>
              </a:rPr>
              <a:t>, presidente do CGI (1848 – 1886)</a:t>
            </a:r>
            <a:endParaRPr lang="pt-BR" sz="2000" dirty="0">
              <a:latin typeface="Montserrat" panose="00000500000000000000" pitchFamily="2" charset="0"/>
            </a:endParaRPr>
          </a:p>
        </p:txBody>
      </p:sp>
      <p:sp>
        <p:nvSpPr>
          <p:cNvPr id="16" name="Título 1">
            <a:extLst>
              <a:ext uri="{FF2B5EF4-FFF2-40B4-BE49-F238E27FC236}">
                <a16:creationId xmlns:a16="http://schemas.microsoft.com/office/drawing/2014/main" id="{D1217357-53DC-4465-B625-4239EE39EC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1060173"/>
            <a:ext cx="9858084" cy="53008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A importância da Regra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C2EDEE54-6C6B-F8A2-246D-1773632275F9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1164697105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tângulo 19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6" name="Espaço Reservado para Conteúdo 2"/>
          <p:cNvSpPr>
            <a:spLocks noGrp="1"/>
          </p:cNvSpPr>
          <p:nvPr>
            <p:ph idx="1"/>
          </p:nvPr>
        </p:nvSpPr>
        <p:spPr bwMode="auto">
          <a:xfrm>
            <a:off x="1669774" y="1088231"/>
            <a:ext cx="8562189" cy="4424673"/>
          </a:xfr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marL="273050" indent="-25400" algn="ctr" eaLnBrk="1" hangingPunct="1">
              <a:lnSpc>
                <a:spcPct val="90000"/>
              </a:lnSpc>
              <a:buFont typeface="Wingdings" panose="05000000000000000000" pitchFamily="2" charset="2"/>
              <a:buNone/>
              <a:defRPr/>
            </a:pPr>
            <a: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Leitura da regra, do boletim e das circulares</a:t>
            </a:r>
            <a:br>
              <a:rPr lang="pt-BR" b="1" dirty="0">
                <a:solidFill>
                  <a:srgbClr val="0070C0"/>
                </a:solidFill>
                <a:latin typeface="Montserrat" panose="00000500000000000000" pitchFamily="2" charset="0"/>
                <a:cs typeface="Arial" panose="020B0604020202020204" pitchFamily="34" charset="0"/>
              </a:rPr>
            </a:br>
            <a:endParaRPr lang="pt-BR" b="1" dirty="0">
              <a:solidFill>
                <a:srgbClr val="0070C0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273050" indent="-25400" algn="ctr" eaLnBrk="1" hangingPunct="1">
              <a:lnSpc>
                <a:spcPct val="90000"/>
              </a:lnSpc>
              <a:buFont typeface="Wingdings" panose="05000000000000000000" pitchFamily="2" charset="2"/>
              <a:buNone/>
              <a:defRPr/>
            </a:pP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273050" indent="-25400" algn="just" eaLnBrk="1" hangingPunct="1">
              <a:lnSpc>
                <a:spcPct val="90000"/>
              </a:lnSpc>
              <a:buFont typeface="Wingdings" panose="05000000000000000000" pitchFamily="2" charset="2"/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Todo membro de diretoria ao assumir o exercício do cargo deverá, mais do que qualquer outro membro, aprofundar-se na leitura da </a:t>
            </a:r>
            <a:r>
              <a:rPr lang="pt-BR" b="1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Regra da SSVP 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do Brasil e tomar conhecimento das </a:t>
            </a:r>
            <a:r>
              <a:rPr lang="pt-BR" b="1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Circulares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, ser leitor(a) assíduo do </a:t>
            </a:r>
            <a:r>
              <a:rPr lang="pt-BR" b="1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Boletim Brasileiro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. </a:t>
            </a:r>
            <a:endParaRPr lang="pt-BR" b="1" dirty="0">
              <a:solidFill>
                <a:schemeClr val="tx1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</p:txBody>
      </p:sp>
      <p:grpSp>
        <p:nvGrpSpPr>
          <p:cNvPr id="5" name="Agrupar 4">
            <a:extLst>
              <a:ext uri="{FF2B5EF4-FFF2-40B4-BE49-F238E27FC236}">
                <a16:creationId xmlns:a16="http://schemas.microsoft.com/office/drawing/2014/main" id="{540B6B63-62E8-42A9-B9C9-1F53BC68B21F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4DCB79C0-204F-471B-8120-4E9BFE3FF3C0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92B0109F-2486-4E84-A87C-21FC0CE2635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33F75512-E7BD-4B8A-A0D2-F59F5BA66AB1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151D9744-D4B1-421A-8DD5-BBF3C8A862A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389025933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58458308-5814-44BF-A7D7-DF09C45FA6C3}"/>
              </a:ext>
            </a:extLst>
          </p:cNvPr>
          <p:cNvSpPr/>
          <p:nvPr/>
        </p:nvSpPr>
        <p:spPr>
          <a:xfrm>
            <a:off x="50787" y="1498227"/>
            <a:ext cx="7893583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</a:t>
            </a:r>
            <a:r>
              <a:rPr lang="en-US" altLang="pt-BR" sz="4400" b="1" dirty="0" err="1">
                <a:solidFill>
                  <a:schemeClr val="bg1"/>
                </a:solidFill>
                <a:latin typeface="Garamond" panose="02020404030301010803" pitchFamily="18" charset="0"/>
              </a:rPr>
              <a:t>diretoria</a:t>
            </a:r>
            <a:endParaRPr lang="pt-BR" alt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pic>
        <p:nvPicPr>
          <p:cNvPr id="17" name="Picture 5" descr="ícones Do Computador, Engrenagem, Símbolo png transparente grátis">
            <a:extLst>
              <a:ext uri="{FF2B5EF4-FFF2-40B4-BE49-F238E27FC236}">
                <a16:creationId xmlns:a16="http://schemas.microsoft.com/office/drawing/2014/main" id="{2F2BB06D-C024-4961-998B-D4F75715AA6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119" t="14514" r="20226" b="22701"/>
          <a:stretch>
            <a:fillRect/>
          </a:stretch>
        </p:blipFill>
        <p:spPr bwMode="auto">
          <a:xfrm>
            <a:off x="2739163" y="3233738"/>
            <a:ext cx="2506663" cy="2416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747281749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11" name="Retângulo 6"/>
          <p:cNvSpPr>
            <a:spLocks noChangeArrowheads="1"/>
          </p:cNvSpPr>
          <p:nvPr/>
        </p:nvSpPr>
        <p:spPr bwMode="auto">
          <a:xfrm>
            <a:off x="1339056" y="859631"/>
            <a:ext cx="7786688" cy="1015663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en-US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A diretoria</a:t>
            </a: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endParaRPr lang="pt-BR" altLang="pt-BR" sz="3200" dirty="0">
              <a:solidFill>
                <a:srgbClr val="0070C0"/>
              </a:solidFill>
            </a:endParaRPr>
          </a:p>
        </p:txBody>
      </p:sp>
      <p:sp>
        <p:nvSpPr>
          <p:cNvPr id="8" name="Espaço Reservado para Conteúdo 2"/>
          <p:cNvSpPr txBox="1">
            <a:spLocks/>
          </p:cNvSpPr>
          <p:nvPr/>
        </p:nvSpPr>
        <p:spPr>
          <a:xfrm>
            <a:off x="3849136" y="2033587"/>
            <a:ext cx="4900969" cy="362509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Arial" charset="0"/>
              <a:buChar char="•"/>
              <a:defRPr/>
            </a:pPr>
            <a:r>
              <a:rPr lang="pt-BR" sz="2800" dirty="0">
                <a:latin typeface="Montserrat" panose="00000500000000000000" pitchFamily="2" charset="0"/>
              </a:rPr>
              <a:t>  Presidente;   </a:t>
            </a:r>
          </a:p>
          <a:p>
            <a:pPr>
              <a:buFont typeface="Arial" charset="0"/>
              <a:buChar char="•"/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>
              <a:buFont typeface="Arial" charset="0"/>
              <a:buChar char="•"/>
              <a:defRPr/>
            </a:pPr>
            <a:r>
              <a:rPr lang="pt-BR" sz="2800" dirty="0">
                <a:latin typeface="Montserrat" panose="00000500000000000000" pitchFamily="2" charset="0"/>
              </a:rPr>
              <a:t>  Vice - presidente;</a:t>
            </a:r>
          </a:p>
          <a:p>
            <a:pPr>
              <a:buFont typeface="Arial" charset="0"/>
              <a:buChar char="•"/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>
              <a:buFont typeface="Arial" charset="0"/>
              <a:buChar char="•"/>
              <a:defRPr/>
            </a:pPr>
            <a:r>
              <a:rPr lang="pt-BR" sz="2800" dirty="0">
                <a:latin typeface="Montserrat" panose="00000500000000000000" pitchFamily="2" charset="0"/>
              </a:rPr>
              <a:t>  Secretários;</a:t>
            </a:r>
          </a:p>
          <a:p>
            <a:pPr>
              <a:buFont typeface="Arial" charset="0"/>
              <a:buChar char="•"/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>
              <a:buFont typeface="Arial" charset="0"/>
              <a:buChar char="•"/>
              <a:defRPr/>
            </a:pPr>
            <a:r>
              <a:rPr lang="pt-BR" sz="2800" dirty="0">
                <a:latin typeface="Montserrat" panose="00000500000000000000" pitchFamily="2" charset="0"/>
              </a:rPr>
              <a:t>  Tesoureiros;</a:t>
            </a:r>
          </a:p>
        </p:txBody>
      </p:sp>
      <p:grpSp>
        <p:nvGrpSpPr>
          <p:cNvPr id="9" name="Agrupar 8">
            <a:extLst>
              <a:ext uri="{FF2B5EF4-FFF2-40B4-BE49-F238E27FC236}">
                <a16:creationId xmlns:a16="http://schemas.microsoft.com/office/drawing/2014/main" id="{450532DE-A53C-4B21-9F66-4A5F83C3E552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F6EB611F-D6CC-479B-A972-12C9CCE8AD7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9FEA0EFB-D2E0-45F6-AA25-8F93CD1316E5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72291D5D-1E47-4629-8F38-AA78D2649EC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88E59540-8746-406F-BC0C-8EE9ECBC9D04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38925775"/>
      </p:ext>
    </p:extLst>
  </p:cSld>
  <p:clrMapOvr>
    <a:masterClrMapping/>
  </p:clrMapOvr>
  <p:transition spd="slow"/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513857" y="896653"/>
            <a:ext cx="9836091" cy="5183187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sz="30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Presidente de Conferência. </a:t>
            </a:r>
          </a:p>
          <a:p>
            <a:pPr algn="just">
              <a:defRPr/>
            </a:pPr>
            <a:endParaRPr lang="pt-BR" sz="1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just">
              <a:defRPr/>
            </a:pPr>
            <a:r>
              <a:rPr lang="pt-BR" sz="3000" dirty="0">
                <a:latin typeface="Montserrat" panose="00000500000000000000" pitchFamily="2" charset="0"/>
              </a:rPr>
              <a:t>Sua missão primordial é promover a espiritualidade vicentina entre os membros da Conferência e promover a vida dos assistidos – é o pastor de um pequeno rebanho;</a:t>
            </a:r>
          </a:p>
          <a:p>
            <a:pPr algn="just">
              <a:defRPr/>
            </a:pPr>
            <a:endParaRPr lang="pt-BR" sz="17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3000" dirty="0">
                <a:latin typeface="Montserrat" panose="00000500000000000000" pitchFamily="2" charset="0"/>
              </a:rPr>
              <a:t>Cumprir a Regra e fazê-la cumprir;</a:t>
            </a:r>
          </a:p>
          <a:p>
            <a:pPr algn="just">
              <a:defRPr/>
            </a:pPr>
            <a:endParaRPr lang="pt-BR" sz="13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3000" dirty="0">
                <a:latin typeface="Montserrat" panose="00000500000000000000" pitchFamily="2" charset="0"/>
              </a:rPr>
              <a:t>Cuidar para que a Conferência prospere na caridade, na espiritualidade e no serviço aos Pobres;</a:t>
            </a:r>
          </a:p>
          <a:p>
            <a:pPr>
              <a:buFont typeface="Arial" charset="0"/>
              <a:buNone/>
              <a:defRPr/>
            </a:pPr>
            <a:endParaRPr lang="pt-BR" sz="2400" dirty="0">
              <a:solidFill>
                <a:srgbClr val="0070C0"/>
              </a:solidFill>
            </a:endParaRP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4E8E069C-ECD8-462A-957A-A314D7380CFA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EE40F8A6-6E44-41F4-B348-7E6DB84E3D0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6D484183-D3C4-4279-8AF6-FFFD1CD54EC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040064FB-AEF4-4579-AE77-2A667AA8EBE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FACA49FA-683D-4277-8FC2-A2F04963D51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92554702"/>
      </p:ext>
    </p:extLst>
  </p:cSld>
  <p:clrMapOvr>
    <a:masterClrMapping/>
  </p:clrMapOvr>
  <p:transition spd="slow"/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495299" y="900113"/>
            <a:ext cx="11124615" cy="51831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</a:t>
            </a:r>
          </a:p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Presidente de Conferência. </a:t>
            </a:r>
          </a:p>
          <a:p>
            <a:pPr algn="just">
              <a:defRPr/>
            </a:pPr>
            <a:endParaRPr lang="pt-BR" sz="1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 </a:t>
            </a: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Que ele zele pelo bom funcionamento da conferência;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Que participe e faça com que todos os membros da                </a:t>
            </a: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Conferência participem das grandes festas anuais dos vicentinos:</a:t>
            </a:r>
          </a:p>
          <a:p>
            <a:pPr>
              <a:defRPr/>
            </a:pPr>
            <a:r>
              <a:rPr lang="pt-BR" sz="2000" dirty="0">
                <a:latin typeface="Montserrat" panose="00000500000000000000" pitchFamily="2" charset="0"/>
              </a:rPr>
              <a:t>(Festa de </a:t>
            </a:r>
            <a:r>
              <a:rPr lang="pt-BR" sz="2000" dirty="0" err="1">
                <a:latin typeface="Montserrat" panose="00000500000000000000" pitchFamily="2" charset="0"/>
              </a:rPr>
              <a:t>Ozanam</a:t>
            </a:r>
            <a:r>
              <a:rPr lang="pt-BR" sz="2000" dirty="0">
                <a:latin typeface="Montserrat" panose="00000500000000000000" pitchFamily="2" charset="0"/>
              </a:rPr>
              <a:t>, São Vicente e Imaculada Conceição).</a:t>
            </a:r>
            <a:endParaRPr lang="pt-BR" sz="1800" dirty="0"/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3CDDD03D-C26D-419F-ACAA-43D3C065E92C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849F3AD2-064C-424B-8BD8-1E03FA1804D3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72429467-E282-4121-8B71-1F6863642FB1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8133C552-B3A3-4941-88B3-E8E1D746E7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933A3E-D724-4533-A882-EA7D056E5E42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968157681"/>
      </p:ext>
    </p:extLst>
  </p:cSld>
  <p:clrMapOvr>
    <a:masterClrMapping/>
  </p:clrMapOvr>
  <p:transition spd="slow"/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5715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971550" y="900113"/>
            <a:ext cx="9378397" cy="51831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Presidente de Conferência.</a:t>
            </a:r>
            <a:r>
              <a:rPr lang="pt-BR" sz="4400" b="1" dirty="0">
                <a:solidFill>
                  <a:srgbClr val="0070C0"/>
                </a:solidFill>
                <a:latin typeface="Montserrat" panose="00000500000000000000" pitchFamily="2" charset="0"/>
              </a:rPr>
              <a:t> </a:t>
            </a:r>
            <a:r>
              <a:rPr lang="pt-BR" sz="2000" b="1" dirty="0">
                <a:solidFill>
                  <a:srgbClr val="0070C0"/>
                </a:solidFill>
                <a:latin typeface="Montserrat" panose="00000500000000000000" pitchFamily="2" charset="0"/>
              </a:rPr>
              <a:t> </a:t>
            </a:r>
          </a:p>
          <a:p>
            <a:pPr algn="just">
              <a:defRPr/>
            </a:pPr>
            <a:endParaRPr lang="pt-BR" sz="1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Que ele Coloque em prática algumas habilidades de liderança, tais como: 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O </a:t>
            </a:r>
            <a:r>
              <a:rPr lang="pt-BR" sz="2800" b="1" dirty="0">
                <a:latin typeface="Montserrat" panose="00000500000000000000" pitchFamily="2" charset="0"/>
              </a:rPr>
              <a:t>Entusiasmo</a:t>
            </a:r>
            <a:r>
              <a:rPr lang="pt-BR" sz="2800" dirty="0">
                <a:latin typeface="Montserrat" panose="00000500000000000000" pitchFamily="2" charset="0"/>
              </a:rPr>
              <a:t>, a </a:t>
            </a:r>
            <a:r>
              <a:rPr lang="pt-BR" sz="2800" b="1" dirty="0">
                <a:latin typeface="Montserrat" panose="00000500000000000000" pitchFamily="2" charset="0"/>
              </a:rPr>
              <a:t>humildade</a:t>
            </a:r>
            <a:r>
              <a:rPr lang="pt-BR" sz="2800" dirty="0">
                <a:latin typeface="Montserrat" panose="00000500000000000000" pitchFamily="2" charset="0"/>
              </a:rPr>
              <a:t>, a </a:t>
            </a:r>
            <a:r>
              <a:rPr lang="pt-BR" sz="2800" b="1" dirty="0">
                <a:latin typeface="Montserrat" panose="00000500000000000000" pitchFamily="2" charset="0"/>
              </a:rPr>
              <a:t>paciência</a:t>
            </a:r>
            <a:r>
              <a:rPr lang="pt-BR" sz="2800" dirty="0">
                <a:latin typeface="Montserrat" panose="00000500000000000000" pitchFamily="2" charset="0"/>
              </a:rPr>
              <a:t>, o </a:t>
            </a:r>
            <a:r>
              <a:rPr lang="pt-BR" sz="2800" b="1" dirty="0">
                <a:latin typeface="Montserrat" panose="00000500000000000000" pitchFamily="2" charset="0"/>
              </a:rPr>
              <a:t>respeito</a:t>
            </a:r>
            <a:r>
              <a:rPr lang="pt-BR" sz="2800" dirty="0">
                <a:latin typeface="Montserrat" panose="00000500000000000000" pitchFamily="2" charset="0"/>
              </a:rPr>
              <a:t>, a </a:t>
            </a:r>
            <a:r>
              <a:rPr lang="pt-BR" sz="2800" b="1" dirty="0">
                <a:latin typeface="Montserrat" panose="00000500000000000000" pitchFamily="2" charset="0"/>
              </a:rPr>
              <a:t>honestidade</a:t>
            </a:r>
            <a:r>
              <a:rPr lang="pt-BR" sz="2800" dirty="0">
                <a:latin typeface="Montserrat" panose="00000500000000000000" pitchFamily="2" charset="0"/>
              </a:rPr>
              <a:t>, o </a:t>
            </a:r>
            <a:r>
              <a:rPr lang="pt-BR" sz="2800" b="1" dirty="0">
                <a:latin typeface="Montserrat" panose="00000500000000000000" pitchFamily="2" charset="0"/>
              </a:rPr>
              <a:t>compromisso</a:t>
            </a:r>
            <a:r>
              <a:rPr lang="pt-BR" sz="2800" dirty="0">
                <a:latin typeface="Montserrat" panose="00000500000000000000" pitchFamily="2" charset="0"/>
              </a:rPr>
              <a:t>, o </a:t>
            </a:r>
            <a:r>
              <a:rPr lang="pt-BR" sz="2800" b="1" dirty="0">
                <a:latin typeface="Montserrat" panose="00000500000000000000" pitchFamily="2" charset="0"/>
              </a:rPr>
              <a:t>perdão</a:t>
            </a:r>
            <a:r>
              <a:rPr lang="pt-BR" sz="2800" dirty="0">
                <a:latin typeface="Montserrat" panose="00000500000000000000" pitchFamily="2" charset="0"/>
              </a:rPr>
              <a:t>, o </a:t>
            </a:r>
            <a:r>
              <a:rPr lang="pt-BR" sz="2800" b="1" dirty="0">
                <a:latin typeface="Montserrat" panose="00000500000000000000" pitchFamily="2" charset="0"/>
              </a:rPr>
              <a:t>amor</a:t>
            </a:r>
            <a:r>
              <a:rPr lang="pt-BR" sz="2800" dirty="0">
                <a:latin typeface="Montserrat" panose="00000500000000000000" pitchFamily="2" charset="0"/>
              </a:rPr>
              <a:t>, a </a:t>
            </a:r>
            <a:r>
              <a:rPr lang="pt-BR" sz="2800" b="1" dirty="0">
                <a:latin typeface="Montserrat" panose="00000500000000000000" pitchFamily="2" charset="0"/>
              </a:rPr>
              <a:t>dedicação </a:t>
            </a:r>
            <a:r>
              <a:rPr lang="pt-BR" sz="2800" dirty="0">
                <a:latin typeface="Montserrat" panose="00000500000000000000" pitchFamily="2" charset="0"/>
              </a:rPr>
              <a:t>e o</a:t>
            </a:r>
            <a:r>
              <a:rPr lang="pt-BR" sz="2800" b="1" dirty="0">
                <a:latin typeface="Montserrat" panose="00000500000000000000" pitchFamily="2" charset="0"/>
              </a:rPr>
              <a:t> serviço</a:t>
            </a:r>
            <a:r>
              <a:rPr lang="pt-BR" sz="2800" dirty="0">
                <a:latin typeface="Montserrat" panose="00000500000000000000" pitchFamily="2" charset="0"/>
              </a:rPr>
              <a:t>. </a:t>
            </a:r>
          </a:p>
          <a:p>
            <a:pPr>
              <a:buFont typeface="Arial" charset="0"/>
              <a:buNone/>
              <a:defRPr/>
            </a:pPr>
            <a:endParaRPr lang="pt-BR" sz="2400" dirty="0">
              <a:solidFill>
                <a:srgbClr val="0070C0"/>
              </a:solidFill>
            </a:endParaRP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A51814F7-3583-4334-A58D-DA2C7737BD1A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B11EB8C2-D5DF-41DB-8870-C96D85160FC6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FB992599-F0E1-4713-9AC7-7FCCF8BA0E7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3F3054F8-556B-448B-8935-01FCA0EA2DB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7CE1D540-B797-49DF-80F4-1ADACA29F87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27093525"/>
      </p:ext>
    </p:extLst>
  </p:cSld>
  <p:clrMapOvr>
    <a:masterClrMapping/>
  </p:clrMapOvr>
  <p:transition spd="slow"/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373380" y="932809"/>
            <a:ext cx="11209020" cy="51831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Presidente de </a:t>
            </a:r>
          </a:p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Conferência. </a:t>
            </a:r>
          </a:p>
          <a:p>
            <a:pPr algn="just">
              <a:defRPr/>
            </a:pPr>
            <a:endParaRPr lang="pt-BR" sz="1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marL="273050" indent="-25400">
              <a:defRPr/>
            </a:pPr>
            <a:r>
              <a:rPr lang="pt-BR" sz="2800" dirty="0">
                <a:latin typeface="Montserrat" panose="00000500000000000000" pitchFamily="2" charset="0"/>
              </a:rPr>
              <a:t>Comparecer às reuniões ordinárias e extraordinárias do Conselho;</a:t>
            </a:r>
            <a:br>
              <a:rPr lang="pt-BR" sz="2800" dirty="0">
                <a:latin typeface="Montserrat" panose="00000500000000000000" pitchFamily="2" charset="0"/>
              </a:rPr>
            </a:br>
            <a:r>
              <a:rPr lang="pt-BR" sz="2000" dirty="0">
                <a:latin typeface="Montserrat" panose="00000500000000000000" pitchFamily="2" charset="0"/>
              </a:rPr>
              <a:t> </a:t>
            </a:r>
            <a:br>
              <a:rPr lang="pt-BR" sz="1600" dirty="0">
                <a:latin typeface="Montserrat" panose="00000500000000000000" pitchFamily="2" charset="0"/>
              </a:rPr>
            </a:br>
            <a:r>
              <a:rPr lang="pt-BR" sz="2800" dirty="0">
                <a:latin typeface="Montserrat" panose="00000500000000000000" pitchFamily="2" charset="0"/>
              </a:rPr>
              <a:t>É dever comum a todos os presidentes o comparecimento assíduo às reuniões do Conselho ao qual está subordinado;</a:t>
            </a:r>
          </a:p>
          <a:p>
            <a:pPr marL="273050" indent="-25400"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 marL="273050" indent="-25400">
              <a:defRPr/>
            </a:pPr>
            <a:r>
              <a:rPr lang="pt-BR" sz="2800" dirty="0">
                <a:latin typeface="Montserrat" panose="00000500000000000000" pitchFamily="2" charset="0"/>
              </a:rPr>
              <a:t>(caso não possa, deverá ser representado por um membro da diretoria)  </a:t>
            </a:r>
            <a:r>
              <a:rPr lang="pt-BR" sz="2800" dirty="0">
                <a:latin typeface="Garamond" panose="02020404030301010803" pitchFamily="18" charset="0"/>
              </a:rPr>
              <a:t>  </a:t>
            </a:r>
            <a:endParaRPr lang="pt-BR" sz="2800" dirty="0">
              <a:latin typeface="Garamond" panose="02020404030301010803" pitchFamily="18" charset="0"/>
              <a:cs typeface="Arial" charset="0"/>
            </a:endParaRP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6602932A-6F82-457B-9295-D92F0D5B9505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06C2DAFF-D750-4E14-8DFE-6BD3A4938CB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B496257E-6153-4C40-B1C4-C3163869C521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1A7B128-878A-4CFE-BC59-83723971C5F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944DEE3A-6F13-46C6-885F-86141EDFDF8B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285727293"/>
      </p:ext>
    </p:extLst>
  </p:cSld>
  <p:clrMapOvr>
    <a:masterClrMapping/>
  </p:clrMapOvr>
  <p:transition spd="slow"/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463639" y="932809"/>
            <a:ext cx="10637950" cy="51831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Presidente de Conferência.  </a:t>
            </a:r>
          </a:p>
          <a:p>
            <a:pPr algn="just">
              <a:defRPr/>
            </a:pPr>
            <a:endParaRPr lang="pt-BR" sz="28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  <a:ea typeface="Tahoma" pitchFamily="34" charset="0"/>
              <a:cs typeface="Tahoma" pitchFamily="34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ea typeface="Tahoma" pitchFamily="34" charset="0"/>
                <a:cs typeface="Tahoma" pitchFamily="34" charset="0"/>
              </a:rPr>
              <a:t>Ser Presidente não oferece regalias, mas um serviço, com atribuições e responsabilidades;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b="1" dirty="0">
                <a:latin typeface="Montserrat" panose="00000500000000000000" pitchFamily="2" charset="0"/>
                <a:cs typeface="Tahoma" panose="020B0604030504040204" pitchFamily="34" charset="0"/>
              </a:rPr>
              <a:t>O cargo de presidente de Conferência é o (</a:t>
            </a:r>
            <a:r>
              <a:rPr lang="pt-BR" altLang="pt-BR" sz="2800" b="1" dirty="0" err="1">
                <a:latin typeface="Montserrat" panose="00000500000000000000" pitchFamily="2" charset="0"/>
                <a:cs typeface="Tahoma" panose="020B0604030504040204" pitchFamily="34" charset="0"/>
              </a:rPr>
              <a:t>en</a:t>
            </a:r>
            <a:r>
              <a:rPr lang="pt-BR" altLang="pt-BR" sz="2800" b="1" dirty="0">
                <a:latin typeface="Montserrat" panose="00000500000000000000" pitchFamily="2" charset="0"/>
                <a:cs typeface="Tahoma" panose="020B0604030504040204" pitchFamily="34" charset="0"/>
              </a:rPr>
              <a:t>)cargo mais importante na liderança da SSVP. </a:t>
            </a:r>
            <a:r>
              <a:rPr lang="pt-BR" sz="2800" dirty="0">
                <a:latin typeface="Montserrat" panose="00000500000000000000" pitchFamily="2" charset="0"/>
              </a:rPr>
              <a:t> </a:t>
            </a:r>
            <a:endParaRPr lang="pt-BR" sz="2800" dirty="0">
              <a:latin typeface="Montserrat" panose="00000500000000000000" pitchFamily="2" charset="0"/>
              <a:cs typeface="Arial" charset="0"/>
            </a:endParaRP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96275F48-B121-452D-B7D3-7A7BEBA01935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5D81EA64-6707-43DE-BF9E-2511C2E6C88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668F1BA4-FEE1-4B68-95D1-033FD6CE998E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50C805DF-AEBD-4211-86B7-C3FF68D9704F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29DBFCDF-428E-4C28-8834-EDDDA30E60E4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62424411"/>
      </p:ext>
    </p:extLst>
  </p:cSld>
  <p:clrMapOvr>
    <a:masterClrMapping/>
  </p:clrMapOvr>
  <p:transition spd="slow"/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948690" y="932809"/>
            <a:ext cx="9572708" cy="51831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Presidente de Conferência.</a:t>
            </a:r>
          </a:p>
          <a:p>
            <a:pPr algn="just">
              <a:defRPr/>
            </a:pPr>
            <a:endParaRPr lang="pt-BR" sz="28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ctr">
              <a:defRPr/>
            </a:pPr>
            <a:endParaRPr lang="pt-BR" sz="2800" dirty="0">
              <a:latin typeface="Garamond" panose="02020404030301010803" pitchFamily="18" charset="0"/>
            </a:endParaRPr>
          </a:p>
          <a:p>
            <a:pPr algn="ctr">
              <a:defRPr/>
            </a:pPr>
            <a:endParaRPr lang="pt-BR" sz="2800" dirty="0">
              <a:latin typeface="Garamond" panose="02020404030301010803" pitchFamily="18" charset="0"/>
            </a:endParaRPr>
          </a:p>
          <a:p>
            <a:pPr algn="ctr">
              <a:defRPr/>
            </a:pPr>
            <a:r>
              <a:rPr lang="pt-BR" sz="2800" dirty="0">
                <a:latin typeface="Montserrat" panose="00000500000000000000" pitchFamily="2" charset="0"/>
              </a:rPr>
              <a:t>Servir os seus liderados! Essa é sem dúvida, a mais bela competência  do presidente. </a:t>
            </a: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39560181-8ADA-4C4F-A818-5FE73361267D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5E5BDFEA-C537-4F95-8469-FBA5B08FBC4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08E79CFE-0A27-4D48-9D3D-5B5BD8CB8234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84A96353-0EFA-4E00-9DB3-07D669130666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7B244291-1EF9-4A12-AC84-F429A238BC0F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184388919"/>
      </p:ext>
    </p:extLst>
  </p:cSld>
  <p:clrMapOvr>
    <a:masterClrMapping/>
  </p:clrMapOvr>
  <p:transition spd="slow"/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60740" y="628789"/>
            <a:ext cx="1609725" cy="1612426"/>
          </a:xfrm>
          <a:prstGeom prst="rect">
            <a:avLst/>
          </a:prstGeom>
        </p:spPr>
      </p:pic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247317" y="917343"/>
            <a:ext cx="11652762" cy="57369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defRPr/>
            </a:pPr>
            <a:r>
              <a:rPr lang="pt-BR" sz="30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</a:t>
            </a:r>
          </a:p>
          <a:p>
            <a:pPr algn="ctr">
              <a:defRPr/>
            </a:pPr>
            <a:r>
              <a:rPr lang="pt-BR" sz="3000" b="1" dirty="0">
                <a:solidFill>
                  <a:srgbClr val="0070C0"/>
                </a:solidFill>
                <a:latin typeface="Montserrat" panose="00000500000000000000" pitchFamily="2" charset="0"/>
              </a:rPr>
              <a:t>Vice Presidente de Conferência. </a:t>
            </a:r>
            <a:endParaRPr lang="pt-BR" sz="30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sz="1100" b="1" dirty="0">
                <a:solidFill>
                  <a:srgbClr val="0070C0"/>
                </a:solidFill>
                <a:latin typeface="Montserrat" panose="00000500000000000000" pitchFamily="2" charset="0"/>
              </a:rPr>
              <a:t> </a:t>
            </a:r>
            <a:endParaRPr lang="pt-BR" sz="1800" dirty="0"/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Que assuma a presidência quando solicitado, desempenhando todas as atividades inerentes ao cargo;</a:t>
            </a:r>
          </a:p>
          <a:p>
            <a:pPr algn="just">
              <a:defRPr/>
            </a:pPr>
            <a:endParaRPr lang="pt-BR" sz="11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Ao Vice-Presidente, entre outras obrigações, cabe: Representar a Conferência, quando for solicitado;</a:t>
            </a:r>
            <a:endParaRPr lang="pt-BR" sz="11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1100" dirty="0">
                <a:latin typeface="Montserrat" panose="00000500000000000000" pitchFamily="2" charset="0"/>
              </a:rPr>
              <a:t> </a:t>
            </a:r>
            <a:endParaRPr lang="pt-BR" sz="7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Assumir a presidência em caso de vacância, promover dentro de 210 (duzentos e dez) dias nova eleição.   </a:t>
            </a:r>
            <a:r>
              <a:rPr lang="pt-BR" sz="1600" dirty="0">
                <a:latin typeface="Montserrat" panose="00000500000000000000" pitchFamily="2" charset="0"/>
              </a:rPr>
              <a:t>Art</a:t>
            </a:r>
            <a:r>
              <a:rPr lang="pt-BR" sz="2000" dirty="0">
                <a:latin typeface="Montserrat" panose="00000500000000000000" pitchFamily="2" charset="0"/>
              </a:rPr>
              <a:t>. </a:t>
            </a:r>
            <a:r>
              <a:rPr lang="pt-BR" sz="1600" dirty="0">
                <a:latin typeface="Montserrat" panose="00000500000000000000" pitchFamily="2" charset="0"/>
              </a:rPr>
              <a:t>71</a:t>
            </a:r>
            <a:r>
              <a:rPr lang="pt-BR" sz="2000" dirty="0">
                <a:latin typeface="Montserrat" panose="00000500000000000000" pitchFamily="2" charset="0"/>
              </a:rPr>
              <a:t> </a:t>
            </a:r>
            <a:r>
              <a:rPr lang="pt-BR" sz="1600" dirty="0">
                <a:latin typeface="Montserrat" panose="00000500000000000000" pitchFamily="2" charset="0"/>
              </a:rPr>
              <a:t>regra</a:t>
            </a:r>
            <a:r>
              <a:rPr lang="pt-BR" sz="2000" dirty="0">
                <a:latin typeface="Montserrat" panose="00000500000000000000" pitchFamily="2" charset="0"/>
              </a:rPr>
              <a:t> </a:t>
            </a:r>
            <a:r>
              <a:rPr lang="pt-BR" sz="1600" dirty="0">
                <a:latin typeface="Montserrat" panose="00000500000000000000" pitchFamily="2" charset="0"/>
              </a:rPr>
              <a:t>edição</a:t>
            </a:r>
            <a:r>
              <a:rPr lang="pt-BR" sz="2000" dirty="0">
                <a:latin typeface="Montserrat" panose="00000500000000000000" pitchFamily="2" charset="0"/>
              </a:rPr>
              <a:t> </a:t>
            </a:r>
            <a:r>
              <a:rPr lang="pt-BR" sz="1600" dirty="0">
                <a:latin typeface="Montserrat" panose="00000500000000000000" pitchFamily="2" charset="0"/>
              </a:rPr>
              <a:t>2023</a:t>
            </a:r>
            <a:r>
              <a:rPr lang="pt-BR" sz="2000" dirty="0">
                <a:latin typeface="Montserrat" panose="00000500000000000000" pitchFamily="2" charset="0"/>
              </a:rPr>
              <a:t>.</a:t>
            </a: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AEA14271-B39B-48D7-97B5-B32CF983733A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40A83421-92B6-46BA-B84F-DAA5CBEF0B3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F3020B42-5617-4A6A-9B2B-8A20D88EC6E0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A2FC6BEB-EC03-4022-B0D3-65CCD94251C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8E320EC9-83F3-411B-B9AA-9EBAB16EAB88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50615638"/>
      </p:ext>
    </p:extLst>
  </p:cSld>
  <p:clrMapOvr>
    <a:masterClrMapping/>
  </p:clrMapOvr>
  <p:transition spd="slow"/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pic>
        <p:nvPicPr>
          <p:cNvPr id="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2117042"/>
            <a:ext cx="5643563" cy="3857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Retângulo 6"/>
          <p:cNvSpPr>
            <a:spLocks noChangeArrowheads="1"/>
          </p:cNvSpPr>
          <p:nvPr/>
        </p:nvSpPr>
        <p:spPr bwMode="auto">
          <a:xfrm>
            <a:off x="434715" y="1082661"/>
            <a:ext cx="10349948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secretário(a)</a:t>
            </a:r>
          </a:p>
        </p:txBody>
      </p:sp>
      <p:grpSp>
        <p:nvGrpSpPr>
          <p:cNvPr id="9" name="Agrupar 8">
            <a:extLst>
              <a:ext uri="{FF2B5EF4-FFF2-40B4-BE49-F238E27FC236}">
                <a16:creationId xmlns:a16="http://schemas.microsoft.com/office/drawing/2014/main" id="{AFF6690F-718E-40F1-AA9A-FF2B3D574AE1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679184CD-6240-4B2E-8328-07FF22E3D01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5856CB0D-8B1F-48F9-AFB1-3D2097519F0F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4ECE717-EF56-41CF-823A-13B6B73A8316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D5127A0-C1CE-4185-BC8D-588E7EA9D3D4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010244578"/>
      </p:ext>
    </p:extLst>
  </p:cSld>
  <p:clrMapOvr>
    <a:masterClrMapping/>
  </p:clrMapOvr>
  <p:transition spd="slow"/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9" name="Espaço Reservado para Conteúdo 2"/>
          <p:cNvSpPr txBox="1">
            <a:spLocks/>
          </p:cNvSpPr>
          <p:nvPr/>
        </p:nvSpPr>
        <p:spPr>
          <a:xfrm>
            <a:off x="806174" y="1808474"/>
            <a:ext cx="9543774" cy="36760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Arial" charset="0"/>
              <a:buNone/>
              <a:defRPr/>
            </a:pPr>
            <a:endParaRPr lang="pt-BR" sz="2400" b="1" i="1" dirty="0">
              <a:solidFill>
                <a:srgbClr val="0070C0"/>
              </a:solidFill>
            </a:endParaRPr>
          </a:p>
          <a:p>
            <a:pPr>
              <a:buFont typeface="Arial" charset="0"/>
              <a:buNone/>
              <a:defRPr/>
            </a:pPr>
            <a:endParaRPr lang="pt-BR" sz="2400" b="1" i="1" dirty="0">
              <a:solidFill>
                <a:srgbClr val="0070C0"/>
              </a:solidFill>
            </a:endParaRPr>
          </a:p>
          <a:p>
            <a:pPr marL="457200" indent="-457200" algn="just">
              <a:buFont typeface="Arial" charset="0"/>
              <a:buAutoNum type="alphaLcParenR"/>
              <a:defRPr/>
            </a:pPr>
            <a:r>
              <a:rPr lang="pt-BR" sz="2800" dirty="0">
                <a:latin typeface="Montserrat" panose="00000500000000000000" pitchFamily="2" charset="0"/>
              </a:rPr>
              <a:t>coordenar e supervisionar todos os trabalhos da secretaria; 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2800" dirty="0">
                <a:latin typeface="Montserrat" panose="00000500000000000000" pitchFamily="2" charset="0"/>
              </a:rPr>
              <a:t>b) cadastrar os assistidos, contribuintes, benfeitores e membros da Conferência e aspirantes. </a:t>
            </a:r>
          </a:p>
        </p:txBody>
      </p:sp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75901" y="4739425"/>
            <a:ext cx="1816099" cy="13565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Retângulo 6">
            <a:extLst>
              <a:ext uri="{FF2B5EF4-FFF2-40B4-BE49-F238E27FC236}">
                <a16:creationId xmlns:a16="http://schemas.microsoft.com/office/drawing/2014/main" id="{0F252F8C-E7EC-4861-BD52-6947D9E1AF2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163496"/>
            <a:ext cx="10349948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secretário(a) </a:t>
            </a:r>
            <a:r>
              <a:rPr lang="pt-BR" altLang="pt-BR" sz="2000" b="1" dirty="0">
                <a:solidFill>
                  <a:srgbClr val="0070C0"/>
                </a:solidFill>
                <a:latin typeface="Montserrat" panose="00000500000000000000" pitchFamily="2" charset="0"/>
              </a:rPr>
              <a:t>Art.130</a:t>
            </a: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grpSp>
        <p:nvGrpSpPr>
          <p:cNvPr id="12" name="Agrupar 11">
            <a:extLst>
              <a:ext uri="{FF2B5EF4-FFF2-40B4-BE49-F238E27FC236}">
                <a16:creationId xmlns:a16="http://schemas.microsoft.com/office/drawing/2014/main" id="{FDC18E92-0305-4232-A851-FA0A359B5ECA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6363CF32-2A54-4D80-8EDD-E72DFB95FB6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4" name="Agrupar 13">
              <a:extLst>
                <a:ext uri="{FF2B5EF4-FFF2-40B4-BE49-F238E27FC236}">
                  <a16:creationId xmlns:a16="http://schemas.microsoft.com/office/drawing/2014/main" id="{003CF77F-E978-448A-84B5-0AD2F13F39E8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A400ADA6-6EC2-4427-9200-1F8D4C5583EC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6" name="Retângulo 15">
                <a:extLst>
                  <a:ext uri="{FF2B5EF4-FFF2-40B4-BE49-F238E27FC236}">
                    <a16:creationId xmlns:a16="http://schemas.microsoft.com/office/drawing/2014/main" id="{52239E05-05EC-4275-80C9-7862A521A3C2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769656873"/>
      </p:ext>
    </p:extLst>
  </p:cSld>
  <p:clrMapOvr>
    <a:masterClrMapping/>
  </p:clrMapOvr>
  <p:transition spd="slow"/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sp>
        <p:nvSpPr>
          <p:cNvPr id="2" name="Retângulo 1"/>
          <p:cNvSpPr/>
          <p:nvPr/>
        </p:nvSpPr>
        <p:spPr>
          <a:xfrm>
            <a:off x="228806" y="1577850"/>
            <a:ext cx="11646519" cy="38779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Colaborar com o tesoureiro na elaboração o Mapa Mensal e o Mapa Estatístico Anual, que será enviado até 31 de janeiro ao Conselho Particular a que se vincula a Conferência. </a:t>
            </a:r>
            <a:r>
              <a:rPr lang="pt-BR" sz="1200" dirty="0">
                <a:latin typeface="Montserrat" panose="00000500000000000000" pitchFamily="2" charset="0"/>
              </a:rPr>
              <a:t>Art</a:t>
            </a:r>
            <a:r>
              <a:rPr lang="pt-BR" sz="2800" dirty="0">
                <a:latin typeface="Montserrat" panose="00000500000000000000" pitchFamily="2" charset="0"/>
              </a:rPr>
              <a:t>.</a:t>
            </a:r>
            <a:r>
              <a:rPr lang="pt-BR" sz="1600" dirty="0">
                <a:latin typeface="Montserrat" panose="00000500000000000000" pitchFamily="2" charset="0"/>
              </a:rPr>
              <a:t>130</a:t>
            </a:r>
            <a:r>
              <a:rPr lang="pt-BR" sz="2800" dirty="0">
                <a:latin typeface="Montserrat" panose="00000500000000000000" pitchFamily="2" charset="0"/>
              </a:rPr>
              <a:t> </a:t>
            </a:r>
            <a:r>
              <a:rPr lang="pt-BR" sz="1600" dirty="0">
                <a:latin typeface="Montserrat" panose="00000500000000000000" pitchFamily="2" charset="0"/>
              </a:rPr>
              <a:t>VIII</a:t>
            </a:r>
            <a:r>
              <a:rPr lang="pt-BR" sz="2800" dirty="0">
                <a:latin typeface="Montserrat" panose="00000500000000000000" pitchFamily="2" charset="0"/>
              </a:rPr>
              <a:t>, </a:t>
            </a:r>
            <a:r>
              <a:rPr lang="pt-BR" sz="1600" dirty="0">
                <a:latin typeface="Montserrat" panose="00000500000000000000" pitchFamily="2" charset="0"/>
              </a:rPr>
              <a:t>regra</a:t>
            </a:r>
            <a:r>
              <a:rPr lang="pt-BR" sz="2800" dirty="0">
                <a:latin typeface="Montserrat" panose="00000500000000000000" pitchFamily="2" charset="0"/>
              </a:rPr>
              <a:t> </a:t>
            </a:r>
            <a:r>
              <a:rPr lang="pt-BR" sz="1200" dirty="0">
                <a:latin typeface="Montserrat" panose="00000500000000000000" pitchFamily="2" charset="0"/>
              </a:rPr>
              <a:t>2023</a:t>
            </a:r>
            <a:r>
              <a:rPr lang="pt-BR" sz="2800" dirty="0">
                <a:latin typeface="Montserrat" panose="00000500000000000000" pitchFamily="2" charset="0"/>
              </a:rPr>
              <a:t>.</a:t>
            </a:r>
          </a:p>
          <a:p>
            <a:pPr>
              <a:buFont typeface="Arial" charset="0"/>
              <a:buNone/>
              <a:defRPr/>
            </a:pPr>
            <a:endParaRPr lang="pt-BR" sz="1100" dirty="0">
              <a:latin typeface="Montserrat" panose="00000500000000000000" pitchFamily="2" charset="0"/>
            </a:endParaRPr>
          </a:p>
          <a:p>
            <a:pPr marL="90488" indent="-90488">
              <a:buFont typeface="Arial" charset="0"/>
              <a:buNone/>
              <a:defRPr/>
            </a:pPr>
            <a:r>
              <a:rPr lang="pt-BR" sz="2400" b="1" dirty="0">
                <a:latin typeface="Montserrat" panose="00000500000000000000" pitchFamily="2" charset="0"/>
              </a:rPr>
              <a:t>Observação: </a:t>
            </a:r>
            <a:r>
              <a:rPr lang="pt-BR" sz="2800" dirty="0">
                <a:latin typeface="Montserrat" panose="00000500000000000000" pitchFamily="2" charset="0"/>
              </a:rPr>
              <a:t>A ata deve ser numerada sequencialmente, não podendo ter parágrafos, espaços em brancos, rasuras, entre linhas.</a:t>
            </a:r>
          </a:p>
          <a:p>
            <a:pPr marL="90488" indent="-90488">
              <a:buFont typeface="Arial" charset="0"/>
              <a:buNone/>
              <a:defRPr/>
            </a:pPr>
            <a:endParaRPr lang="pt-BR" sz="1100" dirty="0">
              <a:latin typeface="Montserrat" panose="00000500000000000000" pitchFamily="2" charset="0"/>
            </a:endParaRPr>
          </a:p>
          <a:p>
            <a:pPr marL="90488" indent="-90488">
              <a:buFont typeface="Arial" charset="0"/>
              <a:buNone/>
              <a:defRPr/>
            </a:pPr>
            <a:r>
              <a:rPr lang="pt-BR" sz="2800" dirty="0">
                <a:latin typeface="Montserrat" panose="00000500000000000000" pitchFamily="2" charset="0"/>
              </a:rPr>
              <a:t> A ata deve ser aprovada pelo Presidente, assinada pelos demais presentes </a:t>
            </a:r>
            <a:r>
              <a:rPr lang="pt-BR" dirty="0">
                <a:latin typeface="Montserrat" panose="00000500000000000000" pitchFamily="2" charset="0"/>
              </a:rPr>
              <a:t>(especialmente os visitantes), </a:t>
            </a:r>
            <a:r>
              <a:rPr lang="pt-BR" sz="2800" dirty="0">
                <a:latin typeface="Montserrat" panose="00000500000000000000" pitchFamily="2" charset="0"/>
              </a:rPr>
              <a:t>com observações na ata seguinte.</a:t>
            </a:r>
          </a:p>
        </p:txBody>
      </p:sp>
      <p:sp>
        <p:nvSpPr>
          <p:cNvPr id="8" name="Retângulo 6">
            <a:extLst>
              <a:ext uri="{FF2B5EF4-FFF2-40B4-BE49-F238E27FC236}">
                <a16:creationId xmlns:a16="http://schemas.microsoft.com/office/drawing/2014/main" id="{36154130-7908-4436-B4EB-2D5BB9948B9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04256"/>
            <a:ext cx="10349948" cy="95410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secretário(a) Art.130</a:t>
            </a:r>
            <a:endParaRPr lang="pt-BR" altLang="pt-BR" sz="36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ctr">
              <a:defRPr/>
            </a:pP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87D5B5F0-68A5-4960-9531-66BC5662501A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AC0141BA-DF04-4319-BBE9-A35EC585D17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90CBCB7A-FDD6-4191-97BF-E953D668673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D14A7C4A-0119-4659-8776-EB348D748B6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437CE4D9-3743-454B-B37A-BDD13CFBF1BA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932356632"/>
      </p:ext>
    </p:extLst>
  </p:cSld>
  <p:clrMapOvr>
    <a:masterClrMapping/>
  </p:clrMapOvr>
  <p:transition spd="slow"/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sp>
        <p:nvSpPr>
          <p:cNvPr id="8" name="Retângulo 6"/>
          <p:cNvSpPr>
            <a:spLocks noChangeArrowheads="1"/>
          </p:cNvSpPr>
          <p:nvPr/>
        </p:nvSpPr>
        <p:spPr bwMode="auto">
          <a:xfrm>
            <a:off x="1113182" y="2994716"/>
            <a:ext cx="9965635" cy="138499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conheça e coloque em pratica a REGRA e demais documentos de orientação da Sociedade de São Vicente de Paulo – SSVP.</a:t>
            </a:r>
          </a:p>
        </p:txBody>
      </p:sp>
      <p:sp>
        <p:nvSpPr>
          <p:cNvPr id="11" name="Retângulo 6">
            <a:extLst>
              <a:ext uri="{FF2B5EF4-FFF2-40B4-BE49-F238E27FC236}">
                <a16:creationId xmlns:a16="http://schemas.microsoft.com/office/drawing/2014/main" id="{2BFFA3D2-BC37-4BDF-8BE7-CBA3E956AAA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163496"/>
            <a:ext cx="10349948" cy="954107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secretário(a) Art.130</a:t>
            </a:r>
            <a:endParaRPr lang="pt-BR" altLang="pt-BR" sz="3600" b="1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ctr">
              <a:defRPr/>
            </a:pP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grpSp>
        <p:nvGrpSpPr>
          <p:cNvPr id="12" name="Agrupar 11">
            <a:extLst>
              <a:ext uri="{FF2B5EF4-FFF2-40B4-BE49-F238E27FC236}">
                <a16:creationId xmlns:a16="http://schemas.microsoft.com/office/drawing/2014/main" id="{ACC47EC8-426B-4F03-AC75-CE42BCC2CA65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FE02B5B7-A5AF-41F3-B823-58B86FC33B19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4" name="Agrupar 13">
              <a:extLst>
                <a:ext uri="{FF2B5EF4-FFF2-40B4-BE49-F238E27FC236}">
                  <a16:creationId xmlns:a16="http://schemas.microsoft.com/office/drawing/2014/main" id="{588208B2-0F7A-433F-8B56-02C5203DCB5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98D2AC41-2471-4C60-9F11-B9D692867DEF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6" name="Retângulo 15">
                <a:extLst>
                  <a:ext uri="{FF2B5EF4-FFF2-40B4-BE49-F238E27FC236}">
                    <a16:creationId xmlns:a16="http://schemas.microsoft.com/office/drawing/2014/main" id="{FB549AC9-3288-4498-9990-5BDDFF49F65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429268091"/>
      </p:ext>
    </p:extLst>
  </p:cSld>
  <p:clrMapOvr>
    <a:masterClrMapping/>
  </p:clrMapOvr>
  <p:transition spd="slow"/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49948" y="742004"/>
            <a:ext cx="1609725" cy="1612426"/>
          </a:xfrm>
          <a:prstGeom prst="rect">
            <a:avLst/>
          </a:prstGeom>
        </p:spPr>
      </p:pic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87627" y="2086268"/>
            <a:ext cx="5357812" cy="3714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Retângulo 6"/>
          <p:cNvSpPr>
            <a:spLocks noChangeArrowheads="1"/>
          </p:cNvSpPr>
          <p:nvPr/>
        </p:nvSpPr>
        <p:spPr bwMode="auto">
          <a:xfrm>
            <a:off x="0" y="1152526"/>
            <a:ext cx="10349948" cy="646331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tesoureiro(a) </a:t>
            </a:r>
            <a:r>
              <a:rPr lang="pt-BR" altLang="pt-BR" sz="3600" b="1" dirty="0">
                <a:solidFill>
                  <a:srgbClr val="0070C0"/>
                </a:solidFill>
                <a:latin typeface="Montserrat" panose="00000500000000000000" pitchFamily="2" charset="0"/>
              </a:rPr>
              <a:t>(a) </a:t>
            </a:r>
            <a:r>
              <a:rPr lang="pt-BR" altLang="pt-BR" sz="2000" b="1" dirty="0">
                <a:solidFill>
                  <a:srgbClr val="0070C0"/>
                </a:solidFill>
                <a:latin typeface="Montserrat" panose="00000500000000000000" pitchFamily="2" charset="0"/>
              </a:rPr>
              <a:t>Art.131</a:t>
            </a: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716F7795-92A1-4868-BEF0-853275756BE1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B16EDB60-5559-4BCA-BEDF-2687379509F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EED1911A-56D4-4183-B253-7FEBE891760D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7573FE12-ACC6-45B5-8F45-182B792C37CB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0CCCC409-625E-415B-B1C2-953426D7E84A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391400659"/>
      </p:ext>
    </p:extLst>
  </p:cSld>
  <p:clrMapOvr>
    <a:masterClrMapping/>
  </p:clrMapOvr>
  <p:transition spd="slow"/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242" name="Espaço Reservado para Conteúdo 2"/>
          <p:cNvSpPr>
            <a:spLocks noGrp="1"/>
          </p:cNvSpPr>
          <p:nvPr>
            <p:ph idx="1"/>
          </p:nvPr>
        </p:nvSpPr>
        <p:spPr bwMode="auto">
          <a:xfrm>
            <a:off x="960120" y="2022475"/>
            <a:ext cx="8873428" cy="4070350"/>
          </a:xfrm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/>
          </a:bodyPr>
          <a:lstStyle/>
          <a:p>
            <a:pPr marL="0" indent="0" algn="just"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Zelar pelas contas, vistoriar os documentos do “caixa ”, anotando as receitas e registrando as despesas em livro próprio, arquivando os seus comprovantes e documentação; </a:t>
            </a:r>
          </a:p>
          <a:p>
            <a:pPr marL="0" indent="0" algn="just">
              <a:buNone/>
              <a:defRPr/>
            </a:pPr>
            <a:endParaRPr lang="pt-BR" sz="28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marL="0" indent="0" algn="just"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Promover, anualmente, a “Contribuição da  Solidariedade e a Coleta de Ozanam”; </a:t>
            </a:r>
          </a:p>
          <a:p>
            <a:pPr marL="0" indent="0" algn="just"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(Não pode tirar do caixa da Conferência)</a:t>
            </a:r>
          </a:p>
        </p:txBody>
      </p:sp>
      <p:pic>
        <p:nvPicPr>
          <p:cNvPr id="130051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09189" y="4057650"/>
            <a:ext cx="2098675" cy="2016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tângulo 6"/>
          <p:cNvSpPr>
            <a:spLocks noChangeArrowheads="1"/>
          </p:cNvSpPr>
          <p:nvPr/>
        </p:nvSpPr>
        <p:spPr bwMode="auto">
          <a:xfrm>
            <a:off x="0" y="798285"/>
            <a:ext cx="10498139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tesoureiro (a) </a:t>
            </a:r>
            <a:r>
              <a:rPr lang="pt-BR" altLang="pt-BR" sz="2000" b="1" dirty="0">
                <a:solidFill>
                  <a:srgbClr val="0070C0"/>
                </a:solidFill>
                <a:latin typeface="Montserrat" panose="00000500000000000000" pitchFamily="2" charset="0"/>
              </a:rPr>
              <a:t>Art.131</a:t>
            </a: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8" name="Imagem 7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9" name="Agrupar 8">
            <a:extLst>
              <a:ext uri="{FF2B5EF4-FFF2-40B4-BE49-F238E27FC236}">
                <a16:creationId xmlns:a16="http://schemas.microsoft.com/office/drawing/2014/main" id="{637773F5-AB02-4044-AF62-7FC3D570621D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7B2D695C-0970-4165-AC31-AD662294591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FBCC3554-6A74-4173-AF91-6ED8A23F9096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94EA6C2-E644-41EF-9BF6-9BBED76A1981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4B04229C-F803-4980-B8C7-8659574EC172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587960491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242" name="Espaço Reservado para Conteúdo 2"/>
          <p:cNvSpPr>
            <a:spLocks noGrp="1"/>
          </p:cNvSpPr>
          <p:nvPr>
            <p:ph idx="1"/>
          </p:nvPr>
        </p:nvSpPr>
        <p:spPr bwMode="auto">
          <a:xfrm>
            <a:off x="502276" y="2022475"/>
            <a:ext cx="9375820" cy="4070350"/>
          </a:xfrm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/>
          </a:bodyPr>
          <a:lstStyle/>
          <a:p>
            <a:pPr marL="0" indent="0" algn="just"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Providenciar o Termo Declaratório 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(Anexo </a:t>
            </a:r>
            <a:r>
              <a:rPr lang="pt-BR" dirty="0" err="1">
                <a:solidFill>
                  <a:schemeClr val="tx1"/>
                </a:solidFill>
                <a:latin typeface="Montserrat" panose="00000500000000000000" pitchFamily="2" charset="0"/>
              </a:rPr>
              <a:t>lV</a:t>
            </a: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),</a:t>
            </a: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 responsabilizando-se por movimentar os recursos financeiros segundo os interesses e orientações da Conferência; </a:t>
            </a:r>
          </a:p>
          <a:p>
            <a:pPr marL="0" indent="0" algn="just">
              <a:buNone/>
              <a:defRPr/>
            </a:pPr>
            <a:endParaRPr lang="pt-BR" sz="28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marL="0" indent="0" algn="just"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Preparar e manter em dia os cadastros dos contribuintes, benfeitores e doadores.</a:t>
            </a:r>
            <a:endParaRPr lang="pt-BR" sz="3200" dirty="0">
              <a:solidFill>
                <a:schemeClr val="tx1"/>
              </a:solidFill>
              <a:latin typeface="Montserrat" panose="00000500000000000000" pitchFamily="2" charset="0"/>
            </a:endParaRPr>
          </a:p>
        </p:txBody>
      </p:sp>
      <p:pic>
        <p:nvPicPr>
          <p:cNvPr id="130051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09189" y="4057650"/>
            <a:ext cx="2098675" cy="2016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tângulo 6"/>
          <p:cNvSpPr>
            <a:spLocks noChangeArrowheads="1"/>
          </p:cNvSpPr>
          <p:nvPr/>
        </p:nvSpPr>
        <p:spPr bwMode="auto">
          <a:xfrm>
            <a:off x="0" y="798285"/>
            <a:ext cx="10498139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a SSVP espera do(a) tesoureiro (a)</a:t>
            </a: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8" name="Imagem 7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9" name="Agrupar 8">
            <a:extLst>
              <a:ext uri="{FF2B5EF4-FFF2-40B4-BE49-F238E27FC236}">
                <a16:creationId xmlns:a16="http://schemas.microsoft.com/office/drawing/2014/main" id="{637773F5-AB02-4044-AF62-7FC3D570621D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7B2D695C-0970-4165-AC31-AD662294591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FBCC3554-6A74-4173-AF91-6ED8A23F9096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94EA6C2-E644-41EF-9BF6-9BBED76A1981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4B04229C-F803-4980-B8C7-8659574EC172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163626966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58458308-5814-44BF-A7D7-DF09C45FA6C3}"/>
              </a:ext>
            </a:extLst>
          </p:cNvPr>
          <p:cNvSpPr/>
          <p:nvPr/>
        </p:nvSpPr>
        <p:spPr>
          <a:xfrm>
            <a:off x="103031" y="3262632"/>
            <a:ext cx="7511424" cy="7017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73050" indent="-25400" algn="ctr">
              <a:lnSpc>
                <a:spcPct val="90000"/>
              </a:lnSpc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Escolha de membros da mesa</a:t>
            </a:r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44939292"/>
      </p:ext>
    </p:extLst>
  </p:cSld>
  <p:clrMapOvr>
    <a:masterClrMapping/>
  </p:clrMapOvr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7" descr="Conheça 4 habilidades fundamentais para trabalhar em equipe - IDEBRASIL">
            <a:extLst>
              <a:ext uri="{FF2B5EF4-FFF2-40B4-BE49-F238E27FC236}">
                <a16:creationId xmlns:a16="http://schemas.microsoft.com/office/drawing/2014/main" id="{C549EA27-13E3-41DF-B57C-B8403E0FBE9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335518"/>
            <a:ext cx="6705600" cy="483058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Retângulo 3">
            <a:extLst>
              <a:ext uri="{FF2B5EF4-FFF2-40B4-BE49-F238E27FC236}">
                <a16:creationId xmlns:a16="http://schemas.microsoft.com/office/drawing/2014/main" id="{AC472D8E-0A1E-45A1-B96F-EB3BAA3BBCB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91899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13" name="Retângulo 2">
            <a:extLst>
              <a:ext uri="{FF2B5EF4-FFF2-40B4-BE49-F238E27FC236}">
                <a16:creationId xmlns:a16="http://schemas.microsoft.com/office/drawing/2014/main" id="{40E4E235-677F-433B-9CE5-5CB53342A3E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6166101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latin typeface="Montserrat" panose="00000500000000000000" pitchFamily="2" charset="0"/>
              </a:rPr>
              <a:t>Para vencer a pobreza</a:t>
            </a:r>
          </a:p>
        </p:txBody>
      </p:sp>
      <p:sp>
        <p:nvSpPr>
          <p:cNvPr id="9" name="Retângulo 8">
            <a:extLst>
              <a:ext uri="{FF2B5EF4-FFF2-40B4-BE49-F238E27FC236}">
                <a16:creationId xmlns:a16="http://schemas.microsoft.com/office/drawing/2014/main" id="{996F8CD0-778F-463E-9D54-8C3E57B12CF4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11" name="Imagem 10">
            <a:extLst>
              <a:ext uri="{FF2B5EF4-FFF2-40B4-BE49-F238E27FC236}">
                <a16:creationId xmlns:a16="http://schemas.microsoft.com/office/drawing/2014/main" id="{595EDC93-C11A-4B0C-AA1C-125873A01FC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02705340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8" name="Imagem 7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sp>
        <p:nvSpPr>
          <p:cNvPr id="9" name="Retângulo 6"/>
          <p:cNvSpPr>
            <a:spLocks noChangeArrowheads="1"/>
          </p:cNvSpPr>
          <p:nvPr/>
        </p:nvSpPr>
        <p:spPr bwMode="auto">
          <a:xfrm>
            <a:off x="1056959" y="671513"/>
            <a:ext cx="9144000" cy="954107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Trabalho em equipe</a:t>
            </a:r>
          </a:p>
          <a:p>
            <a:pPr algn="ctr" eaLnBrk="1" hangingPunct="1">
              <a:defRPr/>
            </a:pPr>
            <a:endParaRPr lang="pt-BR" altLang="pt-BR" sz="2800" b="1" u="sng" dirty="0">
              <a:solidFill>
                <a:srgbClr val="0070C0"/>
              </a:solidFill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056959" y="1407025"/>
            <a:ext cx="8373564" cy="43396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endParaRPr lang="pt-BR" sz="2400" dirty="0">
              <a:solidFill>
                <a:srgbClr val="0070C0"/>
              </a:solidFill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- Uma equipe para funcionar bem, para estar afinada  precisa de:  </a:t>
            </a:r>
            <a:r>
              <a:rPr lang="pt-BR" sz="2800" i="1" dirty="0">
                <a:latin typeface="Montserrat" panose="00000500000000000000" pitchFamily="2" charset="0"/>
              </a:rPr>
              <a:t>respeito, confiança, lealdade, e amizade</a:t>
            </a:r>
            <a:r>
              <a:rPr lang="pt-BR" sz="2800" dirty="0">
                <a:latin typeface="Montserrat" panose="00000500000000000000" pitchFamily="2" charset="0"/>
              </a:rPr>
              <a:t>;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- Entre os membros da Conferência deve ser trabalhado a motivação mútua;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- A equipe precisa perceber que a confiança paira no ambiente de ação;</a:t>
            </a:r>
          </a:p>
        </p:txBody>
      </p:sp>
      <p:pic>
        <p:nvPicPr>
          <p:cNvPr id="10" name="Picture 7" descr="Conheça 4 habilidades fundamentais para trabalhar em equipe - IDEBRASIL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67914" y="4310151"/>
            <a:ext cx="2139950" cy="1628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1" name="Agrupar 10">
            <a:extLst>
              <a:ext uri="{FF2B5EF4-FFF2-40B4-BE49-F238E27FC236}">
                <a16:creationId xmlns:a16="http://schemas.microsoft.com/office/drawing/2014/main" id="{32A992FB-157F-4048-BE66-8A9F1E686D6D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794D2DE7-F4F7-49EE-8067-A33086AC9F0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F4C1C8D4-A280-4A8E-95EA-CAE8DCAB0A88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D9955E97-12FE-447F-BE0A-5A1337330E8F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DC67CB76-3D09-4C20-A698-E80D433A8988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365437501"/>
      </p:ext>
    </p:extLst>
  </p:cSld>
  <p:clrMapOvr>
    <a:masterClrMapping/>
  </p:clrMapOvr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8" name="Imagem 7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sp>
        <p:nvSpPr>
          <p:cNvPr id="9" name="Retângulo 6"/>
          <p:cNvSpPr>
            <a:spLocks noChangeArrowheads="1"/>
          </p:cNvSpPr>
          <p:nvPr/>
        </p:nvSpPr>
        <p:spPr bwMode="auto">
          <a:xfrm>
            <a:off x="1056959" y="671513"/>
            <a:ext cx="9144000" cy="954107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Trabalho em equipe</a:t>
            </a:r>
          </a:p>
          <a:p>
            <a:pPr algn="ctr" eaLnBrk="1" hangingPunct="1">
              <a:defRPr/>
            </a:pPr>
            <a:endParaRPr lang="pt-BR" altLang="pt-BR" sz="2800" b="1" u="sng" dirty="0">
              <a:solidFill>
                <a:srgbClr val="0070C0"/>
              </a:solidFill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393895" y="1206290"/>
            <a:ext cx="9807064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- Líder é aquele que serve. - Quem quiser ser o maior, seja o servidor de todos"; </a:t>
            </a:r>
            <a:r>
              <a:rPr lang="pt-BR" sz="2000" dirty="0">
                <a:latin typeface="Montserrat" panose="00000500000000000000" pitchFamily="2" charset="0"/>
              </a:rPr>
              <a:t>Mc 9,35 </a:t>
            </a:r>
            <a:endParaRPr lang="pt-BR" sz="1400" dirty="0">
              <a:latin typeface="Montserrat" panose="00000500000000000000" pitchFamily="2" charset="0"/>
            </a:endParaRP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“Líder é aquele que está embaixo na base, sustentando a pirâmide”;</a:t>
            </a:r>
            <a:br>
              <a:rPr lang="pt-BR" sz="2800" dirty="0">
                <a:latin typeface="Montserrat" panose="00000500000000000000" pitchFamily="2" charset="0"/>
              </a:rPr>
            </a:br>
            <a:endParaRPr lang="pt-BR" sz="2800" dirty="0">
              <a:latin typeface="Montserrat" panose="00000500000000000000" pitchFamily="2" charset="0"/>
            </a:endParaRPr>
          </a:p>
          <a:p>
            <a:pPr marL="457200" indent="-457200">
              <a:buFontTx/>
              <a:buChar char="-"/>
              <a:defRPr/>
            </a:pPr>
            <a:r>
              <a:rPr lang="pt-BR" sz="2800" dirty="0">
                <a:latin typeface="Montserrat" panose="00000500000000000000" pitchFamily="2" charset="0"/>
              </a:rPr>
              <a:t>O Líder vicentino precisa colocar em prática as virtudes vicentinas: </a:t>
            </a:r>
            <a:r>
              <a:rPr lang="pt-BR" sz="2800" b="1" i="1" dirty="0">
                <a:latin typeface="Montserrat" panose="00000500000000000000" pitchFamily="2" charset="0"/>
              </a:rPr>
              <a:t>simplicidade, humildade, doçura, renúncia, mansidão e zelo</a:t>
            </a:r>
            <a:r>
              <a:rPr lang="pt-BR" sz="2000" dirty="0">
                <a:latin typeface="Montserrat" panose="00000500000000000000" pitchFamily="2" charset="0"/>
              </a:rPr>
              <a:t>.</a:t>
            </a:r>
            <a:endParaRPr lang="pt-BR" sz="2800" dirty="0">
              <a:latin typeface="Montserrat" panose="00000500000000000000" pitchFamily="2" charset="0"/>
            </a:endParaRPr>
          </a:p>
        </p:txBody>
      </p:sp>
      <p:pic>
        <p:nvPicPr>
          <p:cNvPr id="10" name="Picture 7" descr="Conheça 4 habilidades fundamentais para trabalhar em equipe - IDEBRASIL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67914" y="4400639"/>
            <a:ext cx="2139950" cy="1628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1" name="Agrupar 10">
            <a:extLst>
              <a:ext uri="{FF2B5EF4-FFF2-40B4-BE49-F238E27FC236}">
                <a16:creationId xmlns:a16="http://schemas.microsoft.com/office/drawing/2014/main" id="{2F3877D9-5053-4BB6-90F8-27CF42CC379F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580FA64-B354-4B49-9473-16AC9DFE13E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26EAB343-9DDF-4675-9735-F07DEF86A78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34413191-B492-466A-97FC-9D845C854EAC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E7871F6B-E53C-43D3-A9DE-77FA6C8D7BCD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39221848"/>
      </p:ext>
    </p:extLst>
  </p:cSld>
  <p:clrMapOvr>
    <a:masterClrMapping/>
  </p:clrMapOvr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6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8" name="Imagem 7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sp>
        <p:nvSpPr>
          <p:cNvPr id="9" name="Retângulo 6"/>
          <p:cNvSpPr>
            <a:spLocks noChangeArrowheads="1"/>
          </p:cNvSpPr>
          <p:nvPr/>
        </p:nvSpPr>
        <p:spPr bwMode="auto">
          <a:xfrm>
            <a:off x="1056959" y="671513"/>
            <a:ext cx="9144000" cy="954107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Trabalho em equipe</a:t>
            </a:r>
          </a:p>
          <a:p>
            <a:pPr algn="ctr" eaLnBrk="1" hangingPunct="1">
              <a:defRPr/>
            </a:pPr>
            <a:endParaRPr lang="pt-BR" altLang="pt-BR" sz="2800" b="1" u="sng" dirty="0">
              <a:solidFill>
                <a:srgbClr val="0070C0"/>
              </a:solidFill>
            </a:endParaRPr>
          </a:p>
        </p:txBody>
      </p:sp>
      <p:sp>
        <p:nvSpPr>
          <p:cNvPr id="11" name="Espaço Reservado para Conteúdo 9"/>
          <p:cNvSpPr>
            <a:spLocks noGrp="1"/>
          </p:cNvSpPr>
          <p:nvPr>
            <p:ph idx="1"/>
          </p:nvPr>
        </p:nvSpPr>
        <p:spPr bwMode="auto">
          <a:xfrm>
            <a:off x="569626" y="1983424"/>
            <a:ext cx="9773587" cy="1626879"/>
          </a:xfr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algn="just">
              <a:buFont typeface="Arial" panose="020B0604020202020204" pitchFamily="34" charset="0"/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A diretoria da </a:t>
            </a:r>
            <a:r>
              <a:rPr lang="pt-BR" sz="2800" b="1" dirty="0">
                <a:solidFill>
                  <a:schemeClr val="tx1"/>
                </a:solidFill>
                <a:latin typeface="Montserrat" panose="00000500000000000000" pitchFamily="2" charset="0"/>
              </a:rPr>
              <a:t>CONFERÊNCIA</a:t>
            </a: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 precisa ser uma equipe</a:t>
            </a:r>
          </a:p>
          <a:p>
            <a:pPr algn="just">
              <a:buFont typeface="Arial" panose="020B0604020202020204" pitchFamily="34" charset="0"/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comprometida ;  precisa estar alinhada e  “remar”  na</a:t>
            </a:r>
          </a:p>
          <a:p>
            <a:pPr algn="just">
              <a:buFont typeface="Arial" panose="020B0604020202020204" pitchFamily="34" charset="0"/>
              <a:buNone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mesma direção  para alcançar o objetivo almejado.</a:t>
            </a:r>
          </a:p>
        </p:txBody>
      </p:sp>
      <p:pic>
        <p:nvPicPr>
          <p:cNvPr id="12" name="Picture 8" descr="equipe 0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87398" y="3968107"/>
            <a:ext cx="4003675" cy="23861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0" name="Agrupar 9">
            <a:extLst>
              <a:ext uri="{FF2B5EF4-FFF2-40B4-BE49-F238E27FC236}">
                <a16:creationId xmlns:a16="http://schemas.microsoft.com/office/drawing/2014/main" id="{23F63FE6-AC5A-4921-B268-96C1A537815C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959EB7E1-09C0-41E2-BBB2-E0BE89AD76B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4" name="Agrupar 13">
              <a:extLst>
                <a:ext uri="{FF2B5EF4-FFF2-40B4-BE49-F238E27FC236}">
                  <a16:creationId xmlns:a16="http://schemas.microsoft.com/office/drawing/2014/main" id="{C250DD99-B699-4728-A636-DAAC870BBDBD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79F819C5-CC08-4773-8CC5-71DD9050BA36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6" name="Retângulo 15">
                <a:extLst>
                  <a:ext uri="{FF2B5EF4-FFF2-40B4-BE49-F238E27FC236}">
                    <a16:creationId xmlns:a16="http://schemas.microsoft.com/office/drawing/2014/main" id="{C698E195-20F2-41AC-AC6E-75C1E664F71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193109443"/>
      </p:ext>
    </p:extLst>
  </p:cSld>
  <p:clrMapOvr>
    <a:masterClrMapping/>
  </p:clrMapOvr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tângulo 4"/>
          <p:cNvSpPr>
            <a:spLocks noChangeArrowheads="1"/>
          </p:cNvSpPr>
          <p:nvPr/>
        </p:nvSpPr>
        <p:spPr bwMode="auto">
          <a:xfrm>
            <a:off x="6311901" y="2997200"/>
            <a:ext cx="4647647" cy="13849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Então tenhamos motivação para agirmos com entusiasmo e ética.</a:t>
            </a:r>
          </a:p>
        </p:txBody>
      </p:sp>
      <p:pic>
        <p:nvPicPr>
          <p:cNvPr id="138243" name="Picture 3" descr="Gargalhada-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52688" y="1428750"/>
            <a:ext cx="3516312" cy="4732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D7B3F02C-872D-471B-AD68-5A1A4FDB5551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D1296FCA-3AE9-4F49-9418-188A8239095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3309EF00-256C-47BB-8645-17EB42BC3C9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CDB017A4-48BD-4A37-92DB-23E006F5BDCB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5C977A75-2A2B-44F8-99FD-9796EBB1F9C6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06133342"/>
      </p:ext>
    </p:extLst>
  </p:cSld>
  <p:clrMapOvr>
    <a:masterClrMapping/>
  </p:clrMapOvr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tângulo 4"/>
          <p:cNvSpPr>
            <a:spLocks noChangeArrowheads="1"/>
          </p:cNvSpPr>
          <p:nvPr/>
        </p:nvSpPr>
        <p:spPr bwMode="auto">
          <a:xfrm>
            <a:off x="6256477" y="3015152"/>
            <a:ext cx="5046524" cy="9541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Mas acima de tudo, precisamos Ter motivação.</a:t>
            </a:r>
          </a:p>
        </p:txBody>
      </p:sp>
      <p:pic>
        <p:nvPicPr>
          <p:cNvPr id="139267" name="Picture 3" descr="Gargalhada-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52688" y="1428750"/>
            <a:ext cx="3516312" cy="4732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CB7C7049-2511-402D-B577-CE1E1B6EA2C6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6ECF476B-53DD-473D-BF4C-33D22E5DCAA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02B4EF68-D697-4BEE-A532-0A614D0E659E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A8C544E2-A6FA-49C5-B179-EAB4D131AA2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F708884-7F35-40B3-9AFB-DBAD63FFED7D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912160380"/>
      </p:ext>
    </p:extLst>
  </p:cSld>
  <p:clrMapOvr>
    <a:masterClrMapping/>
  </p:clrMapOvr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tângulo 4"/>
          <p:cNvSpPr>
            <a:spLocks noChangeArrowheads="1"/>
          </p:cNvSpPr>
          <p:nvPr/>
        </p:nvSpPr>
        <p:spPr bwMode="auto">
          <a:xfrm>
            <a:off x="6383337" y="2840039"/>
            <a:ext cx="3754575" cy="9541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E Ter motivação é ter entusiasmo.</a:t>
            </a:r>
          </a:p>
        </p:txBody>
      </p:sp>
      <p:pic>
        <p:nvPicPr>
          <p:cNvPr id="140291" name="Picture 3" descr="Gargalhada-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52688" y="1428750"/>
            <a:ext cx="3516312" cy="4732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31AD3C6D-442B-4221-9E39-5C2FCEDECDB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362FEFB1-335C-4D9B-A10B-4E9B993272B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367AE5C9-C9AD-4C5C-AD6E-765439CB5E02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C663A1B7-57F9-479F-9810-ED095DD9A56F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10915E5B-7618-455A-8781-EC30B8F8A7D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511069022"/>
      </p:ext>
    </p:extLst>
  </p:cSld>
  <p:clrMapOvr>
    <a:masterClrMapping/>
  </p:clrMapOvr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3" descr="Jesus Healing-08"/>
          <p:cNvPicPr>
            <a:picLocks noChangeAspect="1" noChangeArrowheads="1"/>
          </p:cNvPicPr>
          <p:nvPr/>
        </p:nvPicPr>
        <p:blipFill>
          <a:blip r:embed="rId2">
            <a:lum bright="38000" contrast="-36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765969"/>
            <a:ext cx="9144000" cy="5786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tângulo 5"/>
          <p:cNvSpPr/>
          <p:nvPr/>
        </p:nvSpPr>
        <p:spPr>
          <a:xfrm>
            <a:off x="2524125" y="2967038"/>
            <a:ext cx="6929438" cy="1384300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Ter entusiasmo é ter Deus.</a:t>
            </a:r>
            <a:br>
              <a:rPr lang="pt-BR" sz="2800" dirty="0">
                <a:latin typeface="Montserrat" panose="00000500000000000000" pitchFamily="2" charset="0"/>
                <a:cs typeface="Arial" charset="0"/>
              </a:rPr>
            </a:br>
            <a:br>
              <a:rPr lang="pt-BR" sz="2800" dirty="0">
                <a:latin typeface="Montserrat" panose="00000500000000000000" pitchFamily="2" charset="0"/>
                <a:cs typeface="Arial" charset="0"/>
              </a:rPr>
            </a:br>
            <a:r>
              <a:rPr lang="pt-BR" sz="2800" dirty="0">
                <a:latin typeface="Montserrat" panose="00000500000000000000" pitchFamily="2" charset="0"/>
                <a:cs typeface="Arial" charset="0"/>
              </a:rPr>
              <a:t>É deixar Deus entrar dentro de você.</a:t>
            </a:r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  <p:extLst>
      <p:ext uri="{BB962C8B-B14F-4D97-AF65-F5344CB8AC3E}">
        <p14:creationId xmlns:p14="http://schemas.microsoft.com/office/powerpoint/2010/main" val="34285979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tângulo 4"/>
          <p:cNvSpPr>
            <a:spLocks noChangeArrowheads="1"/>
          </p:cNvSpPr>
          <p:nvPr/>
        </p:nvSpPr>
        <p:spPr bwMode="auto">
          <a:xfrm>
            <a:off x="4037806" y="2790035"/>
            <a:ext cx="7566992" cy="1877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Temos que estar sempre motivados com as nossas ações em tudo que formos realizar em nossa  CONFERÊNCIA. </a:t>
            </a:r>
          </a:p>
          <a:p>
            <a:pPr>
              <a:defRPr/>
            </a:pPr>
            <a:endParaRPr lang="pt-BR" sz="3200" dirty="0">
              <a:cs typeface="Arial" charset="0"/>
            </a:endParaRPr>
          </a:p>
        </p:txBody>
      </p:sp>
      <p:pic>
        <p:nvPicPr>
          <p:cNvPr id="142339" name="Picture 3" descr="Gargalhada-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1494" y="992188"/>
            <a:ext cx="3516312" cy="4732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4023F169-9DDE-4A10-A209-025F6DAC2B3C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376DEC54-4960-40E9-89CD-4C694795570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027DC44B-B6A6-49EC-9ED4-E82ADA78A03E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589679B-DED7-4F8B-9EAD-8D9288BC2B42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398E4071-101D-498B-898F-663846B98EDD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713613185"/>
      </p:ext>
    </p:extLst>
  </p:cSld>
  <p:clrMapOvr>
    <a:masterClrMapping/>
  </p:clrMapOvr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tângulo 4"/>
          <p:cNvSpPr>
            <a:spLocks noChangeArrowheads="1"/>
          </p:cNvSpPr>
          <p:nvPr/>
        </p:nvSpPr>
        <p:spPr bwMode="auto">
          <a:xfrm>
            <a:off x="6096000" y="3153652"/>
            <a:ext cx="5596328" cy="16312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Fazer com ENTUSIASMO, fazer com Deus e para Deus.</a:t>
            </a:r>
          </a:p>
          <a:p>
            <a:pPr>
              <a:defRPr/>
            </a:pPr>
            <a:endParaRPr lang="pt-BR" sz="4400" dirty="0">
              <a:solidFill>
                <a:srgbClr val="0070C0"/>
              </a:solidFill>
              <a:cs typeface="Arial" charset="0"/>
            </a:endParaRPr>
          </a:p>
        </p:txBody>
      </p:sp>
      <p:pic>
        <p:nvPicPr>
          <p:cNvPr id="143363" name="Picture 3" descr="Gargalhada-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52688" y="1428750"/>
            <a:ext cx="3516312" cy="4732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1AA09D63-3D8F-41F8-9D13-941B8CC803F0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EDDEFBBE-E68D-4CB1-B50A-59A7C30FCAB9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E614B3EE-6EAD-4227-98F0-7AC1FD24D4B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4B1E1E8-4D32-448D-85C5-9AE23A3F48C6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C4082CD2-52E3-4033-A8D0-167C5654F696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994508407"/>
      </p:ext>
    </p:extLst>
  </p:cSld>
  <p:clrMapOvr>
    <a:masterClrMapping/>
  </p:clrMapOvr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tângulo 4"/>
          <p:cNvSpPr>
            <a:spLocks noChangeArrowheads="1"/>
          </p:cNvSpPr>
          <p:nvPr/>
        </p:nvSpPr>
        <p:spPr bwMode="auto">
          <a:xfrm>
            <a:off x="725812" y="2700939"/>
            <a:ext cx="5370188" cy="16435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5400">
              <a:lnSpc>
                <a:spcPct val="90000"/>
              </a:lnSpc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Vicente de Paulo disse:</a:t>
            </a:r>
          </a:p>
          <a:p>
            <a:pPr marL="273050" indent="-25400">
              <a:lnSpc>
                <a:spcPct val="90000"/>
              </a:lnSpc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marL="273050" indent="-25400">
              <a:lnSpc>
                <a:spcPct val="90000"/>
              </a:lnSpc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“Não basta fazer o bem, é preciso fazê-lo bem”.</a:t>
            </a:r>
          </a:p>
        </p:txBody>
      </p:sp>
      <p:pic>
        <p:nvPicPr>
          <p:cNvPr id="4" name="Picture 6" descr="cover_ico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53189" y="1643064"/>
            <a:ext cx="3786187" cy="4624387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93BBD507-B08A-4DFC-A559-F3A7E8F10C84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C12979A-D5CC-4DE9-A030-F167B6CD920E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2EDCEBEF-B5E5-4AB5-91A1-EAE9AAD3ABDE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6E5EE9A8-ED4A-4FD0-9B1E-F647302F557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D286015A-9123-47C5-B106-DFE0CA9855C4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8458448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3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sp>
        <p:nvSpPr>
          <p:cNvPr id="8" name="Espaço Reservado para Conteúdo 2"/>
          <p:cNvSpPr txBox="1">
            <a:spLocks/>
          </p:cNvSpPr>
          <p:nvPr/>
        </p:nvSpPr>
        <p:spPr>
          <a:xfrm>
            <a:off x="267016" y="1252022"/>
            <a:ext cx="11697457" cy="5102192"/>
          </a:xfrm>
          <a:prstGeom prst="rect">
            <a:avLst/>
          </a:prstGeom>
        </p:spPr>
        <p:txBody>
          <a:bodyPr vert="horz" lIns="91440" tIns="45720" rIns="91440" bIns="45720" rtlCol="0">
            <a:normAutofit fontScale="25000" lnSpcReduction="20000"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endParaRPr lang="pt-BR" sz="1300" dirty="0">
              <a:solidFill>
                <a:srgbClr val="0070C0"/>
              </a:solidFill>
              <a:latin typeface="Garamond" panose="02020404030301010803" pitchFamily="18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Há alguns aspectos que merecem ser destacados e </a:t>
            </a: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tomados como  indicador de direção; </a:t>
            </a:r>
          </a:p>
          <a:p>
            <a:pPr algn="just">
              <a:buFont typeface="Arial" charset="0"/>
              <a:buNone/>
              <a:defRPr/>
            </a:pPr>
            <a:endParaRPr lang="pt-BR" sz="3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1 - A necessidade de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oração 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individual e comunitária;</a:t>
            </a:r>
          </a:p>
          <a:p>
            <a:pPr algn="just">
              <a:buFont typeface="Arial" charset="0"/>
              <a:buNone/>
              <a:defRPr/>
            </a:pPr>
            <a:endParaRPr lang="pt-BR" sz="3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2 - A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entrega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pessoal na ação; </a:t>
            </a:r>
          </a:p>
          <a:p>
            <a:pPr algn="just">
              <a:buFont typeface="Arial" charset="0"/>
              <a:buNone/>
              <a:defRPr/>
            </a:pPr>
            <a:endParaRPr lang="pt-BR" sz="3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3 - A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fraternidade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em que devemos viver;</a:t>
            </a:r>
          </a:p>
          <a:p>
            <a:pPr algn="just">
              <a:buFont typeface="Arial" charset="0"/>
              <a:buNone/>
              <a:defRPr/>
            </a:pPr>
            <a:endParaRPr lang="pt-BR" sz="3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4 - </a:t>
            </a:r>
            <a:r>
              <a:rPr lang="pt-BR" sz="9600" dirty="0">
                <a:latin typeface="Montserrat" panose="00000500000000000000" pitchFamily="2" charset="0"/>
                <a:cs typeface="Arial" pitchFamily="34" charset="0"/>
              </a:rPr>
              <a:t>A </a:t>
            </a:r>
            <a:r>
              <a:rPr lang="pt-BR" sz="9600" b="1" u="sng" dirty="0">
                <a:latin typeface="Montserrat" panose="00000500000000000000" pitchFamily="2" charset="0"/>
                <a:cs typeface="Arial" pitchFamily="34" charset="0"/>
              </a:rPr>
              <a:t>universalidade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</a:t>
            </a:r>
            <a:r>
              <a:rPr lang="pt-BR" sz="9600" dirty="0">
                <a:latin typeface="Montserrat" panose="00000500000000000000" pitchFamily="2" charset="0"/>
                <a:cs typeface="Arial" pitchFamily="34" charset="0"/>
              </a:rPr>
              <a:t>da nossa entrega ao serviço dos pobres;</a:t>
            </a:r>
            <a:endParaRPr lang="pt-BR" sz="112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endParaRPr lang="pt-BR" sz="3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5 - A nossa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vocação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eclesial. (participação comunidade)</a:t>
            </a:r>
            <a:endParaRPr lang="pt-BR" sz="11200" dirty="0">
              <a:latin typeface="Arial" pitchFamily="34" charset="0"/>
              <a:cs typeface="Arial" pitchFamily="34" charset="0"/>
            </a:endParaRPr>
          </a:p>
        </p:txBody>
      </p:sp>
      <p:grpSp>
        <p:nvGrpSpPr>
          <p:cNvPr id="9" name="Agrupar 8">
            <a:extLst>
              <a:ext uri="{FF2B5EF4-FFF2-40B4-BE49-F238E27FC236}">
                <a16:creationId xmlns:a16="http://schemas.microsoft.com/office/drawing/2014/main" id="{4862A2D4-E333-4B13-827A-0BE5750904A2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3CAFC6FC-BA4F-4CCF-9C44-79921935881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9BDBB9B4-AEED-4DFA-8BEF-80E36765D285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06F2A166-E2EE-4F26-BF3F-7F8A9E56FFAA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30B3C685-66AB-46B0-A14C-07E9229A52DB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053894512"/>
      </p:ext>
    </p:extLst>
  </p:cSld>
  <p:clrMapOvr>
    <a:masterClrMapping/>
  </p:clrMapOvr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sp>
        <p:nvSpPr>
          <p:cNvPr id="2" name="Retângulo 1"/>
          <p:cNvSpPr/>
          <p:nvPr/>
        </p:nvSpPr>
        <p:spPr>
          <a:xfrm>
            <a:off x="596349" y="1280600"/>
            <a:ext cx="9901790" cy="48320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 vocação e a missão da Conferência é seguir Jesus Cristo, servindo aqueles que precisam, dando testemunho do amor que liberta, que cura e que dá a vida. </a:t>
            </a:r>
          </a:p>
          <a:p>
            <a:pPr algn="just">
              <a:defRPr/>
            </a:pPr>
            <a:endParaRPr lang="pt-BR" sz="14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Os Vicentinos devem servir com alegria, pois tudo o que fizer deve ser feito com amor, como o próprio Cristo fez por nós.  </a:t>
            </a:r>
          </a:p>
          <a:p>
            <a:pPr algn="just">
              <a:defRPr/>
            </a:pPr>
            <a:endParaRPr lang="pt-BR" sz="14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É na Conferência que está toda a essência do trabalho vicentino, toda a essência do amor de Deus aos excluídos. </a:t>
            </a: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B0076A4D-C090-4794-AA7B-E5B9A1634FDC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5899E4FB-ACA4-4439-AF1F-DFBA794FD24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056E700F-8788-4211-A867-3D62081567A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0BAC6A0-DE95-4DC7-9C79-CA3CADD2E51A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89298C16-98B8-4003-9932-D63BB361ED4D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CaixaDeTexto 12">
            <a:extLst>
              <a:ext uri="{FF2B5EF4-FFF2-40B4-BE49-F238E27FC236}">
                <a16:creationId xmlns:a16="http://schemas.microsoft.com/office/drawing/2014/main" id="{DB3A04A0-4B07-4213-B32C-03980ADC4A28}"/>
              </a:ext>
            </a:extLst>
          </p:cNvPr>
          <p:cNvSpPr txBox="1"/>
          <p:nvPr/>
        </p:nvSpPr>
        <p:spPr>
          <a:xfrm>
            <a:off x="2408577" y="587652"/>
            <a:ext cx="6102626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2800" b="1" dirty="0" err="1">
                <a:solidFill>
                  <a:srgbClr val="0070C0"/>
                </a:solidFill>
                <a:latin typeface="Montserrat" panose="00000500000000000000" pitchFamily="2" charset="0"/>
              </a:rPr>
              <a:t>Mensagem</a:t>
            </a:r>
            <a:r>
              <a:rPr lang="en-US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final:</a:t>
            </a: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50516303"/>
      </p:ext>
    </p:extLst>
  </p:cSld>
  <p:clrMapOvr>
    <a:masterClrMapping/>
  </p:clrMapOvr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sp>
        <p:nvSpPr>
          <p:cNvPr id="8" name="Retângulo 6"/>
          <p:cNvSpPr>
            <a:spLocks noChangeArrowheads="1"/>
          </p:cNvSpPr>
          <p:nvPr/>
        </p:nvSpPr>
        <p:spPr bwMode="auto">
          <a:xfrm>
            <a:off x="1631950" y="3065780"/>
            <a:ext cx="8928100" cy="769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O que a SSVP espera de vocês? </a:t>
            </a:r>
          </a:p>
        </p:txBody>
      </p:sp>
      <p:grpSp>
        <p:nvGrpSpPr>
          <p:cNvPr id="9" name="Agrupar 8">
            <a:extLst>
              <a:ext uri="{FF2B5EF4-FFF2-40B4-BE49-F238E27FC236}">
                <a16:creationId xmlns:a16="http://schemas.microsoft.com/office/drawing/2014/main" id="{83101F29-D053-431F-A1F9-02A056A8D936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1DDF111D-C522-40C4-94F0-89F3ABFB1D4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1" name="Agrupar 10">
              <a:extLst>
                <a:ext uri="{FF2B5EF4-FFF2-40B4-BE49-F238E27FC236}">
                  <a16:creationId xmlns:a16="http://schemas.microsoft.com/office/drawing/2014/main" id="{9BEA1075-5F41-47C3-8731-08F0BDEC688E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0A7B22C5-4FA1-45EE-800A-E5AE2E3C772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70E1F9FB-8F06-48D7-8801-B5FDE4A3D189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057525941"/>
      </p:ext>
    </p:extLst>
  </p:cSld>
  <p:clrMapOvr>
    <a:masterClrMapping/>
  </p:clrMapOvr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1"/>
          <p:cNvSpPr txBox="1">
            <a:spLocks/>
          </p:cNvSpPr>
          <p:nvPr/>
        </p:nvSpPr>
        <p:spPr bwMode="auto">
          <a:xfrm>
            <a:off x="1631950" y="-100013"/>
            <a:ext cx="7200900" cy="1152526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sz="3600" dirty="0">
                <a:solidFill>
                  <a:schemeClr val="bg1"/>
                </a:solidFill>
                <a:latin typeface="+mj-lt"/>
              </a:rPr>
              <a:t>Formação para novas  diretorias de Conferência </a:t>
            </a:r>
            <a:endParaRPr lang="pt-BR" altLang="pt-BR" sz="3600" dirty="0">
              <a:solidFill>
                <a:schemeClr val="bg1"/>
              </a:solidFill>
              <a:latin typeface="+mj-lt"/>
            </a:endParaRPr>
          </a:p>
        </p:txBody>
      </p:sp>
      <p:sp>
        <p:nvSpPr>
          <p:cNvPr id="6" name="Retângulo 5">
            <a:extLst>
              <a:ext uri="{FF2B5EF4-FFF2-40B4-BE49-F238E27FC236}">
                <a16:creationId xmlns:a16="http://schemas.microsoft.com/office/drawing/2014/main" id="{5C7564CD-E884-4CA5-BE7F-5A55D383A511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E4A65762-9808-4B88-98B7-D70B9FEFB42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  <p:sp>
        <p:nvSpPr>
          <p:cNvPr id="9" name="Retângulo 1"/>
          <p:cNvSpPr>
            <a:spLocks noChangeArrowheads="1"/>
          </p:cNvSpPr>
          <p:nvPr/>
        </p:nvSpPr>
        <p:spPr bwMode="auto">
          <a:xfrm>
            <a:off x="2306320" y="1912871"/>
            <a:ext cx="5852159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Que faça tudo com muita </a:t>
            </a:r>
            <a:r>
              <a:rPr lang="pt-BR" altLang="pt-BR" sz="2800" b="1" dirty="0">
                <a:solidFill>
                  <a:srgbClr val="000000"/>
                </a:solidFill>
                <a:latin typeface="Montserrat" panose="00000500000000000000" pitchFamily="2" charset="0"/>
              </a:rPr>
              <a:t>dedicação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 </a:t>
            </a:r>
          </a:p>
          <a:p>
            <a:pPr algn="ctr" eaLnBrk="1" hangingPunct="1"/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e dentro do previsto no nosso </a:t>
            </a:r>
            <a:r>
              <a:rPr lang="pt-BR" altLang="pt-BR" sz="2800" b="1" dirty="0">
                <a:solidFill>
                  <a:srgbClr val="000000"/>
                </a:solidFill>
                <a:latin typeface="Montserrat" panose="00000500000000000000" pitchFamily="2" charset="0"/>
              </a:rPr>
              <a:t>Regulamento </a:t>
            </a:r>
            <a:r>
              <a:rPr lang="pt-BR" altLang="pt-BR" sz="2800" dirty="0">
                <a:solidFill>
                  <a:srgbClr val="000000"/>
                </a:solidFill>
                <a:latin typeface="Montserrat" panose="00000500000000000000" pitchFamily="2" charset="0"/>
              </a:rPr>
              <a:t>(Regra).</a:t>
            </a:r>
          </a:p>
        </p:txBody>
      </p:sp>
      <p:grpSp>
        <p:nvGrpSpPr>
          <p:cNvPr id="8" name="Agrupar 7">
            <a:extLst>
              <a:ext uri="{FF2B5EF4-FFF2-40B4-BE49-F238E27FC236}">
                <a16:creationId xmlns:a16="http://schemas.microsoft.com/office/drawing/2014/main" id="{96317185-C263-46E6-80A9-830AE86BEF80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BAC6E14A-451B-45A5-9536-C8CE30BB6D2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2D735F8D-019D-4FA5-B2C7-A3B2E233E009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3186D9-2C1D-45A9-B29D-1946EBE12467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A8005DE6-5B49-43F3-9723-EBE84F22152F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785167849"/>
      </p:ext>
    </p:extLst>
  </p:cSld>
  <p:clrMapOvr>
    <a:masterClrMapping/>
  </p:clrMapOvr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pic>
        <p:nvPicPr>
          <p:cNvPr id="17" name="Picture 4" descr="Resultado de imagem para uniÃ£o faz a forÃ§a">
            <a:extLst>
              <a:ext uri="{FF2B5EF4-FFF2-40B4-BE49-F238E27FC236}">
                <a16:creationId xmlns:a16="http://schemas.microsoft.com/office/drawing/2014/main" id="{18F98088-3499-4A45-A440-04B28D8211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6249" y="248476"/>
            <a:ext cx="7006772" cy="63610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83709242"/>
      </p:ext>
    </p:extLst>
  </p:cSld>
  <p:clrMapOvr>
    <a:masterClrMapping/>
  </p:clrMapOvr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7765" name="Agrupar 5">
            <a:extLst>
              <a:ext uri="{FF2B5EF4-FFF2-40B4-BE49-F238E27FC236}">
                <a16:creationId xmlns:a16="http://schemas.microsoft.com/office/drawing/2014/main" id="{74A4B17C-52A7-459C-9AC7-BE56FE2E5EC5}"/>
              </a:ext>
            </a:extLst>
          </p:cNvPr>
          <p:cNvGrpSpPr>
            <a:grpSpLocks/>
          </p:cNvGrpSpPr>
          <p:nvPr/>
        </p:nvGrpSpPr>
        <p:grpSpPr bwMode="auto">
          <a:xfrm>
            <a:off x="-1" y="6280150"/>
            <a:ext cx="12192001" cy="342900"/>
            <a:chOff x="0" y="6356350"/>
            <a:chExt cx="12192000" cy="327775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6BB7396B-9435-4863-BB0D-62F7DE454B2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117769" name="Agrupar 7">
              <a:extLst>
                <a:ext uri="{FF2B5EF4-FFF2-40B4-BE49-F238E27FC236}">
                  <a16:creationId xmlns:a16="http://schemas.microsoft.com/office/drawing/2014/main" id="{842CBDD3-5099-4BBD-96D8-8F8781D9397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E1740A62-1740-41CA-983D-202833EC1441}"/>
                  </a:ext>
                </a:extLst>
              </p:cNvPr>
              <p:cNvSpPr/>
              <p:nvPr/>
            </p:nvSpPr>
            <p:spPr>
              <a:xfrm>
                <a:off x="0" y="6251751"/>
                <a:ext cx="6096000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CAD53F95-5189-48DA-ACB4-727A00EE4939}"/>
                  </a:ext>
                </a:extLst>
              </p:cNvPr>
              <p:cNvSpPr/>
              <p:nvPr/>
            </p:nvSpPr>
            <p:spPr>
              <a:xfrm>
                <a:off x="6096000" y="6251751"/>
                <a:ext cx="6096000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17" name="Retângulo 6">
            <a:extLst>
              <a:ext uri="{FF2B5EF4-FFF2-40B4-BE49-F238E27FC236}">
                <a16:creationId xmlns:a16="http://schemas.microsoft.com/office/drawing/2014/main" id="{5043BF40-F06B-4475-91A6-A7AC88972EE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69478" y="2997201"/>
            <a:ext cx="8806374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Apresentar o vídeo institucional do CNB</a:t>
            </a:r>
          </a:p>
        </p:txBody>
      </p:sp>
      <p:sp>
        <p:nvSpPr>
          <p:cNvPr id="13" name="Retângulo 12">
            <a:extLst>
              <a:ext uri="{FF2B5EF4-FFF2-40B4-BE49-F238E27FC236}">
                <a16:creationId xmlns:a16="http://schemas.microsoft.com/office/drawing/2014/main" id="{1CF5971A-E07F-4307-842D-894904E9564C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A8F88C49-7987-1426-7196-1A6A4A4E64ED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98139" y="671513"/>
            <a:ext cx="1609725" cy="1612426"/>
          </a:xfrm>
          <a:prstGeom prst="rect">
            <a:avLst/>
          </a:prstGeom>
        </p:spPr>
      </p:pic>
    </p:spTree>
  </p:cSld>
  <p:clrMapOvr>
    <a:masterClrMapping/>
  </p:clrMapOvr>
  <p:transition spd="slow"/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7765" name="Agrupar 5">
            <a:extLst>
              <a:ext uri="{FF2B5EF4-FFF2-40B4-BE49-F238E27FC236}">
                <a16:creationId xmlns:a16="http://schemas.microsoft.com/office/drawing/2014/main" id="{74A4B17C-52A7-459C-9AC7-BE56FE2E5EC5}"/>
              </a:ext>
            </a:extLst>
          </p:cNvPr>
          <p:cNvGrpSpPr>
            <a:grpSpLocks/>
          </p:cNvGrpSpPr>
          <p:nvPr/>
        </p:nvGrpSpPr>
        <p:grpSpPr bwMode="auto">
          <a:xfrm>
            <a:off x="-1" y="6280150"/>
            <a:ext cx="12192001" cy="342900"/>
            <a:chOff x="0" y="6356350"/>
            <a:chExt cx="12192000" cy="327775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6BB7396B-9435-4863-BB0D-62F7DE454B2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117769" name="Agrupar 7">
              <a:extLst>
                <a:ext uri="{FF2B5EF4-FFF2-40B4-BE49-F238E27FC236}">
                  <a16:creationId xmlns:a16="http://schemas.microsoft.com/office/drawing/2014/main" id="{842CBDD3-5099-4BBD-96D8-8F8781D9397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E1740A62-1740-41CA-983D-202833EC1441}"/>
                  </a:ext>
                </a:extLst>
              </p:cNvPr>
              <p:cNvSpPr/>
              <p:nvPr/>
            </p:nvSpPr>
            <p:spPr>
              <a:xfrm>
                <a:off x="0" y="6251751"/>
                <a:ext cx="6096000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CAD53F95-5189-48DA-ACB4-727A00EE4939}"/>
                  </a:ext>
                </a:extLst>
              </p:cNvPr>
              <p:cNvSpPr/>
              <p:nvPr/>
            </p:nvSpPr>
            <p:spPr>
              <a:xfrm>
                <a:off x="6096000" y="6251751"/>
                <a:ext cx="6096000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6" y="94941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6" name="Retângulo 15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</p:spTree>
    <p:extLst>
      <p:ext uri="{BB962C8B-B14F-4D97-AF65-F5344CB8AC3E}">
        <p14:creationId xmlns:p14="http://schemas.microsoft.com/office/powerpoint/2010/main" val="3436217172"/>
      </p:ext>
    </p:extLst>
  </p:cSld>
  <p:clrMapOvr>
    <a:masterClrMapping/>
  </p:clrMapOvr>
  <p:transition spd="slow"/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1712</TotalTime>
  <Words>3920</Words>
  <Application>Microsoft Office PowerPoint</Application>
  <PresentationFormat>Widescreen</PresentationFormat>
  <Paragraphs>529</Paragraphs>
  <Slides>101</Slides>
  <Notes>11</Notes>
  <HiddenSlides>0</HiddenSlides>
  <MMClips>0</MMClips>
  <ScaleCrop>false</ScaleCrop>
  <HeadingPairs>
    <vt:vector size="6" baseType="variant">
      <vt:variant>
        <vt:lpstr>Fontes usadas</vt:lpstr>
      </vt:variant>
      <vt:variant>
        <vt:i4>8</vt:i4>
      </vt:variant>
      <vt:variant>
        <vt:lpstr>Tema</vt:lpstr>
      </vt:variant>
      <vt:variant>
        <vt:i4>2</vt:i4>
      </vt:variant>
      <vt:variant>
        <vt:lpstr>Títulos de slides</vt:lpstr>
      </vt:variant>
      <vt:variant>
        <vt:i4>101</vt:i4>
      </vt:variant>
    </vt:vector>
  </HeadingPairs>
  <TitlesOfParts>
    <vt:vector size="111" baseType="lpstr">
      <vt:lpstr>Algerian</vt:lpstr>
      <vt:lpstr>Arial</vt:lpstr>
      <vt:lpstr>Calibri</vt:lpstr>
      <vt:lpstr>Calibri Light</vt:lpstr>
      <vt:lpstr>Garamond</vt:lpstr>
      <vt:lpstr>Montserrat</vt:lpstr>
      <vt:lpstr>Times New Roman</vt:lpstr>
      <vt:lpstr>Wingdings</vt:lpstr>
      <vt:lpstr>Tema do Office</vt:lpstr>
      <vt:lpstr>1_Office Theme</vt:lpstr>
      <vt:lpstr>Apresentação do PowerPoint</vt:lpstr>
      <vt:lpstr>Apresentação do PowerPoint</vt:lpstr>
      <vt:lpstr>Formação Básica 1ª parte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 importância da Regra</vt:lpstr>
      <vt:lpstr>A importância da Regra</vt:lpstr>
      <vt:lpstr>A importância da Regra</vt:lpstr>
      <vt:lpstr>A importância da Regra</vt:lpstr>
      <vt:lpstr>A importância da Regra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140</cp:revision>
  <dcterms:created xsi:type="dcterms:W3CDTF">2022-08-23T14:33:21Z</dcterms:created>
  <dcterms:modified xsi:type="dcterms:W3CDTF">2025-02-20T10:37:31Z</dcterms:modified>
</cp:coreProperties>
</file>