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notesSlides/notesSlide36.xml" ContentType="application/vnd.openxmlformats-officedocument.presentationml.notesSlide+xml"/>
  <Override PartName="/ppt/notesSlides/notesSlide37.xml" ContentType="application/vnd.openxmlformats-officedocument.presentationml.notesSlide+xml"/>
  <Override PartName="/ppt/notesSlides/notesSlide38.xml" ContentType="application/vnd.openxmlformats-officedocument.presentationml.notesSlide+xml"/>
  <Override PartName="/ppt/notesSlides/notesSlide39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43"/>
  </p:notesMasterIdLst>
  <p:sldIdLst>
    <p:sldId id="258" r:id="rId2"/>
    <p:sldId id="1020" r:id="rId3"/>
    <p:sldId id="1104" r:id="rId4"/>
    <p:sldId id="1062" r:id="rId5"/>
    <p:sldId id="1063" r:id="rId6"/>
    <p:sldId id="1106" r:id="rId7"/>
    <p:sldId id="1044" r:id="rId8"/>
    <p:sldId id="1045" r:id="rId9"/>
    <p:sldId id="1046" r:id="rId10"/>
    <p:sldId id="1047" r:id="rId11"/>
    <p:sldId id="1088" r:id="rId12"/>
    <p:sldId id="1089" r:id="rId13"/>
    <p:sldId id="1090" r:id="rId14"/>
    <p:sldId id="1091" r:id="rId15"/>
    <p:sldId id="1093" r:id="rId16"/>
    <p:sldId id="1094" r:id="rId17"/>
    <p:sldId id="1102" r:id="rId18"/>
    <p:sldId id="1103" r:id="rId19"/>
    <p:sldId id="1095" r:id="rId20"/>
    <p:sldId id="1092" r:id="rId21"/>
    <p:sldId id="1096" r:id="rId22"/>
    <p:sldId id="1097" r:id="rId23"/>
    <p:sldId id="1098" r:id="rId24"/>
    <p:sldId id="1100" r:id="rId25"/>
    <p:sldId id="1101" r:id="rId26"/>
    <p:sldId id="969" r:id="rId27"/>
    <p:sldId id="1048" r:id="rId28"/>
    <p:sldId id="1049" r:id="rId29"/>
    <p:sldId id="1050" r:id="rId30"/>
    <p:sldId id="1052" r:id="rId31"/>
    <p:sldId id="1053" r:id="rId32"/>
    <p:sldId id="1105" r:id="rId33"/>
    <p:sldId id="1107" r:id="rId34"/>
    <p:sldId id="1055" r:id="rId35"/>
    <p:sldId id="1057" r:id="rId36"/>
    <p:sldId id="1056" r:id="rId37"/>
    <p:sldId id="1058" r:id="rId38"/>
    <p:sldId id="1059" r:id="rId39"/>
    <p:sldId id="1060" r:id="rId40"/>
    <p:sldId id="1061" r:id="rId41"/>
    <p:sldId id="302" r:id="rId42"/>
  </p:sldIdLst>
  <p:sldSz cx="12192000" cy="6858000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Conta da Microsoft" initials="CdM" lastIdx="0" clrIdx="0">
    <p:extLst>
      <p:ext uri="{19B8F6BF-5375-455C-9EA6-DF929625EA0E}">
        <p15:presenceInfo xmlns:p15="http://schemas.microsoft.com/office/powerpoint/2012/main" userId="c29953303be72ac3" providerId="Windows Liv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53A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9926" autoAdjust="0"/>
    <p:restoredTop sz="94249" autoAdjust="0"/>
  </p:normalViewPr>
  <p:slideViewPr>
    <p:cSldViewPr snapToGrid="0">
      <p:cViewPr varScale="1">
        <p:scale>
          <a:sx n="72" d="100"/>
          <a:sy n="72" d="100"/>
        </p:scale>
        <p:origin x="456" y="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theme" Target="theme/theme1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commentAuthors" Target="commentAuthor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notesMaster" Target="notesMasters/notesMaster1.xml"/><Relationship Id="rId48" Type="http://schemas.openxmlformats.org/officeDocument/2006/relationships/tableStyles" Target="tableStyles.xml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viewProps" Target="viewProps.xml"/><Relationship Id="rId20" Type="http://schemas.openxmlformats.org/officeDocument/2006/relationships/slide" Target="slides/slide19.xml"/><Relationship Id="rId41" Type="http://schemas.openxmlformats.org/officeDocument/2006/relationships/slide" Target="slides/slide40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Cabeçalh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F06AFCD-46DF-4B76-990C-698C333ACC10}" type="datetimeFigureOut">
              <a:rPr lang="pt-BR" smtClean="0"/>
              <a:t>20/08/2024</a:t>
            </a:fld>
            <a:endParaRPr lang="pt-BR"/>
          </a:p>
        </p:txBody>
      </p:sp>
      <p:sp>
        <p:nvSpPr>
          <p:cNvPr id="4" name="Espaço Reservado para Imagem de Slide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pt-BR"/>
          </a:p>
        </p:txBody>
      </p:sp>
      <p:sp>
        <p:nvSpPr>
          <p:cNvPr id="5" name="Espaço Reservado para Anotaçõe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931D683-805F-4558-A1F8-9B1123409F06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21660086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3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2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9828328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3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4344913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4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340686236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5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072796852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6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435862079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7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160503194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8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731288629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9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501324403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10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848869462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11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226551493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12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97618702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13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063025356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14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068378508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15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730642603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16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334280767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17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583105063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18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531181280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19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029205843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20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940632325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21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756524738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22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625360131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23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734243312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24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227543984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25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763420693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26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276794020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27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948093341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28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539594491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29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65851186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30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577787516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31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066761872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32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880006229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33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065836534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34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162078669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35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764188357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36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25065529"/>
      </p:ext>
    </p:extLst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37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219260223"/>
      </p:ext>
    </p:extLst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38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225614578"/>
      </p:ext>
    </p:extLst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39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288582156"/>
      </p:ext>
    </p:extLst>
  </p:cSld>
  <p:clrMapOvr>
    <a:masterClrMapping/>
  </p:clrMapOvr>
</p:notes>
</file>

<file path=ppt/notesSlides/notesSlide3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40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16671388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CBBD2C0-FC6D-460A-8EFD-F312500ED77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DD13CE73-BD10-4B15-926B-BDB222FC3FD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t-BR"/>
              <a:t>Clique para editar o estilo do subtítulo Mestre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8A4771B5-030E-42D9-9B76-6255847E113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20/08/2024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F088357B-40A3-4C2A-9FD7-A8EA67C9860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2C363DB4-53F1-4C4A-A559-541228CDDD4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39828902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3EFE6FA-F2E2-4644-992C-3BF79D2ADC6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1CB4FCBD-EF52-4668-9595-67911CB1F14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8EAD75E6-3B66-4BB9-8DAA-29164BDFD1E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20/08/2024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7F28C8AA-6B16-469A-8990-65ED7939009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9B02DD33-911B-4F73-85AA-605655BBABC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069156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1A7D59CD-9586-4B13-909C-ED950829FCC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2D0714F5-1DD0-490D-AC51-2F5B1552D09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ED98CA95-99CA-4F52-8346-7491606A846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20/08/2024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3F39E06F-E225-420E-94B2-F65D5B96B1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4FE1C59A-B848-446B-88A1-007F7F7A664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56676462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B9C5FB0-405A-436A-9A08-CC452E035B7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670ADE73-6A6A-48F4-8161-0A60D74131D0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148E9DEE-FCD0-46F0-9AC4-7C0D7CAB723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0DF59034-D1E8-44ED-B179-0359F2275A6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20/08/2024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B079A953-39CC-4E47-B0E0-B6554E19D0B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D23F7F68-F463-4E83-A2C3-3F93A35A51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65369219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65344DD-B359-4589-AF6A-83AA044E77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30B555A4-C681-4771-8AE2-63357EF8080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DC1617FB-EB75-49BC-BFA0-EA3640560EC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Texto 4">
            <a:extLst>
              <a:ext uri="{FF2B5EF4-FFF2-40B4-BE49-F238E27FC236}">
                <a16:creationId xmlns:a16="http://schemas.microsoft.com/office/drawing/2014/main" id="{574BCBAA-7DA9-4980-978F-AA9A7DB290B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B3900BC7-2C2E-4C0A-A719-9F2BC919D9A6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7" name="Espaço Reservado para Data 6">
            <a:extLst>
              <a:ext uri="{FF2B5EF4-FFF2-40B4-BE49-F238E27FC236}">
                <a16:creationId xmlns:a16="http://schemas.microsoft.com/office/drawing/2014/main" id="{9EC56BE5-CDDF-42E1-8D43-760D8886CF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20/08/2024</a:t>
            </a:fld>
            <a:endParaRPr lang="pt-BR"/>
          </a:p>
        </p:txBody>
      </p:sp>
      <p:sp>
        <p:nvSpPr>
          <p:cNvPr id="8" name="Espaço Reservado para Rodapé 7">
            <a:extLst>
              <a:ext uri="{FF2B5EF4-FFF2-40B4-BE49-F238E27FC236}">
                <a16:creationId xmlns:a16="http://schemas.microsoft.com/office/drawing/2014/main" id="{D11F873E-7EBE-4DED-86EC-65CAD70F495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>
            <a:extLst>
              <a:ext uri="{FF2B5EF4-FFF2-40B4-BE49-F238E27FC236}">
                <a16:creationId xmlns:a16="http://schemas.microsoft.com/office/drawing/2014/main" id="{C87F3883-828A-48B5-8A7E-3772DC98319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93679736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DD6A9DD5-B6E5-444C-B344-2B84E9C010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Data 2">
            <a:extLst>
              <a:ext uri="{FF2B5EF4-FFF2-40B4-BE49-F238E27FC236}">
                <a16:creationId xmlns:a16="http://schemas.microsoft.com/office/drawing/2014/main" id="{3CB1F10B-4D77-41BB-A809-4A0C5401768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20/08/2024</a:t>
            </a:fld>
            <a:endParaRPr lang="pt-BR"/>
          </a:p>
        </p:txBody>
      </p:sp>
      <p:sp>
        <p:nvSpPr>
          <p:cNvPr id="4" name="Espaço Reservado para Rodapé 3">
            <a:extLst>
              <a:ext uri="{FF2B5EF4-FFF2-40B4-BE49-F238E27FC236}">
                <a16:creationId xmlns:a16="http://schemas.microsoft.com/office/drawing/2014/main" id="{56174A52-8501-467C-848C-3D0424FBBEC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>
            <a:extLst>
              <a:ext uri="{FF2B5EF4-FFF2-40B4-BE49-F238E27FC236}">
                <a16:creationId xmlns:a16="http://schemas.microsoft.com/office/drawing/2014/main" id="{07929797-E00F-416D-B776-54AD107EFDF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85620262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>
            <a:extLst>
              <a:ext uri="{FF2B5EF4-FFF2-40B4-BE49-F238E27FC236}">
                <a16:creationId xmlns:a16="http://schemas.microsoft.com/office/drawing/2014/main" id="{400F94BD-2961-40FB-BD6B-A2D189D8CC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20/08/2024</a:t>
            </a:fld>
            <a:endParaRPr lang="pt-BR"/>
          </a:p>
        </p:txBody>
      </p:sp>
      <p:sp>
        <p:nvSpPr>
          <p:cNvPr id="3" name="Espaço Reservado para Rodapé 2">
            <a:extLst>
              <a:ext uri="{FF2B5EF4-FFF2-40B4-BE49-F238E27FC236}">
                <a16:creationId xmlns:a16="http://schemas.microsoft.com/office/drawing/2014/main" id="{65158D13-1BB7-43CE-A2DB-39760ECAC14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>
            <a:extLst>
              <a:ext uri="{FF2B5EF4-FFF2-40B4-BE49-F238E27FC236}">
                <a16:creationId xmlns:a16="http://schemas.microsoft.com/office/drawing/2014/main" id="{FB976DAF-0198-40F3-A9F7-E465537128D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6597345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9688C0CC-A6E4-4205-89ED-E6C688733E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B5AEB8B8-0377-4A61-912D-B068471A2C0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2BCEDF00-405B-40BE-BA66-75E036B9DD7E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EAF37940-9FA8-4A2B-B88C-42530F3F9B0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20/08/2024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187F2AED-4522-4F1D-970A-2E633E825B4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BB7F7880-50AC-4304-B4A6-B43E32550F8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63538956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6A721A9-3A96-4B92-A8EE-7F2C76B3094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Imagem 2">
            <a:extLst>
              <a:ext uri="{FF2B5EF4-FFF2-40B4-BE49-F238E27FC236}">
                <a16:creationId xmlns:a16="http://schemas.microsoft.com/office/drawing/2014/main" id="{A775EB7F-735E-43E8-B797-48D2A899BEFC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BR"/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4C5BE947-6A26-420D-9660-4A175918989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0918C770-026B-4211-BAA7-9426A1617B1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20/08/2024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3D1F0E9F-A7C9-498F-B83C-F351E1523D6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F260D605-416B-415F-A2CB-003AA0227A9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52156512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7FABB27-6A98-43A6-B7AB-848369A65A5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93BFE070-371A-45B2-973C-1BEF9A937A8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C63587DA-83B3-4427-800F-9F382D59E06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20/08/2024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68A03BC6-1802-4853-A9B2-5D78486979E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BF70AEFD-B6FD-47BA-8F05-BA27C6773C3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9328491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exto e Títul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>
            <a:extLst>
              <a:ext uri="{FF2B5EF4-FFF2-40B4-BE49-F238E27FC236}">
                <a16:creationId xmlns:a16="http://schemas.microsoft.com/office/drawing/2014/main" id="{1FDAB268-246C-4BDD-9F3B-FD294615AFD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0D1C9803-8BAA-4F68-937C-5099F47EE4D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B4E34698-6E52-4A03-9C90-406CEBE2E18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20/08/2024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AC097EA3-CD5F-48CB-BDAE-EAF4B7CE610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605DDE6C-40DC-445C-8F64-221438DBE0F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62910852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>
            <a:extLst>
              <a:ext uri="{FF2B5EF4-FFF2-40B4-BE49-F238E27FC236}">
                <a16:creationId xmlns:a16="http://schemas.microsoft.com/office/drawing/2014/main" id="{AB4CF572-AB65-4B15-9CBA-E5683F0E5FB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CC2C9293-8B07-4A8A-BB7A-5DE378DE4C2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E16EFB99-CCDD-4228-9C70-1B62D060193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0EA2EA1-8292-44DA-8F9F-4133E0E04F55}" type="datetimeFigureOut">
              <a:rPr lang="pt-BR" smtClean="0"/>
              <a:t>20/08/2024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D4B8B270-DBFA-483A-9831-CAD4045E50A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37FE891D-248E-4E83-B4F4-D0A29D2C299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95559149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5.jpe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jp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7.jpe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.jpe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9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0.jpe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1.jpe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jpe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3.jpe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1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1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1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38.xml"/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39.xml"/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m 1" descr="Texto&#10;&#10;Descrição gerada automaticamente">
            <a:extLst>
              <a:ext uri="{FF2B5EF4-FFF2-40B4-BE49-F238E27FC236}">
                <a16:creationId xmlns:a16="http://schemas.microsoft.com/office/drawing/2014/main" id="{DD9342A2-F8A2-940F-C948-B022E814F20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95687" y="157162"/>
            <a:ext cx="5000625" cy="654367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29075288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4929" y="1125277"/>
            <a:ext cx="3042141" cy="3060000"/>
          </a:xfrm>
          <a:prstGeom prst="rect">
            <a:avLst/>
          </a:prstGeom>
        </p:spPr>
      </p:pic>
      <p:grpSp>
        <p:nvGrpSpPr>
          <p:cNvPr id="6" name="Agrupar 5">
            <a:extLst>
              <a:ext uri="{FF2B5EF4-FFF2-40B4-BE49-F238E27FC236}">
                <a16:creationId xmlns:a16="http://schemas.microsoft.com/office/drawing/2014/main" id="{B75C4FD3-8A23-4170-9D91-4D4B3C8FE43E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07F27E93-A654-4FBB-BEBE-D8DA7E08E125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D4AAACE4-E90F-4A52-8617-9D469A802C7C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2A6CE31F-AD77-4616-B330-B72BB36F4CA5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26EC8621-2C05-40EC-98D5-A67FF1F8CBA7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2" name="Retângulo 1"/>
          <p:cNvSpPr/>
          <p:nvPr/>
        </p:nvSpPr>
        <p:spPr>
          <a:xfrm>
            <a:off x="3043731" y="4741137"/>
            <a:ext cx="6104556" cy="120032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pt-BR" sz="3600" b="1" dirty="0">
                <a:solidFill>
                  <a:srgbClr val="0070C0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</a:p>
          <a:p>
            <a:pPr algn="ctr">
              <a:defRPr/>
            </a:pPr>
            <a:r>
              <a:rPr lang="pt-BR" sz="3600" b="1" dirty="0">
                <a:solidFill>
                  <a:srgbClr val="0070C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Garamond" panose="02020404030301010803" pitchFamily="18" charset="0"/>
                <a:cs typeface="Arial" charset="0"/>
              </a:rPr>
              <a:t>1ª parte</a:t>
            </a:r>
            <a:endParaRPr lang="pt-BR" sz="3600" b="1" dirty="0">
              <a:solidFill>
                <a:srgbClr val="0070C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7744009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7" name="Título 1">
            <a:extLst>
              <a:ext uri="{FF2B5EF4-FFF2-40B4-BE49-F238E27FC236}">
                <a16:creationId xmlns:a16="http://schemas.microsoft.com/office/drawing/2014/main" id="{72D1E14B-39EC-4AB2-8006-513AE222CE78}"/>
              </a:ext>
            </a:extLst>
          </p:cNvPr>
          <p:cNvSpPr txBox="1">
            <a:spLocks/>
          </p:cNvSpPr>
          <p:nvPr/>
        </p:nvSpPr>
        <p:spPr>
          <a:xfrm>
            <a:off x="719905" y="3138979"/>
            <a:ext cx="6545179" cy="949037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pt-BR" altLang="pt-BR" sz="4000" b="1" dirty="0">
                <a:solidFill>
                  <a:schemeClr val="bg1"/>
                </a:solidFill>
                <a:latin typeface="Garamond" panose="02020404030301010803" pitchFamily="18" charset="0"/>
              </a:rPr>
              <a:t>O QUE É MISSÃO? </a:t>
            </a:r>
            <a:endParaRPr lang="pt-BR" altLang="pt-BR" sz="4000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3690981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7" name="Retângulo 7">
            <a:extLst>
              <a:ext uri="{FF2B5EF4-FFF2-40B4-BE49-F238E27FC236}">
                <a16:creationId xmlns:a16="http://schemas.microsoft.com/office/drawing/2014/main" id="{874D287D-9638-4DCA-8CDC-B03F0816F991}"/>
              </a:ext>
            </a:extLst>
          </p:cNvPr>
          <p:cNvSpPr>
            <a:spLocks noChangeArrowheads="1"/>
          </p:cNvSpPr>
          <p:nvPr/>
        </p:nvSpPr>
        <p:spPr bwMode="auto">
          <a:xfrm>
            <a:off x="-787399" y="11558862"/>
            <a:ext cx="13462000" cy="784830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fontAlgn="base"/>
            <a:r>
              <a:rPr lang="pt-BR" sz="2800" b="1" dirty="0">
                <a:latin typeface="Montserrat"/>
              </a:rPr>
              <a:t>Objetivo geral do Departamento Missionário:</a:t>
            </a:r>
            <a:endParaRPr lang="pt-BR" sz="2800" dirty="0">
              <a:latin typeface="Montserrat"/>
            </a:endParaRPr>
          </a:p>
          <a:p>
            <a:pPr fontAlgn="base"/>
            <a:r>
              <a:rPr lang="pt-BR" sz="2800" dirty="0">
                <a:latin typeface="Montserrat"/>
              </a:rPr>
              <a:t>Despertar na SSVP a consciência de que não há discipulado sem missão; não há discipulado sem comprometimento, sem alegria, motivação e amor.</a:t>
            </a:r>
          </a:p>
          <a:p>
            <a:pPr fontAlgn="base"/>
            <a:r>
              <a:rPr lang="pt-BR" sz="2800" dirty="0">
                <a:latin typeface="Montserrat"/>
              </a:rPr>
              <a:t> </a:t>
            </a:r>
          </a:p>
          <a:p>
            <a:pPr fontAlgn="base"/>
            <a:r>
              <a:rPr lang="pt-BR" sz="2800" b="1" dirty="0">
                <a:latin typeface="Montserrat"/>
              </a:rPr>
              <a:t>Objetivos específicos:</a:t>
            </a:r>
            <a:endParaRPr lang="pt-BR" sz="2800" dirty="0">
              <a:latin typeface="Montserrat"/>
            </a:endParaRPr>
          </a:p>
          <a:p>
            <a:pPr fontAlgn="base"/>
            <a:r>
              <a:rPr lang="pt-BR" sz="2800" dirty="0">
                <a:latin typeface="Montserrat"/>
              </a:rPr>
              <a:t>Despertar a comunidade para o carisma vicentino: </a:t>
            </a:r>
            <a:r>
              <a:rPr lang="pt-BR" sz="2800" u="sng" dirty="0">
                <a:latin typeface="Montserrat"/>
              </a:rPr>
              <a:t>amar servindo</a:t>
            </a:r>
            <a:r>
              <a:rPr lang="pt-BR" sz="2800" dirty="0">
                <a:latin typeface="Montserrat"/>
              </a:rPr>
              <a:t>;</a:t>
            </a:r>
          </a:p>
          <a:p>
            <a:pPr fontAlgn="base"/>
            <a:r>
              <a:rPr lang="pt-BR" sz="2800" dirty="0">
                <a:latin typeface="Montserrat"/>
              </a:rPr>
              <a:t>Divulgar o Carisma Vicentino para a comunidade e o clero;</a:t>
            </a:r>
          </a:p>
          <a:p>
            <a:pPr fontAlgn="base"/>
            <a:r>
              <a:rPr lang="pt-BR" sz="2800" dirty="0">
                <a:latin typeface="Montserrat"/>
              </a:rPr>
              <a:t>Reanimar nos vicentinos o espírito e o impulso missionário;</a:t>
            </a:r>
          </a:p>
          <a:p>
            <a:pPr fontAlgn="base"/>
            <a:r>
              <a:rPr lang="pt-BR" sz="2800" dirty="0">
                <a:latin typeface="Montserrat"/>
              </a:rPr>
              <a:t>Evangelizar vicentinos e não vicentinos;</a:t>
            </a:r>
          </a:p>
          <a:p>
            <a:pPr fontAlgn="base"/>
            <a:r>
              <a:rPr lang="pt-BR" sz="2800" dirty="0">
                <a:latin typeface="Montserrat"/>
              </a:rPr>
              <a:t>Buscar e formar pessoas para as ações missionárias;</a:t>
            </a:r>
          </a:p>
          <a:p>
            <a:pPr fontAlgn="base"/>
            <a:r>
              <a:rPr lang="pt-BR" sz="2800" dirty="0">
                <a:latin typeface="Montserrat"/>
              </a:rPr>
              <a:t>Fortalecer a motivação e o entusiasmo para manter acesa a chama da espiritualidade vicentina;</a:t>
            </a:r>
          </a:p>
          <a:p>
            <a:pPr fontAlgn="base"/>
            <a:r>
              <a:rPr lang="pt-BR" sz="2800" dirty="0">
                <a:latin typeface="Montserrat"/>
              </a:rPr>
              <a:t>Fortalecer a Unidade dentro da SSVP, incentivando a reativação e fundação de Unidades Vicentinas;</a:t>
            </a:r>
          </a:p>
          <a:p>
            <a:pPr fontAlgn="base"/>
            <a:r>
              <a:rPr lang="pt-BR" sz="2800" dirty="0">
                <a:latin typeface="Montserrat"/>
              </a:rPr>
              <a:t>Visitar os membros afastados e, estando eles em condições, incentivar o seu retorno à SSVP;</a:t>
            </a:r>
          </a:p>
          <a:p>
            <a:pPr fontAlgn="base"/>
            <a:r>
              <a:rPr lang="pt-BR" sz="2800" dirty="0">
                <a:latin typeface="Montserrat"/>
              </a:rPr>
              <a:t>Desenvolver nos vicentinos o espírito e o impulso missionário;</a:t>
            </a:r>
          </a:p>
          <a:p>
            <a:pPr fontAlgn="base"/>
            <a:r>
              <a:rPr lang="pt-BR" sz="2800" dirty="0">
                <a:latin typeface="Montserrat"/>
              </a:rPr>
              <a:t>Despertar para a necessidade de amar a nossa causa.</a:t>
            </a:r>
            <a:endParaRPr lang="pt-BR" altLang="pt-BR" sz="2800" dirty="0">
              <a:solidFill>
                <a:srgbClr val="0070C0"/>
              </a:solidFill>
              <a:latin typeface="Montserrat"/>
            </a:endParaRPr>
          </a:p>
        </p:txBody>
      </p:sp>
      <p:sp>
        <p:nvSpPr>
          <p:cNvPr id="2" name="Retângulo 1"/>
          <p:cNvSpPr/>
          <p:nvPr/>
        </p:nvSpPr>
        <p:spPr>
          <a:xfrm>
            <a:off x="1550504" y="2665454"/>
            <a:ext cx="8646441" cy="295465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 fontAlgn="base"/>
            <a:r>
              <a:rPr lang="pt-BR" sz="2800" b="1" dirty="0">
                <a:latin typeface="Montserrat"/>
              </a:rPr>
              <a:t>Objetivo geral do Departamento Missionário:</a:t>
            </a:r>
            <a:endParaRPr lang="pt-BR" sz="2800" dirty="0">
              <a:latin typeface="Montserrat"/>
            </a:endParaRPr>
          </a:p>
          <a:p>
            <a:pPr algn="just" fontAlgn="base"/>
            <a:endParaRPr lang="pt-BR" sz="2800" dirty="0">
              <a:solidFill>
                <a:srgbClr val="000000"/>
              </a:solidFill>
              <a:latin typeface="Montserrat"/>
            </a:endParaRPr>
          </a:p>
          <a:p>
            <a:pPr algn="just" fontAlgn="base"/>
            <a:r>
              <a:rPr lang="pt-BR" sz="2800" dirty="0">
                <a:solidFill>
                  <a:srgbClr val="000000"/>
                </a:solidFill>
                <a:latin typeface="Montserrat"/>
              </a:rPr>
              <a:t>Despertar na SSVP a consciência de que não há discipulado sem missão; não há discipulado sem comprometimento, sem alegria, motivação e amor.</a:t>
            </a:r>
          </a:p>
          <a:p>
            <a:pPr algn="just" fontAlgn="base"/>
            <a:r>
              <a:rPr lang="pt-BR" dirty="0"/>
              <a:t> </a:t>
            </a:r>
          </a:p>
        </p:txBody>
      </p:sp>
      <p:sp>
        <p:nvSpPr>
          <p:cNvPr id="14" name="Retângulo 7">
            <a:extLst>
              <a:ext uri="{FF2B5EF4-FFF2-40B4-BE49-F238E27FC236}">
                <a16:creationId xmlns:a16="http://schemas.microsoft.com/office/drawing/2014/main" id="{874D287D-9638-4DCA-8CDC-B03F0816F99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618510" y="1224153"/>
            <a:ext cx="6650181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 QUE É MISSÃO? </a:t>
            </a:r>
            <a:endParaRPr lang="pt-BR" altLang="pt-BR" sz="36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4921535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7" name="Retângulo 7">
            <a:extLst>
              <a:ext uri="{FF2B5EF4-FFF2-40B4-BE49-F238E27FC236}">
                <a16:creationId xmlns:a16="http://schemas.microsoft.com/office/drawing/2014/main" id="{874D287D-9638-4DCA-8CDC-B03F0816F991}"/>
              </a:ext>
            </a:extLst>
          </p:cNvPr>
          <p:cNvSpPr>
            <a:spLocks noChangeArrowheads="1"/>
          </p:cNvSpPr>
          <p:nvPr/>
        </p:nvSpPr>
        <p:spPr bwMode="auto">
          <a:xfrm>
            <a:off x="-787399" y="11558862"/>
            <a:ext cx="13462000" cy="784830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fontAlgn="base"/>
            <a:r>
              <a:rPr lang="pt-BR" sz="2800" b="1" dirty="0">
                <a:latin typeface="Montserrat"/>
              </a:rPr>
              <a:t>Objetivo geral do Departamento Missionário:</a:t>
            </a:r>
            <a:endParaRPr lang="pt-BR" sz="2800" dirty="0">
              <a:latin typeface="Montserrat"/>
            </a:endParaRPr>
          </a:p>
          <a:p>
            <a:pPr fontAlgn="base"/>
            <a:r>
              <a:rPr lang="pt-BR" sz="2800" dirty="0">
                <a:latin typeface="Montserrat"/>
              </a:rPr>
              <a:t>Despertar na SSVP a consciência de que não há discipulado sem missão; não há discipulado sem comprometimento, sem alegria, motivação e amor.</a:t>
            </a:r>
          </a:p>
          <a:p>
            <a:pPr fontAlgn="base"/>
            <a:r>
              <a:rPr lang="pt-BR" sz="2800" dirty="0">
                <a:latin typeface="Montserrat"/>
              </a:rPr>
              <a:t> </a:t>
            </a:r>
          </a:p>
          <a:p>
            <a:pPr fontAlgn="base"/>
            <a:r>
              <a:rPr lang="pt-BR" sz="2800" b="1" dirty="0">
                <a:latin typeface="Montserrat"/>
              </a:rPr>
              <a:t>Objetivos específicos:</a:t>
            </a:r>
            <a:endParaRPr lang="pt-BR" sz="2800" dirty="0">
              <a:latin typeface="Montserrat"/>
            </a:endParaRPr>
          </a:p>
          <a:p>
            <a:pPr fontAlgn="base"/>
            <a:r>
              <a:rPr lang="pt-BR" sz="2800" dirty="0">
                <a:latin typeface="Montserrat"/>
              </a:rPr>
              <a:t>Despertar a comunidade para o carisma vicentino: </a:t>
            </a:r>
            <a:r>
              <a:rPr lang="pt-BR" sz="2800" u="sng" dirty="0">
                <a:latin typeface="Montserrat"/>
              </a:rPr>
              <a:t>amar servindo</a:t>
            </a:r>
            <a:r>
              <a:rPr lang="pt-BR" sz="2800" dirty="0">
                <a:latin typeface="Montserrat"/>
              </a:rPr>
              <a:t>;</a:t>
            </a:r>
          </a:p>
          <a:p>
            <a:pPr fontAlgn="base"/>
            <a:r>
              <a:rPr lang="pt-BR" sz="2800" dirty="0">
                <a:latin typeface="Montserrat"/>
              </a:rPr>
              <a:t>Divulgar o Carisma Vicentino para a comunidade e o clero;</a:t>
            </a:r>
          </a:p>
          <a:p>
            <a:pPr fontAlgn="base"/>
            <a:r>
              <a:rPr lang="pt-BR" sz="2800" dirty="0">
                <a:latin typeface="Montserrat"/>
              </a:rPr>
              <a:t>Reanimar nos vicentinos o espírito e o impulso missionário;</a:t>
            </a:r>
          </a:p>
          <a:p>
            <a:pPr fontAlgn="base"/>
            <a:r>
              <a:rPr lang="pt-BR" sz="2800" dirty="0">
                <a:latin typeface="Montserrat"/>
              </a:rPr>
              <a:t>Evangelizar vicentinos e não vicentinos;</a:t>
            </a:r>
          </a:p>
          <a:p>
            <a:pPr fontAlgn="base"/>
            <a:r>
              <a:rPr lang="pt-BR" sz="2800" dirty="0">
                <a:latin typeface="Montserrat"/>
              </a:rPr>
              <a:t>Buscar e formar pessoas para as ações missionárias;</a:t>
            </a:r>
          </a:p>
          <a:p>
            <a:pPr fontAlgn="base"/>
            <a:r>
              <a:rPr lang="pt-BR" sz="2800" dirty="0">
                <a:latin typeface="Montserrat"/>
              </a:rPr>
              <a:t>Fortalecer a motivação e o entusiasmo para manter acesa a chama da espiritualidade vicentina;</a:t>
            </a:r>
          </a:p>
          <a:p>
            <a:pPr fontAlgn="base"/>
            <a:r>
              <a:rPr lang="pt-BR" sz="2800" dirty="0">
                <a:latin typeface="Montserrat"/>
              </a:rPr>
              <a:t>Fortalecer a Unidade dentro da SSVP, incentivando a reativação e fundação de Unidades Vicentinas;</a:t>
            </a:r>
          </a:p>
          <a:p>
            <a:pPr fontAlgn="base"/>
            <a:r>
              <a:rPr lang="pt-BR" sz="2800" dirty="0">
                <a:latin typeface="Montserrat"/>
              </a:rPr>
              <a:t>Visitar os membros afastados e, estando eles em condições, incentivar o seu retorno à SSVP;</a:t>
            </a:r>
          </a:p>
          <a:p>
            <a:pPr fontAlgn="base"/>
            <a:r>
              <a:rPr lang="pt-BR" sz="2800" dirty="0">
                <a:latin typeface="Montserrat"/>
              </a:rPr>
              <a:t>Desenvolver nos vicentinos o espírito e o impulso missionário;</a:t>
            </a:r>
          </a:p>
          <a:p>
            <a:pPr fontAlgn="base"/>
            <a:r>
              <a:rPr lang="pt-BR" sz="2800" dirty="0">
                <a:latin typeface="Montserrat"/>
              </a:rPr>
              <a:t>Despertar para a necessidade de amar a nossa causa.</a:t>
            </a:r>
            <a:endParaRPr lang="pt-BR" altLang="pt-BR" sz="2800" dirty="0">
              <a:solidFill>
                <a:srgbClr val="0070C0"/>
              </a:solidFill>
              <a:latin typeface="Montserrat"/>
            </a:endParaRPr>
          </a:p>
        </p:txBody>
      </p:sp>
      <p:sp>
        <p:nvSpPr>
          <p:cNvPr id="2" name="Retângulo 1"/>
          <p:cNvSpPr/>
          <p:nvPr/>
        </p:nvSpPr>
        <p:spPr>
          <a:xfrm>
            <a:off x="291296" y="1844336"/>
            <a:ext cx="11609407" cy="403187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 fontAlgn="base"/>
            <a:r>
              <a:rPr lang="pt-BR" sz="2800" b="1" dirty="0">
                <a:latin typeface="Montserrat"/>
              </a:rPr>
              <a:t>Objetivos específicos:</a:t>
            </a:r>
          </a:p>
          <a:p>
            <a:pPr algn="just" fontAlgn="base">
              <a:buFont typeface="Arial" panose="020B0604020202020204" pitchFamily="34" charset="0"/>
              <a:buChar char="•"/>
            </a:pPr>
            <a:endParaRPr lang="pt-BR" sz="1200" b="1" dirty="0">
              <a:solidFill>
                <a:srgbClr val="000000"/>
              </a:solidFill>
              <a:latin typeface="Montserrat"/>
            </a:endParaRPr>
          </a:p>
          <a:p>
            <a:pPr algn="just" fontAlgn="base">
              <a:buFont typeface="Arial" panose="020B0604020202020204" pitchFamily="34" charset="0"/>
              <a:buChar char="•"/>
            </a:pPr>
            <a:r>
              <a:rPr lang="pt-BR" sz="2800" dirty="0">
                <a:solidFill>
                  <a:srgbClr val="000000"/>
                </a:solidFill>
                <a:latin typeface="Montserrat"/>
              </a:rPr>
              <a:t>Despertar a comunidade para o carisma vicentino: </a:t>
            </a:r>
          </a:p>
          <a:p>
            <a:pPr algn="just" fontAlgn="base"/>
            <a:r>
              <a:rPr lang="pt-BR" sz="2800" u="sng" dirty="0">
                <a:solidFill>
                  <a:srgbClr val="000000"/>
                </a:solidFill>
                <a:latin typeface="Montserrat"/>
              </a:rPr>
              <a:t>amar servindo</a:t>
            </a:r>
            <a:r>
              <a:rPr lang="pt-BR" sz="2800" dirty="0">
                <a:solidFill>
                  <a:srgbClr val="000000"/>
                </a:solidFill>
                <a:latin typeface="Montserrat"/>
              </a:rPr>
              <a:t>;</a:t>
            </a:r>
          </a:p>
          <a:p>
            <a:pPr algn="just" fontAlgn="base">
              <a:buFont typeface="Arial" panose="020B0604020202020204" pitchFamily="34" charset="0"/>
              <a:buChar char="•"/>
            </a:pPr>
            <a:endParaRPr lang="pt-BR" sz="1200" dirty="0">
              <a:solidFill>
                <a:srgbClr val="000000"/>
              </a:solidFill>
              <a:latin typeface="Montserrat"/>
            </a:endParaRPr>
          </a:p>
          <a:p>
            <a:pPr algn="just" fontAlgn="base">
              <a:buFont typeface="Arial" panose="020B0604020202020204" pitchFamily="34" charset="0"/>
              <a:buChar char="•"/>
            </a:pPr>
            <a:r>
              <a:rPr lang="pt-BR" sz="2800" dirty="0">
                <a:solidFill>
                  <a:srgbClr val="000000"/>
                </a:solidFill>
                <a:latin typeface="Montserrat"/>
              </a:rPr>
              <a:t>Divulgar o Carisma Vicentino para a comunidade e o clero;</a:t>
            </a:r>
          </a:p>
          <a:p>
            <a:pPr algn="just" fontAlgn="base">
              <a:buFont typeface="Arial" panose="020B0604020202020204" pitchFamily="34" charset="0"/>
              <a:buChar char="•"/>
            </a:pPr>
            <a:endParaRPr lang="pt-BR" sz="1200" dirty="0">
              <a:solidFill>
                <a:srgbClr val="000000"/>
              </a:solidFill>
              <a:latin typeface="Montserrat"/>
            </a:endParaRPr>
          </a:p>
          <a:p>
            <a:pPr algn="just" fontAlgn="base">
              <a:buFont typeface="Arial" panose="020B0604020202020204" pitchFamily="34" charset="0"/>
              <a:buChar char="•"/>
            </a:pPr>
            <a:r>
              <a:rPr lang="pt-BR" sz="2800" dirty="0">
                <a:solidFill>
                  <a:srgbClr val="000000"/>
                </a:solidFill>
                <a:latin typeface="Montserrat"/>
              </a:rPr>
              <a:t>Reanimar nos vicentinos o espírito e o impulso missionário;</a:t>
            </a:r>
          </a:p>
          <a:p>
            <a:pPr algn="just" fontAlgn="base">
              <a:buFont typeface="Arial" panose="020B0604020202020204" pitchFamily="34" charset="0"/>
              <a:buChar char="•"/>
            </a:pPr>
            <a:endParaRPr lang="pt-BR" sz="1200" dirty="0">
              <a:solidFill>
                <a:srgbClr val="000000"/>
              </a:solidFill>
              <a:latin typeface="Montserrat"/>
            </a:endParaRPr>
          </a:p>
          <a:p>
            <a:pPr algn="just" fontAlgn="base">
              <a:buFont typeface="Arial" panose="020B0604020202020204" pitchFamily="34" charset="0"/>
              <a:buChar char="•"/>
            </a:pPr>
            <a:r>
              <a:rPr lang="pt-BR" sz="2800" dirty="0">
                <a:solidFill>
                  <a:srgbClr val="000000"/>
                </a:solidFill>
                <a:latin typeface="Montserrat"/>
              </a:rPr>
              <a:t>Evangelizar vicentinos e não vicentinos;</a:t>
            </a:r>
          </a:p>
          <a:p>
            <a:pPr algn="just" fontAlgn="base">
              <a:buFont typeface="Arial" panose="020B0604020202020204" pitchFamily="34" charset="0"/>
              <a:buChar char="•"/>
            </a:pPr>
            <a:endParaRPr lang="pt-BR" sz="1200" dirty="0">
              <a:solidFill>
                <a:srgbClr val="000000"/>
              </a:solidFill>
              <a:latin typeface="Montserrat"/>
            </a:endParaRPr>
          </a:p>
          <a:p>
            <a:pPr algn="just" fontAlgn="base">
              <a:buFont typeface="Arial" panose="020B0604020202020204" pitchFamily="34" charset="0"/>
              <a:buChar char="•"/>
            </a:pPr>
            <a:r>
              <a:rPr lang="pt-BR" sz="2800" dirty="0">
                <a:solidFill>
                  <a:srgbClr val="000000"/>
                </a:solidFill>
                <a:latin typeface="Montserrat"/>
              </a:rPr>
              <a:t>Buscar e formar pessoas para as ações missionárias;</a:t>
            </a:r>
            <a:endParaRPr lang="pt-BR" sz="2400" b="0" i="0" dirty="0">
              <a:solidFill>
                <a:srgbClr val="000000"/>
              </a:solidFill>
              <a:effectLst/>
              <a:latin typeface="Montserrat"/>
            </a:endParaRPr>
          </a:p>
        </p:txBody>
      </p:sp>
      <p:sp>
        <p:nvSpPr>
          <p:cNvPr id="14" name="Retângulo 7">
            <a:extLst>
              <a:ext uri="{FF2B5EF4-FFF2-40B4-BE49-F238E27FC236}">
                <a16:creationId xmlns:a16="http://schemas.microsoft.com/office/drawing/2014/main" id="{874D287D-9638-4DCA-8CDC-B03F0816F99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618509" y="951203"/>
            <a:ext cx="6650181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 QUE É MISSÃO? </a:t>
            </a:r>
            <a:endParaRPr lang="pt-BR" altLang="pt-BR" sz="36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grpSp>
        <p:nvGrpSpPr>
          <p:cNvPr id="3" name="Agrupar 9">
            <a:extLst>
              <a:ext uri="{FF2B5EF4-FFF2-40B4-BE49-F238E27FC236}">
                <a16:creationId xmlns:a16="http://schemas.microsoft.com/office/drawing/2014/main" id="{96706995-E117-F602-6F25-E13C6D642DBD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4" name="Retângulo 3">
              <a:extLst>
                <a:ext uri="{FF2B5EF4-FFF2-40B4-BE49-F238E27FC236}">
                  <a16:creationId xmlns:a16="http://schemas.microsoft.com/office/drawing/2014/main" id="{7CBC310C-E3AE-70F4-A20C-F5376CF2FD59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5" name="Agrupar 11">
              <a:extLst>
                <a:ext uri="{FF2B5EF4-FFF2-40B4-BE49-F238E27FC236}">
                  <a16:creationId xmlns:a16="http://schemas.microsoft.com/office/drawing/2014/main" id="{85AE9D71-1511-2DF0-90F1-50004560911E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6" name="Retângulo 5">
                <a:extLst>
                  <a:ext uri="{FF2B5EF4-FFF2-40B4-BE49-F238E27FC236}">
                    <a16:creationId xmlns:a16="http://schemas.microsoft.com/office/drawing/2014/main" id="{690FE2B2-D20F-9BEB-F222-10496AC8C266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8" name="Retângulo 7">
                <a:extLst>
                  <a:ext uri="{FF2B5EF4-FFF2-40B4-BE49-F238E27FC236}">
                    <a16:creationId xmlns:a16="http://schemas.microsoft.com/office/drawing/2014/main" id="{804105A9-BBB4-05AA-4327-610AF64ADE4F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57203862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7" name="Retângulo 7">
            <a:extLst>
              <a:ext uri="{FF2B5EF4-FFF2-40B4-BE49-F238E27FC236}">
                <a16:creationId xmlns:a16="http://schemas.microsoft.com/office/drawing/2014/main" id="{874D287D-9638-4DCA-8CDC-B03F0816F991}"/>
              </a:ext>
            </a:extLst>
          </p:cNvPr>
          <p:cNvSpPr>
            <a:spLocks noChangeArrowheads="1"/>
          </p:cNvSpPr>
          <p:nvPr/>
        </p:nvSpPr>
        <p:spPr bwMode="auto">
          <a:xfrm>
            <a:off x="-787399" y="11558862"/>
            <a:ext cx="13462000" cy="784830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fontAlgn="base"/>
            <a:r>
              <a:rPr lang="pt-BR" sz="2800" b="1" dirty="0">
                <a:latin typeface="Montserrat"/>
              </a:rPr>
              <a:t>Objetivo geral do Departamento Missionário:</a:t>
            </a:r>
            <a:endParaRPr lang="pt-BR" sz="2800" dirty="0">
              <a:latin typeface="Montserrat"/>
            </a:endParaRPr>
          </a:p>
          <a:p>
            <a:pPr fontAlgn="base"/>
            <a:r>
              <a:rPr lang="pt-BR" sz="2800" dirty="0">
                <a:latin typeface="Montserrat"/>
              </a:rPr>
              <a:t>Despertar na SSVP a consciência de que não há discipulado sem missão; não há discipulado sem comprometimento, sem alegria, motivação e amor.</a:t>
            </a:r>
          </a:p>
          <a:p>
            <a:pPr fontAlgn="base"/>
            <a:r>
              <a:rPr lang="pt-BR" sz="2800" dirty="0">
                <a:latin typeface="Montserrat"/>
              </a:rPr>
              <a:t> </a:t>
            </a:r>
          </a:p>
          <a:p>
            <a:pPr fontAlgn="base"/>
            <a:r>
              <a:rPr lang="pt-BR" sz="2800" b="1" dirty="0">
                <a:latin typeface="Montserrat"/>
              </a:rPr>
              <a:t>Objetivos específicos:</a:t>
            </a:r>
            <a:endParaRPr lang="pt-BR" sz="2800" dirty="0">
              <a:latin typeface="Montserrat"/>
            </a:endParaRPr>
          </a:p>
          <a:p>
            <a:pPr fontAlgn="base"/>
            <a:r>
              <a:rPr lang="pt-BR" sz="2800" dirty="0">
                <a:latin typeface="Montserrat"/>
              </a:rPr>
              <a:t>Despertar a comunidade para o carisma vicentino: </a:t>
            </a:r>
            <a:r>
              <a:rPr lang="pt-BR" sz="2800" u="sng" dirty="0">
                <a:latin typeface="Montserrat"/>
              </a:rPr>
              <a:t>amar servindo</a:t>
            </a:r>
            <a:r>
              <a:rPr lang="pt-BR" sz="2800" dirty="0">
                <a:latin typeface="Montserrat"/>
              </a:rPr>
              <a:t>;</a:t>
            </a:r>
          </a:p>
          <a:p>
            <a:pPr fontAlgn="base"/>
            <a:r>
              <a:rPr lang="pt-BR" sz="2800" dirty="0">
                <a:latin typeface="Montserrat"/>
              </a:rPr>
              <a:t>Divulgar o Carisma Vicentino para a comunidade e o clero;</a:t>
            </a:r>
          </a:p>
          <a:p>
            <a:pPr fontAlgn="base"/>
            <a:r>
              <a:rPr lang="pt-BR" sz="2800" dirty="0">
                <a:latin typeface="Montserrat"/>
              </a:rPr>
              <a:t>Reanimar nos vicentinos o espírito e o impulso missionário;</a:t>
            </a:r>
          </a:p>
          <a:p>
            <a:pPr fontAlgn="base"/>
            <a:r>
              <a:rPr lang="pt-BR" sz="2800" dirty="0">
                <a:latin typeface="Montserrat"/>
              </a:rPr>
              <a:t>Evangelizar vicentinos e não vicentinos;</a:t>
            </a:r>
          </a:p>
          <a:p>
            <a:pPr fontAlgn="base"/>
            <a:r>
              <a:rPr lang="pt-BR" sz="2800" dirty="0">
                <a:latin typeface="Montserrat"/>
              </a:rPr>
              <a:t>Buscar e formar pessoas para as ações missionárias;</a:t>
            </a:r>
          </a:p>
          <a:p>
            <a:pPr fontAlgn="base"/>
            <a:r>
              <a:rPr lang="pt-BR" sz="2800" dirty="0">
                <a:latin typeface="Montserrat"/>
              </a:rPr>
              <a:t>Fortalecer a motivação e o entusiasmo para manter acesa a chama da espiritualidade vicentina;</a:t>
            </a:r>
          </a:p>
          <a:p>
            <a:pPr fontAlgn="base"/>
            <a:r>
              <a:rPr lang="pt-BR" sz="2800" dirty="0">
                <a:latin typeface="Montserrat"/>
              </a:rPr>
              <a:t>Fortalecer a Unidade dentro da SSVP, incentivando a reativação e fundação de Unidades Vicentinas;</a:t>
            </a:r>
          </a:p>
          <a:p>
            <a:pPr fontAlgn="base"/>
            <a:r>
              <a:rPr lang="pt-BR" sz="2800" dirty="0">
                <a:latin typeface="Montserrat"/>
              </a:rPr>
              <a:t>Visitar os membros afastados e, estando eles em condições, incentivar o seu retorno à SSVP;</a:t>
            </a:r>
          </a:p>
          <a:p>
            <a:pPr fontAlgn="base"/>
            <a:r>
              <a:rPr lang="pt-BR" sz="2800" dirty="0">
                <a:latin typeface="Montserrat"/>
              </a:rPr>
              <a:t>Desenvolver nos vicentinos o espírito e o impulso missionário;</a:t>
            </a:r>
          </a:p>
          <a:p>
            <a:pPr fontAlgn="base"/>
            <a:r>
              <a:rPr lang="pt-BR" sz="2800" dirty="0">
                <a:latin typeface="Montserrat"/>
              </a:rPr>
              <a:t>Despertar para a necessidade de amar a nossa causa.</a:t>
            </a:r>
            <a:endParaRPr lang="pt-BR" altLang="pt-BR" sz="2800" dirty="0">
              <a:solidFill>
                <a:srgbClr val="0070C0"/>
              </a:solidFill>
              <a:latin typeface="Montserrat"/>
            </a:endParaRPr>
          </a:p>
        </p:txBody>
      </p:sp>
      <p:sp>
        <p:nvSpPr>
          <p:cNvPr id="2" name="Retângulo 1"/>
          <p:cNvSpPr/>
          <p:nvPr/>
        </p:nvSpPr>
        <p:spPr>
          <a:xfrm>
            <a:off x="154133" y="1819455"/>
            <a:ext cx="11466848" cy="489364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 fontAlgn="base"/>
            <a:r>
              <a:rPr lang="pt-BR" sz="2800" b="1" dirty="0">
                <a:latin typeface="Montserrat"/>
              </a:rPr>
              <a:t>Objetivos específicos:</a:t>
            </a:r>
            <a:endParaRPr lang="pt-BR" sz="2800" dirty="0">
              <a:solidFill>
                <a:srgbClr val="000000"/>
              </a:solidFill>
              <a:latin typeface="Montserrat"/>
            </a:endParaRPr>
          </a:p>
          <a:p>
            <a:pPr algn="just" fontAlgn="base"/>
            <a:endParaRPr lang="pt-BR" sz="1200" dirty="0">
              <a:solidFill>
                <a:srgbClr val="000000"/>
              </a:solidFill>
              <a:latin typeface="Montserrat"/>
            </a:endParaRPr>
          </a:p>
          <a:p>
            <a:pPr algn="just" fontAlgn="base">
              <a:buFont typeface="Arial" panose="020B0604020202020204" pitchFamily="34" charset="0"/>
              <a:buChar char="•"/>
            </a:pPr>
            <a:r>
              <a:rPr lang="pt-BR" sz="2800" dirty="0">
                <a:solidFill>
                  <a:srgbClr val="000000"/>
                </a:solidFill>
                <a:latin typeface="Montserrat"/>
              </a:rPr>
              <a:t>Fortalecer a motivação e o entusiasmo para manter acesa a chama da espiritualidade vicentina;</a:t>
            </a:r>
          </a:p>
          <a:p>
            <a:pPr algn="just" fontAlgn="base">
              <a:buFont typeface="Arial" panose="020B0604020202020204" pitchFamily="34" charset="0"/>
              <a:buChar char="•"/>
            </a:pPr>
            <a:endParaRPr lang="pt-BR" sz="1200" b="1" dirty="0">
              <a:latin typeface="Montserrat"/>
            </a:endParaRPr>
          </a:p>
          <a:p>
            <a:pPr algn="just" fontAlgn="base">
              <a:buFont typeface="Arial" panose="020B0604020202020204" pitchFamily="34" charset="0"/>
              <a:buChar char="•"/>
            </a:pPr>
            <a:r>
              <a:rPr lang="pt-BR" sz="2800" dirty="0">
                <a:solidFill>
                  <a:srgbClr val="000000"/>
                </a:solidFill>
                <a:latin typeface="Montserrat"/>
              </a:rPr>
              <a:t>Fortalecer a Unidade dentro da SSVP, incentivando a reativação e fundação de Unidades Vicentinas;</a:t>
            </a:r>
          </a:p>
          <a:p>
            <a:pPr algn="just" fontAlgn="base">
              <a:buFont typeface="Arial" panose="020B0604020202020204" pitchFamily="34" charset="0"/>
              <a:buChar char="•"/>
            </a:pPr>
            <a:endParaRPr lang="pt-BR" sz="1200" dirty="0">
              <a:solidFill>
                <a:srgbClr val="000000"/>
              </a:solidFill>
              <a:latin typeface="Montserrat"/>
            </a:endParaRPr>
          </a:p>
          <a:p>
            <a:pPr algn="just" fontAlgn="base">
              <a:buFont typeface="Arial" panose="020B0604020202020204" pitchFamily="34" charset="0"/>
              <a:buChar char="•"/>
            </a:pPr>
            <a:r>
              <a:rPr lang="pt-BR" sz="2800" dirty="0">
                <a:solidFill>
                  <a:srgbClr val="000000"/>
                </a:solidFill>
                <a:latin typeface="Montserrat"/>
              </a:rPr>
              <a:t>Visitar os membros afastados e, estando eles em condições, incentivar o seu retorno à SSVP;</a:t>
            </a:r>
          </a:p>
          <a:p>
            <a:pPr algn="just" fontAlgn="base">
              <a:buFont typeface="Arial" panose="020B0604020202020204" pitchFamily="34" charset="0"/>
              <a:buChar char="•"/>
            </a:pPr>
            <a:endParaRPr lang="pt-BR" sz="1200" dirty="0">
              <a:solidFill>
                <a:srgbClr val="000000"/>
              </a:solidFill>
              <a:latin typeface="Montserrat"/>
            </a:endParaRPr>
          </a:p>
          <a:p>
            <a:pPr algn="just" fontAlgn="base">
              <a:buFont typeface="Arial" panose="020B0604020202020204" pitchFamily="34" charset="0"/>
              <a:buChar char="•"/>
            </a:pPr>
            <a:r>
              <a:rPr lang="pt-BR" sz="2800" dirty="0">
                <a:solidFill>
                  <a:srgbClr val="000000"/>
                </a:solidFill>
                <a:latin typeface="Montserrat"/>
              </a:rPr>
              <a:t>Desenvolver nos vicentinos o espírito e o impulso missionário;</a:t>
            </a:r>
          </a:p>
          <a:p>
            <a:pPr algn="just" fontAlgn="base">
              <a:buFont typeface="Arial" panose="020B0604020202020204" pitchFamily="34" charset="0"/>
              <a:buChar char="•"/>
            </a:pPr>
            <a:endParaRPr lang="pt-BR" sz="1200" dirty="0">
              <a:solidFill>
                <a:srgbClr val="000000"/>
              </a:solidFill>
              <a:latin typeface="Montserrat"/>
            </a:endParaRPr>
          </a:p>
          <a:p>
            <a:pPr algn="just" fontAlgn="base">
              <a:buFont typeface="Arial" panose="020B0604020202020204" pitchFamily="34" charset="0"/>
              <a:buChar char="•"/>
            </a:pPr>
            <a:r>
              <a:rPr lang="pt-BR" sz="2800" dirty="0">
                <a:solidFill>
                  <a:srgbClr val="000000"/>
                </a:solidFill>
                <a:latin typeface="Montserrat"/>
              </a:rPr>
              <a:t>Despertar para a necessidade de amar a nossa causa.</a:t>
            </a:r>
            <a:endParaRPr lang="pt-BR" sz="2800" b="0" i="0" dirty="0">
              <a:solidFill>
                <a:srgbClr val="000000"/>
              </a:solidFill>
              <a:effectLst/>
              <a:latin typeface="Montserrat"/>
            </a:endParaRPr>
          </a:p>
        </p:txBody>
      </p:sp>
      <p:sp>
        <p:nvSpPr>
          <p:cNvPr id="14" name="Retângulo 7">
            <a:extLst>
              <a:ext uri="{FF2B5EF4-FFF2-40B4-BE49-F238E27FC236}">
                <a16:creationId xmlns:a16="http://schemas.microsoft.com/office/drawing/2014/main" id="{874D287D-9638-4DCA-8CDC-B03F0816F99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618509" y="951203"/>
            <a:ext cx="6650181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 QUE É MISSÃO? </a:t>
            </a:r>
            <a:endParaRPr lang="pt-BR" altLang="pt-BR" sz="36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1385038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4" name="Retângulo 7">
            <a:extLst>
              <a:ext uri="{FF2B5EF4-FFF2-40B4-BE49-F238E27FC236}">
                <a16:creationId xmlns:a16="http://schemas.microsoft.com/office/drawing/2014/main" id="{32BC3E4C-2379-4644-9F7A-D138A6169C7A}"/>
              </a:ext>
            </a:extLst>
          </p:cNvPr>
          <p:cNvSpPr>
            <a:spLocks noChangeArrowheads="1"/>
          </p:cNvSpPr>
          <p:nvPr/>
        </p:nvSpPr>
        <p:spPr bwMode="auto">
          <a:xfrm>
            <a:off x="2336800" y="1069443"/>
            <a:ext cx="7061200" cy="12003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 QUE É MISSÃO, FUNDAMENTAÇÃO BIBLICA </a:t>
            </a:r>
            <a:endParaRPr lang="pt-BR" altLang="pt-BR" sz="36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8">
            <a:extLst>
              <a:ext uri="{FF2B5EF4-FFF2-40B4-BE49-F238E27FC236}">
                <a16:creationId xmlns:a16="http://schemas.microsoft.com/office/drawing/2014/main" id="{39195B20-0CCA-46DA-A7F3-4CED1982FD76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4000" y="2990974"/>
            <a:ext cx="11783867" cy="230832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/>
            <a:r>
              <a:rPr lang="pt-BR" altLang="pt-BR" sz="2800" dirty="0">
                <a:latin typeface="Montserrat" panose="00000500000000000000" pitchFamily="2" charset="0"/>
              </a:rPr>
              <a:t>Os três evangelhos sinóticos terminam com um solene mandato missionário de Jesus</a:t>
            </a:r>
            <a:r>
              <a:rPr lang="pt-BR" altLang="pt-BR" sz="3200" dirty="0">
                <a:latin typeface="Montserrat" panose="00000500000000000000" pitchFamily="2" charset="0"/>
              </a:rPr>
              <a:t>. </a:t>
            </a:r>
            <a:r>
              <a:rPr lang="pt-BR" altLang="pt-BR" dirty="0" err="1">
                <a:latin typeface="Montserrat" panose="00000500000000000000" pitchFamily="2" charset="0"/>
              </a:rPr>
              <a:t>Mt</a:t>
            </a:r>
            <a:r>
              <a:rPr lang="pt-BR" altLang="pt-BR" dirty="0">
                <a:latin typeface="Montserrat" panose="00000500000000000000" pitchFamily="2" charset="0"/>
              </a:rPr>
              <a:t> 28,16-20; Mc 16,19-20 e </a:t>
            </a:r>
            <a:r>
              <a:rPr lang="pt-BR" altLang="pt-BR" dirty="0" err="1">
                <a:latin typeface="Montserrat" panose="00000500000000000000" pitchFamily="2" charset="0"/>
              </a:rPr>
              <a:t>Lc</a:t>
            </a:r>
            <a:r>
              <a:rPr lang="pt-BR" altLang="pt-BR" dirty="0">
                <a:latin typeface="Montserrat" panose="00000500000000000000" pitchFamily="2" charset="0"/>
              </a:rPr>
              <a:t> 24,50-53.</a:t>
            </a:r>
            <a:endParaRPr lang="pt-BR" altLang="pt-BR" sz="2800" dirty="0">
              <a:latin typeface="Montserrat" panose="00000500000000000000" pitchFamily="2" charset="0"/>
            </a:endParaRPr>
          </a:p>
          <a:p>
            <a:pPr algn="just" eaLnBrk="1" hangingPunct="1"/>
            <a:endParaRPr lang="pt-BR" altLang="pt-BR" sz="2800" dirty="0">
              <a:latin typeface="Montserrat" panose="00000500000000000000" pitchFamily="2" charset="0"/>
            </a:endParaRPr>
          </a:p>
          <a:p>
            <a:pPr algn="just" eaLnBrk="1" hangingPunct="1"/>
            <a:r>
              <a:rPr lang="pt-BR" altLang="pt-BR" sz="2800" dirty="0">
                <a:latin typeface="Montserrat" panose="00000500000000000000" pitchFamily="2" charset="0"/>
              </a:rPr>
              <a:t>Jesus não pode anunciar a salvação ao mundo inteiro e , por isso, envia apóstolos com esta missão. </a:t>
            </a:r>
            <a:r>
              <a:rPr lang="pt-BR" altLang="pt-BR" dirty="0">
                <a:latin typeface="Montserrat" panose="00000500000000000000" pitchFamily="2" charset="0"/>
              </a:rPr>
              <a:t>Mc 6,7-13; </a:t>
            </a:r>
            <a:r>
              <a:rPr lang="pt-BR" altLang="pt-BR" dirty="0" err="1">
                <a:latin typeface="Montserrat" panose="00000500000000000000" pitchFamily="2" charset="0"/>
              </a:rPr>
              <a:t>Mt</a:t>
            </a:r>
            <a:r>
              <a:rPr lang="pt-BR" altLang="pt-BR" dirty="0">
                <a:latin typeface="Montserrat" panose="00000500000000000000" pitchFamily="2" charset="0"/>
              </a:rPr>
              <a:t> 10,1.5-16; </a:t>
            </a:r>
            <a:r>
              <a:rPr lang="pt-BR" altLang="pt-BR" dirty="0" err="1">
                <a:latin typeface="Montserrat" panose="00000500000000000000" pitchFamily="2" charset="0"/>
              </a:rPr>
              <a:t>Lc</a:t>
            </a:r>
            <a:r>
              <a:rPr lang="pt-BR" altLang="pt-BR" dirty="0">
                <a:latin typeface="Montserrat" panose="00000500000000000000" pitchFamily="2" charset="0"/>
              </a:rPr>
              <a:t> 9,1-16</a:t>
            </a:r>
            <a:endParaRPr lang="pt-BR" altLang="pt-BR" dirty="0"/>
          </a:p>
        </p:txBody>
      </p:sp>
    </p:spTree>
    <p:extLst>
      <p:ext uri="{BB962C8B-B14F-4D97-AF65-F5344CB8AC3E}">
        <p14:creationId xmlns:p14="http://schemas.microsoft.com/office/powerpoint/2010/main" val="371083644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4" name="Retângulo 7">
            <a:extLst>
              <a:ext uri="{FF2B5EF4-FFF2-40B4-BE49-F238E27FC236}">
                <a16:creationId xmlns:a16="http://schemas.microsoft.com/office/drawing/2014/main" id="{32BC3E4C-2379-4644-9F7A-D138A6169C7A}"/>
              </a:ext>
            </a:extLst>
          </p:cNvPr>
          <p:cNvSpPr>
            <a:spLocks noChangeArrowheads="1"/>
          </p:cNvSpPr>
          <p:nvPr/>
        </p:nvSpPr>
        <p:spPr bwMode="auto">
          <a:xfrm>
            <a:off x="3048000" y="1976461"/>
            <a:ext cx="4167188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latin typeface="Garamond" panose="02020404030301010803" pitchFamily="18" charset="0"/>
              </a:rPr>
              <a:t>Amor à nossa causa</a:t>
            </a:r>
          </a:p>
        </p:txBody>
      </p:sp>
      <p:sp>
        <p:nvSpPr>
          <p:cNvPr id="15" name="Retângulo 8">
            <a:extLst>
              <a:ext uri="{FF2B5EF4-FFF2-40B4-BE49-F238E27FC236}">
                <a16:creationId xmlns:a16="http://schemas.microsoft.com/office/drawing/2014/main" id="{39195B20-0CCA-46DA-A7F3-4CED1982FD76}"/>
              </a:ext>
            </a:extLst>
          </p:cNvPr>
          <p:cNvSpPr>
            <a:spLocks noChangeArrowheads="1"/>
          </p:cNvSpPr>
          <p:nvPr/>
        </p:nvSpPr>
        <p:spPr bwMode="auto">
          <a:xfrm>
            <a:off x="368968" y="2990974"/>
            <a:ext cx="11438021" cy="267765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/>
            <a:r>
              <a:rPr lang="pt-BR" altLang="pt-BR" sz="2800" dirty="0">
                <a:latin typeface="Montserrat" panose="00000500000000000000" pitchFamily="2" charset="0"/>
              </a:rPr>
              <a:t>É aí que precisamos atuar com mais vigor, ou seja, não basta julgarmos as pessoas pelas atitudes, pelo contrário, temos que aprender a ver nos assistidos a pessoa de Jesus Cristo, atendê-Los com prioridade, não julgá-Los, não discriminá-Los e agir com misericórdia e humildade.</a:t>
            </a:r>
            <a:endParaRPr lang="pt-BR" altLang="pt-BR" sz="2600" dirty="0">
              <a:latin typeface="Montserrat" panose="00000500000000000000" pitchFamily="2" charset="0"/>
            </a:endParaRPr>
          </a:p>
        </p:txBody>
      </p:sp>
      <p:sp>
        <p:nvSpPr>
          <p:cNvPr id="16" name="Retângulo 7">
            <a:extLst>
              <a:ext uri="{FF2B5EF4-FFF2-40B4-BE49-F238E27FC236}">
                <a16:creationId xmlns:a16="http://schemas.microsoft.com/office/drawing/2014/main" id="{874D287D-9638-4DCA-8CDC-B03F0816F99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493819" y="1189133"/>
            <a:ext cx="6650181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 QUE É MISSÃO? </a:t>
            </a:r>
            <a:endParaRPr lang="pt-BR" altLang="pt-BR" sz="36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116825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4" name="Retângulo 7">
            <a:extLst>
              <a:ext uri="{FF2B5EF4-FFF2-40B4-BE49-F238E27FC236}">
                <a16:creationId xmlns:a16="http://schemas.microsoft.com/office/drawing/2014/main" id="{32BC3E4C-2379-4644-9F7A-D138A6169C7A}"/>
              </a:ext>
            </a:extLst>
          </p:cNvPr>
          <p:cNvSpPr>
            <a:spLocks noChangeArrowheads="1"/>
          </p:cNvSpPr>
          <p:nvPr/>
        </p:nvSpPr>
        <p:spPr bwMode="auto">
          <a:xfrm>
            <a:off x="3271982" y="1809882"/>
            <a:ext cx="4167188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latin typeface="Garamond" panose="02020404030301010803" pitchFamily="18" charset="0"/>
              </a:rPr>
              <a:t>Amor à nossa causa</a:t>
            </a:r>
            <a:endParaRPr lang="pt-BR" altLang="pt-BR" sz="3600" dirty="0">
              <a:latin typeface="Garamond" panose="02020404030301010803" pitchFamily="18" charset="0"/>
            </a:endParaRPr>
          </a:p>
        </p:txBody>
      </p:sp>
      <p:sp>
        <p:nvSpPr>
          <p:cNvPr id="15" name="Retângulo 8">
            <a:extLst>
              <a:ext uri="{FF2B5EF4-FFF2-40B4-BE49-F238E27FC236}">
                <a16:creationId xmlns:a16="http://schemas.microsoft.com/office/drawing/2014/main" id="{39195B20-0CCA-46DA-A7F3-4CED1982FD76}"/>
              </a:ext>
            </a:extLst>
          </p:cNvPr>
          <p:cNvSpPr>
            <a:spLocks noChangeArrowheads="1"/>
          </p:cNvSpPr>
          <p:nvPr/>
        </p:nvSpPr>
        <p:spPr bwMode="auto">
          <a:xfrm>
            <a:off x="818147" y="2715523"/>
            <a:ext cx="10860506" cy="267765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/>
            <a:r>
              <a:rPr lang="pt-BR" altLang="pt-BR" sz="2800" dirty="0">
                <a:latin typeface="Montserrat" panose="00000500000000000000" pitchFamily="2" charset="0"/>
              </a:rPr>
              <a:t>A missão é um dos maiores e necessários meios de acender o fogo em nossa tarefa de </a:t>
            </a:r>
            <a:r>
              <a:rPr lang="pt-BR" altLang="pt-BR" sz="2800" i="1" dirty="0">
                <a:latin typeface="Montserrat" panose="00000500000000000000" pitchFamily="2" charset="0"/>
              </a:rPr>
              <a:t>caridade e de anúncio</a:t>
            </a:r>
            <a:r>
              <a:rPr lang="pt-BR" altLang="pt-BR" sz="2800" dirty="0">
                <a:latin typeface="Montserrat" panose="00000500000000000000" pitchFamily="2" charset="0"/>
              </a:rPr>
              <a:t>. Faz com que SSVP seja forte, dinâmica e em crescimento constante, e isso fortalecerá cada associado a assumir o compromisso missionário e a refletir sobre a vocação e o chamado de Deus.</a:t>
            </a:r>
          </a:p>
        </p:txBody>
      </p:sp>
      <p:sp>
        <p:nvSpPr>
          <p:cNvPr id="16" name="Retângulo 7">
            <a:extLst>
              <a:ext uri="{FF2B5EF4-FFF2-40B4-BE49-F238E27FC236}">
                <a16:creationId xmlns:a16="http://schemas.microsoft.com/office/drawing/2014/main" id="{874D287D-9638-4DCA-8CDC-B03F0816F99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493819" y="1029548"/>
            <a:ext cx="6650181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 QUE É MISSÃO? </a:t>
            </a:r>
            <a:endParaRPr lang="pt-BR" altLang="pt-BR" sz="36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9739067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4" name="Retângulo 7">
            <a:extLst>
              <a:ext uri="{FF2B5EF4-FFF2-40B4-BE49-F238E27FC236}">
                <a16:creationId xmlns:a16="http://schemas.microsoft.com/office/drawing/2014/main" id="{32BC3E4C-2379-4644-9F7A-D138A6169C7A}"/>
              </a:ext>
            </a:extLst>
          </p:cNvPr>
          <p:cNvSpPr>
            <a:spLocks noChangeArrowheads="1"/>
          </p:cNvSpPr>
          <p:nvPr/>
        </p:nvSpPr>
        <p:spPr bwMode="auto">
          <a:xfrm>
            <a:off x="3048000" y="2077262"/>
            <a:ext cx="4167188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latin typeface="Garamond" panose="02020404030301010803" pitchFamily="18" charset="0"/>
              </a:rPr>
              <a:t>Amor à nossa causa</a:t>
            </a:r>
            <a:endParaRPr lang="pt-BR" altLang="pt-BR" sz="3600" dirty="0">
              <a:latin typeface="Garamond" panose="02020404030301010803" pitchFamily="18" charset="0"/>
            </a:endParaRPr>
          </a:p>
        </p:txBody>
      </p:sp>
      <p:sp>
        <p:nvSpPr>
          <p:cNvPr id="15" name="Retângulo 8">
            <a:extLst>
              <a:ext uri="{FF2B5EF4-FFF2-40B4-BE49-F238E27FC236}">
                <a16:creationId xmlns:a16="http://schemas.microsoft.com/office/drawing/2014/main" id="{39195B20-0CCA-46DA-A7F3-4CED1982FD76}"/>
              </a:ext>
            </a:extLst>
          </p:cNvPr>
          <p:cNvSpPr>
            <a:spLocks noChangeArrowheads="1"/>
          </p:cNvSpPr>
          <p:nvPr/>
        </p:nvSpPr>
        <p:spPr bwMode="auto">
          <a:xfrm>
            <a:off x="401053" y="2990974"/>
            <a:ext cx="11405936" cy="22467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/>
            <a:r>
              <a:rPr lang="pt-BR" altLang="pt-BR" sz="2800" dirty="0">
                <a:latin typeface="Montserrat" panose="00000500000000000000" pitchFamily="2" charset="0"/>
              </a:rPr>
              <a:t>Ser missionário exige de todos uma abertura constante, pessoal e comunitária para responder aos desafios de hoje. É a missão de fidelidade ao “envio” de Jesus Cristo: </a:t>
            </a:r>
            <a:r>
              <a:rPr lang="pt-BR" altLang="pt-BR" sz="2800" i="1" dirty="0">
                <a:latin typeface="Montserrat" panose="00000500000000000000" pitchFamily="2" charset="0"/>
              </a:rPr>
              <a:t>“Assim como o Pai me enviou, eu também vos envio</a:t>
            </a:r>
            <a:r>
              <a:rPr lang="pt-BR" altLang="pt-BR" sz="2800" dirty="0">
                <a:latin typeface="Montserrat" panose="00000500000000000000" pitchFamily="2" charset="0"/>
              </a:rPr>
              <a:t>”</a:t>
            </a:r>
          </a:p>
        </p:txBody>
      </p:sp>
      <p:sp>
        <p:nvSpPr>
          <p:cNvPr id="16" name="Retângulo 7">
            <a:extLst>
              <a:ext uri="{FF2B5EF4-FFF2-40B4-BE49-F238E27FC236}">
                <a16:creationId xmlns:a16="http://schemas.microsoft.com/office/drawing/2014/main" id="{874D287D-9638-4DCA-8CDC-B03F0816F99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493819" y="1029548"/>
            <a:ext cx="6650181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 QUE É MISSÃO? </a:t>
            </a:r>
            <a:endParaRPr lang="pt-BR" altLang="pt-BR" sz="36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65092011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7">
            <a:extLst>
              <a:ext uri="{FF2B5EF4-FFF2-40B4-BE49-F238E27FC236}">
                <a16:creationId xmlns:a16="http://schemas.microsoft.com/office/drawing/2014/main" id="{874D287D-9638-4DCA-8CDC-B03F0816F99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493819" y="1029548"/>
            <a:ext cx="6650181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 QUE É MISSÃO? </a:t>
            </a:r>
            <a:endParaRPr lang="pt-BR" altLang="pt-BR" sz="36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pic>
        <p:nvPicPr>
          <p:cNvPr id="17" name="Imagem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84737" y="1979160"/>
            <a:ext cx="2422525" cy="26574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8" name="CaixaDeTexto 17"/>
          <p:cNvSpPr txBox="1"/>
          <p:nvPr/>
        </p:nvSpPr>
        <p:spPr>
          <a:xfrm>
            <a:off x="1750638" y="5147606"/>
            <a:ext cx="8785225" cy="954107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just">
              <a:defRPr/>
            </a:pPr>
            <a:r>
              <a:rPr lang="pt-BR" sz="2800" dirty="0">
                <a:latin typeface="Montserrat"/>
                <a:ea typeface="Times New Roman" panose="02020603050405020304" pitchFamily="18" charset="0"/>
                <a:cs typeface="Calibri" panose="020F0502020204030204" pitchFamily="34" charset="0"/>
              </a:rPr>
              <a:t>A palavra missão em seu significado total pode ser facilmente traduzida como “enviar”.</a:t>
            </a:r>
            <a:endParaRPr lang="pt-BR" sz="2800" dirty="0">
              <a:latin typeface="Montserrat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66058028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7">
            <a:extLst>
              <a:ext uri="{FF2B5EF4-FFF2-40B4-BE49-F238E27FC236}">
                <a16:creationId xmlns:a16="http://schemas.microsoft.com/office/drawing/2014/main" id="{874D287D-9638-4DCA-8CDC-B03F0816F99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493819" y="1029548"/>
            <a:ext cx="6650181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 QUE É MISSÃO? </a:t>
            </a:r>
            <a:endParaRPr lang="pt-BR" altLang="pt-BR" sz="36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14" name="CaixaDeTexto 13"/>
          <p:cNvSpPr txBox="1"/>
          <p:nvPr/>
        </p:nvSpPr>
        <p:spPr>
          <a:xfrm>
            <a:off x="1750638" y="2265274"/>
            <a:ext cx="8712200" cy="1384995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just">
              <a:defRPr/>
            </a:pPr>
            <a:r>
              <a:rPr lang="pt-BR" sz="2800" dirty="0">
                <a:latin typeface="Montserrat"/>
                <a:cs typeface="Calibri" panose="020F0502020204030204" pitchFamily="34" charset="0"/>
              </a:rPr>
              <a:t>A ideia de missão pode ser incorporada em diversos campos como na fé, no acadêmico, diplomático, científico, cultural, empresarial, etc.</a:t>
            </a:r>
          </a:p>
        </p:txBody>
      </p:sp>
      <p:pic>
        <p:nvPicPr>
          <p:cNvPr id="15" name="Imagem 14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155950" y="4005263"/>
            <a:ext cx="5880100" cy="2216150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2646153229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7">
            <a:extLst>
              <a:ext uri="{FF2B5EF4-FFF2-40B4-BE49-F238E27FC236}">
                <a16:creationId xmlns:a16="http://schemas.microsoft.com/office/drawing/2014/main" id="{874D287D-9638-4DCA-8CDC-B03F0816F99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493819" y="1029548"/>
            <a:ext cx="6650181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 QUE É MISSÃO? </a:t>
            </a:r>
            <a:endParaRPr lang="pt-BR" altLang="pt-BR" sz="36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17" name="CaixaDeTexto 16"/>
          <p:cNvSpPr txBox="1"/>
          <p:nvPr/>
        </p:nvSpPr>
        <p:spPr>
          <a:xfrm>
            <a:off x="4521200" y="3004888"/>
            <a:ext cx="7161067" cy="181588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defRPr/>
            </a:pPr>
            <a:r>
              <a:rPr lang="pt-BR" sz="2800" dirty="0">
                <a:latin typeface="Montserrat"/>
                <a:cs typeface="Calibri" panose="020F0502020204030204" pitchFamily="34" charset="0"/>
              </a:rPr>
              <a:t>Em uma visão geral, o conceito de missão pode ser entendido como um compromisso que temos diante de um objetivo assumido, seja em grupo ou individualmente</a:t>
            </a:r>
            <a:r>
              <a:rPr lang="pt-BR" sz="2800" dirty="0">
                <a:solidFill>
                  <a:schemeClr val="tx1">
                    <a:lumMod val="75000"/>
                    <a:lumOff val="25000"/>
                  </a:schemeClr>
                </a:solidFill>
                <a:latin typeface="Montserrat"/>
                <a:cs typeface="Calibri" panose="020F0502020204030204" pitchFamily="34" charset="0"/>
              </a:rPr>
              <a:t>.</a:t>
            </a:r>
          </a:p>
        </p:txBody>
      </p:sp>
      <p:pic>
        <p:nvPicPr>
          <p:cNvPr id="18" name="Imagem 17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34609" y="2243388"/>
            <a:ext cx="3118419" cy="3464910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  <p:extLst>
      <p:ext uri="{BB962C8B-B14F-4D97-AF65-F5344CB8AC3E}">
        <p14:creationId xmlns:p14="http://schemas.microsoft.com/office/powerpoint/2010/main" val="582080831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7">
            <a:extLst>
              <a:ext uri="{FF2B5EF4-FFF2-40B4-BE49-F238E27FC236}">
                <a16:creationId xmlns:a16="http://schemas.microsoft.com/office/drawing/2014/main" id="{874D287D-9638-4DCA-8CDC-B03F0816F99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493819" y="1029548"/>
            <a:ext cx="6650181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 QUE É MISSÃO? </a:t>
            </a:r>
            <a:endParaRPr lang="pt-BR" altLang="pt-BR" sz="36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14" name="CaixaDeTexto 2"/>
          <p:cNvSpPr txBox="1">
            <a:spLocks noChangeArrowheads="1"/>
          </p:cNvSpPr>
          <p:nvPr/>
        </p:nvSpPr>
        <p:spPr bwMode="auto">
          <a:xfrm>
            <a:off x="53109" y="2639227"/>
            <a:ext cx="11531600" cy="2985433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spcAft>
                <a:spcPts val="800"/>
              </a:spcAft>
              <a:defRPr/>
            </a:pPr>
            <a:r>
              <a:rPr lang="pt-BR" altLang="pt-BR" sz="2800" dirty="0">
                <a:latin typeface="Montserrat"/>
                <a:cs typeface="Calibri" panose="020F0502020204030204" pitchFamily="34" charset="0"/>
              </a:rPr>
              <a:t>Para compreendermos uma missão é importante observarmos alguns de seus pontos:</a:t>
            </a:r>
          </a:p>
          <a:p>
            <a:pPr algn="just">
              <a:spcAft>
                <a:spcPts val="800"/>
              </a:spcAft>
              <a:defRPr/>
            </a:pPr>
            <a:r>
              <a:rPr lang="pt-BR" altLang="pt-BR" sz="2800" dirty="0">
                <a:latin typeface="Montserrat"/>
                <a:cs typeface="Calibri" panose="020F0502020204030204" pitchFamily="34" charset="0"/>
              </a:rPr>
              <a:t>- </a:t>
            </a:r>
            <a:r>
              <a:rPr lang="pt-BR" altLang="pt-BR" sz="2800" b="1" dirty="0">
                <a:latin typeface="Montserrat"/>
                <a:cs typeface="Calibri" panose="020F0502020204030204" pitchFamily="34" charset="0"/>
              </a:rPr>
              <a:t>Valores</a:t>
            </a:r>
            <a:r>
              <a:rPr lang="pt-BR" altLang="pt-BR" sz="2800" dirty="0">
                <a:latin typeface="Montserrat"/>
                <a:cs typeface="Calibri" panose="020F0502020204030204" pitchFamily="34" charset="0"/>
              </a:rPr>
              <a:t>: características e compromissos;</a:t>
            </a:r>
          </a:p>
          <a:p>
            <a:pPr algn="just">
              <a:spcAft>
                <a:spcPts val="800"/>
              </a:spcAft>
              <a:defRPr/>
            </a:pPr>
            <a:r>
              <a:rPr lang="pt-BR" altLang="pt-BR" sz="2800" dirty="0">
                <a:latin typeface="Montserrat"/>
                <a:cs typeface="Calibri" panose="020F0502020204030204" pitchFamily="34" charset="0"/>
              </a:rPr>
              <a:t>- </a:t>
            </a:r>
            <a:r>
              <a:rPr lang="pt-BR" altLang="pt-BR" sz="2800" b="1" dirty="0">
                <a:latin typeface="Montserrat"/>
                <a:cs typeface="Calibri" panose="020F0502020204030204" pitchFamily="34" charset="0"/>
              </a:rPr>
              <a:t>Propósito</a:t>
            </a:r>
            <a:r>
              <a:rPr lang="pt-BR" altLang="pt-BR" sz="2800" dirty="0">
                <a:latin typeface="Montserrat"/>
                <a:cs typeface="Calibri" panose="020F0502020204030204" pitchFamily="34" charset="0"/>
              </a:rPr>
              <a:t>: objetivo a ser alcançado;</a:t>
            </a:r>
          </a:p>
          <a:p>
            <a:pPr algn="just">
              <a:spcAft>
                <a:spcPts val="800"/>
              </a:spcAft>
              <a:defRPr/>
            </a:pPr>
            <a:r>
              <a:rPr lang="pt-BR" altLang="pt-BR" sz="2800" dirty="0">
                <a:latin typeface="Montserrat"/>
                <a:cs typeface="Calibri" panose="020F0502020204030204" pitchFamily="34" charset="0"/>
              </a:rPr>
              <a:t>- </a:t>
            </a:r>
            <a:r>
              <a:rPr lang="pt-BR" altLang="pt-BR" sz="2800" b="1" dirty="0">
                <a:latin typeface="Montserrat"/>
                <a:cs typeface="Calibri" panose="020F0502020204030204" pitchFamily="34" charset="0"/>
              </a:rPr>
              <a:t>Visão</a:t>
            </a:r>
            <a:r>
              <a:rPr lang="pt-BR" altLang="pt-BR" sz="2800" dirty="0">
                <a:latin typeface="Montserrat"/>
                <a:cs typeface="Calibri" panose="020F0502020204030204" pitchFamily="34" charset="0"/>
              </a:rPr>
              <a:t>: como irá acontecer e como o projeto será apresentado às pessoas. </a:t>
            </a:r>
            <a:endParaRPr lang="pt-BR" altLang="pt-BR" sz="3600" dirty="0">
              <a:solidFill>
                <a:srgbClr val="404040"/>
              </a:solidFill>
              <a:latin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96895067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7">
            <a:extLst>
              <a:ext uri="{FF2B5EF4-FFF2-40B4-BE49-F238E27FC236}">
                <a16:creationId xmlns:a16="http://schemas.microsoft.com/office/drawing/2014/main" id="{874D287D-9638-4DCA-8CDC-B03F0816F99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770908" y="962606"/>
            <a:ext cx="6650181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 QUE É MISSÃO? </a:t>
            </a:r>
            <a:endParaRPr lang="pt-BR" altLang="pt-BR" sz="36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pic>
        <p:nvPicPr>
          <p:cNvPr id="19" name="Imagem 3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-37727" y="1285771"/>
            <a:ext cx="3387721" cy="4874419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20" name="CaixaDeTexto 2"/>
          <p:cNvSpPr txBox="1">
            <a:spLocks noChangeArrowheads="1"/>
          </p:cNvSpPr>
          <p:nvPr/>
        </p:nvSpPr>
        <p:spPr bwMode="auto">
          <a:xfrm>
            <a:off x="3349994" y="2456213"/>
            <a:ext cx="8687873" cy="2862322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solidFill>
                  <a:schemeClr val="tx1">
                    <a:lumMod val="75000"/>
                    <a:lumOff val="25000"/>
                  </a:schemeClr>
                </a:solidFill>
                <a:latin typeface="Montserrat"/>
                <a:cs typeface="Calibri" panose="020F0502020204030204" pitchFamily="34" charset="0"/>
              </a:rPr>
              <a:t>Nada mais é, que assumir, na vida, o Evangelho de Jesus e anunciá-lo a todos, aproximando-os da mensagem de vida plena e eterna transmitida pelo próprio Deus.</a:t>
            </a:r>
          </a:p>
          <a:p>
            <a:pPr algn="just">
              <a:defRPr/>
            </a:pPr>
            <a:endParaRPr lang="pt-BR" altLang="pt-BR" sz="1200" dirty="0">
              <a:solidFill>
                <a:schemeClr val="tx1">
                  <a:lumMod val="75000"/>
                  <a:lumOff val="25000"/>
                </a:schemeClr>
              </a:solidFill>
              <a:latin typeface="Montserrat"/>
              <a:cs typeface="Calibri" panose="020F0502020204030204" pitchFamily="34" charset="0"/>
            </a:endParaRPr>
          </a:p>
          <a:p>
            <a:pPr algn="just">
              <a:defRPr/>
            </a:pPr>
            <a:r>
              <a:rPr lang="pt-BR" altLang="pt-BR" sz="2800" dirty="0">
                <a:solidFill>
                  <a:schemeClr val="tx1">
                    <a:lumMod val="75000"/>
                    <a:lumOff val="25000"/>
                  </a:schemeClr>
                </a:solidFill>
                <a:latin typeface="Montserrat"/>
                <a:cs typeface="Calibri" panose="020F0502020204030204" pitchFamily="34" charset="0"/>
              </a:rPr>
              <a:t>A Igreja convida cada batizado(a) a colocar-se a serviço da evangelização. </a:t>
            </a:r>
          </a:p>
        </p:txBody>
      </p:sp>
    </p:spTree>
    <p:extLst>
      <p:ext uri="{BB962C8B-B14F-4D97-AF65-F5344CB8AC3E}">
        <p14:creationId xmlns:p14="http://schemas.microsoft.com/office/powerpoint/2010/main" val="1748523251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7">
            <a:extLst>
              <a:ext uri="{FF2B5EF4-FFF2-40B4-BE49-F238E27FC236}">
                <a16:creationId xmlns:a16="http://schemas.microsoft.com/office/drawing/2014/main" id="{874D287D-9638-4DCA-8CDC-B03F0816F99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770908" y="962606"/>
            <a:ext cx="6650181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 QUE É MISSÃO? </a:t>
            </a:r>
            <a:endParaRPr lang="pt-BR" altLang="pt-BR" sz="36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14" name="CaixaDeTexto 2"/>
          <p:cNvSpPr txBox="1">
            <a:spLocks noChangeArrowheads="1"/>
          </p:cNvSpPr>
          <p:nvPr/>
        </p:nvSpPr>
        <p:spPr bwMode="auto">
          <a:xfrm>
            <a:off x="582930" y="2456213"/>
            <a:ext cx="5337810" cy="3385542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solidFill>
                  <a:schemeClr val="tx1">
                    <a:lumMod val="75000"/>
                    <a:lumOff val="25000"/>
                  </a:schemeClr>
                </a:solidFill>
                <a:latin typeface="Montserrat"/>
                <a:cs typeface="Calibri" panose="020F0502020204030204" pitchFamily="34" charset="0"/>
              </a:rPr>
              <a:t>Uma forma de animar, resgatar e motivar as pessoas das comunidades a viver a mensagem do Evangelho; busca de novos operários para as atividades da igreja de cada localidade. </a:t>
            </a:r>
          </a:p>
          <a:p>
            <a:pPr algn="just">
              <a:defRPr/>
            </a:pPr>
            <a:endParaRPr lang="pt-BR" altLang="pt-BR" dirty="0"/>
          </a:p>
        </p:txBody>
      </p:sp>
      <p:pic>
        <p:nvPicPr>
          <p:cNvPr id="15" name="Imagem 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95998" y="2453153"/>
            <a:ext cx="4572000" cy="2940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561726632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7">
            <a:extLst>
              <a:ext uri="{FF2B5EF4-FFF2-40B4-BE49-F238E27FC236}">
                <a16:creationId xmlns:a16="http://schemas.microsoft.com/office/drawing/2014/main" id="{874D287D-9638-4DCA-8CDC-B03F0816F99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770909" y="912571"/>
            <a:ext cx="6650181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 QUE É MISSÃO? </a:t>
            </a:r>
            <a:endParaRPr lang="pt-BR" altLang="pt-BR" sz="36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pic>
        <p:nvPicPr>
          <p:cNvPr id="14" name="Imagem 11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84518" y="1558902"/>
            <a:ext cx="4219073" cy="337399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5" name="Freeform 12"/>
          <p:cNvSpPr>
            <a:spLocks/>
          </p:cNvSpPr>
          <p:nvPr/>
        </p:nvSpPr>
        <p:spPr bwMode="auto">
          <a:xfrm>
            <a:off x="4122821" y="1654502"/>
            <a:ext cx="3942471" cy="3240087"/>
          </a:xfrm>
          <a:custGeom>
            <a:avLst/>
            <a:gdLst>
              <a:gd name="T0" fmla="*/ 2147483647 w 8400"/>
              <a:gd name="T1" fmla="*/ 2147483647 h 6479"/>
              <a:gd name="T2" fmla="*/ 2147483647 w 8400"/>
              <a:gd name="T3" fmla="*/ 2147483647 h 6479"/>
              <a:gd name="T4" fmla="*/ 0 w 8400"/>
              <a:gd name="T5" fmla="*/ 2147483647 h 6479"/>
              <a:gd name="T6" fmla="*/ 2147483647 w 8400"/>
              <a:gd name="T7" fmla="*/ 2147483647 h 6479"/>
              <a:gd name="T8" fmla="*/ 2147483647 w 8400"/>
              <a:gd name="T9" fmla="*/ 2147483647 h 6479"/>
              <a:gd name="T10" fmla="*/ 2147483647 w 8400"/>
              <a:gd name="T11" fmla="*/ 2147483647 h 6479"/>
              <a:gd name="T12" fmla="*/ 2147483647 w 8400"/>
              <a:gd name="T13" fmla="*/ 2147483647 h 6479"/>
              <a:gd name="T14" fmla="*/ 2147483647 w 8400"/>
              <a:gd name="T15" fmla="*/ 2147483647 h 6479"/>
              <a:gd name="T16" fmla="*/ 2147483647 w 8400"/>
              <a:gd name="T17" fmla="*/ 2147483647 h 6479"/>
              <a:gd name="T18" fmla="*/ 2147483647 w 8400"/>
              <a:gd name="T19" fmla="*/ 2147483647 h 6479"/>
              <a:gd name="T20" fmla="*/ 2147483647 w 8400"/>
              <a:gd name="T21" fmla="*/ 2147483647 h 6479"/>
              <a:gd name="T22" fmla="*/ 2147483647 w 8400"/>
              <a:gd name="T23" fmla="*/ 2147483647 h 6479"/>
              <a:gd name="T24" fmla="*/ 2147483647 w 8400"/>
              <a:gd name="T25" fmla="*/ 2147483647 h 6479"/>
              <a:gd name="T26" fmla="*/ 2147483647 w 8400"/>
              <a:gd name="T27" fmla="*/ 2147483647 h 6479"/>
              <a:gd name="T28" fmla="*/ 2147483647 w 8400"/>
              <a:gd name="T29" fmla="*/ 2147483647 h 6479"/>
              <a:gd name="T30" fmla="*/ 2147483647 w 8400"/>
              <a:gd name="T31" fmla="*/ 2147483647 h 6479"/>
              <a:gd name="T32" fmla="*/ 2147483647 w 8400"/>
              <a:gd name="T33" fmla="*/ 2147483647 h 6479"/>
              <a:gd name="T34" fmla="*/ 2147483647 w 8400"/>
              <a:gd name="T35" fmla="*/ 2147483647 h 6479"/>
              <a:gd name="T36" fmla="*/ 2147483647 w 8400"/>
              <a:gd name="T37" fmla="*/ 2147483647 h 6479"/>
              <a:gd name="T38" fmla="*/ 2147483647 w 8400"/>
              <a:gd name="T39" fmla="*/ 2147483647 h 6479"/>
              <a:gd name="T40" fmla="*/ 2147483647 w 8400"/>
              <a:gd name="T41" fmla="*/ 2147483647 h 6479"/>
              <a:gd name="T42" fmla="*/ 2147483647 w 8400"/>
              <a:gd name="T43" fmla="*/ 2147483647 h 6479"/>
              <a:gd name="T44" fmla="*/ 2147483647 w 8400"/>
              <a:gd name="T45" fmla="*/ 2147483647 h 6479"/>
              <a:gd name="T46" fmla="*/ 2147483647 w 8400"/>
              <a:gd name="T47" fmla="*/ 2147483647 h 6479"/>
              <a:gd name="T48" fmla="*/ 2147483647 w 8400"/>
              <a:gd name="T49" fmla="*/ 2147483647 h 6479"/>
              <a:gd name="T50" fmla="*/ 2147483647 w 8400"/>
              <a:gd name="T51" fmla="*/ 2147483647 h 6479"/>
              <a:gd name="T52" fmla="*/ 2147483647 w 8400"/>
              <a:gd name="T53" fmla="*/ 2147483647 h 6479"/>
              <a:gd name="T54" fmla="*/ 2147483647 w 8400"/>
              <a:gd name="T55" fmla="*/ 2147483647 h 6479"/>
              <a:gd name="T56" fmla="*/ 2147483647 w 8400"/>
              <a:gd name="T57" fmla="*/ 2147483647 h 6479"/>
              <a:gd name="T58" fmla="*/ 2147483647 w 8400"/>
              <a:gd name="T59" fmla="*/ 2147483647 h 6479"/>
              <a:gd name="T60" fmla="*/ 2147483647 w 8400"/>
              <a:gd name="T61" fmla="*/ 2147483647 h 6479"/>
              <a:gd name="T62" fmla="*/ 2147483647 w 8400"/>
              <a:gd name="T63" fmla="*/ 2147483647 h 6479"/>
              <a:gd name="T64" fmla="*/ 2147483647 w 8400"/>
              <a:gd name="T65" fmla="*/ 2147483647 h 6479"/>
              <a:gd name="T66" fmla="*/ 2147483647 w 8400"/>
              <a:gd name="T67" fmla="*/ 2147483647 h 6479"/>
              <a:gd name="T68" fmla="*/ 2147483647 w 8400"/>
              <a:gd name="T69" fmla="*/ 2147483647 h 6479"/>
              <a:gd name="T70" fmla="*/ 2147483647 w 8400"/>
              <a:gd name="T71" fmla="*/ 2147483647 h 6479"/>
              <a:gd name="T72" fmla="*/ 2147483647 w 8400"/>
              <a:gd name="T73" fmla="*/ 2147483647 h 6479"/>
              <a:gd name="T74" fmla="*/ 2147483647 w 8400"/>
              <a:gd name="T75" fmla="*/ 2147483647 h 6479"/>
              <a:gd name="T76" fmla="*/ 2147483647 w 8400"/>
              <a:gd name="T77" fmla="*/ 2147483647 h 6479"/>
              <a:gd name="T78" fmla="*/ 2147483647 w 8400"/>
              <a:gd name="T79" fmla="*/ 2147483647 h 6479"/>
              <a:gd name="T80" fmla="*/ 2147483647 w 8400"/>
              <a:gd name="T81" fmla="*/ 2147483647 h 6479"/>
              <a:gd name="T82" fmla="*/ 2147483647 w 8400"/>
              <a:gd name="T83" fmla="*/ 2147483647 h 6479"/>
              <a:gd name="T84" fmla="*/ 2147483647 w 8400"/>
              <a:gd name="T85" fmla="*/ 2147483647 h 6479"/>
              <a:gd name="T86" fmla="*/ 2147483647 w 8400"/>
              <a:gd name="T87" fmla="*/ 2147483647 h 6479"/>
              <a:gd name="T88" fmla="*/ 2147483647 w 8400"/>
              <a:gd name="T89" fmla="*/ 2147483647 h 6479"/>
              <a:gd name="T90" fmla="*/ 2147483647 w 8400"/>
              <a:gd name="T91" fmla="*/ 2147483647 h 6479"/>
              <a:gd name="T92" fmla="*/ 2147483647 w 8400"/>
              <a:gd name="T93" fmla="*/ 2147483647 h 6479"/>
              <a:gd name="T94" fmla="*/ 2147483647 w 8400"/>
              <a:gd name="T95" fmla="*/ 2147483647 h 6479"/>
              <a:gd name="T96" fmla="*/ 2147483647 w 8400"/>
              <a:gd name="T97" fmla="*/ 2147483647 h 6479"/>
              <a:gd name="T98" fmla="*/ 2147483647 w 8400"/>
              <a:gd name="T99" fmla="*/ 2147483647 h 6479"/>
              <a:gd name="T100" fmla="*/ 2147483647 w 8400"/>
              <a:gd name="T101" fmla="*/ 2147483647 h 6479"/>
              <a:gd name="T102" fmla="*/ 2147483647 w 8400"/>
              <a:gd name="T103" fmla="*/ 2147483647 h 6479"/>
              <a:gd name="T104" fmla="*/ 2147483647 w 8400"/>
              <a:gd name="T105" fmla="*/ 2147483647 h 6479"/>
              <a:gd name="T106" fmla="*/ 2147483647 w 8400"/>
              <a:gd name="T107" fmla="*/ 2147483647 h 6479"/>
              <a:gd name="T108" fmla="*/ 2147483647 w 8400"/>
              <a:gd name="T109" fmla="*/ 2147483647 h 6479"/>
              <a:gd name="T110" fmla="*/ 2147483647 w 8400"/>
              <a:gd name="T111" fmla="*/ 2147483647 h 6479"/>
              <a:gd name="T112" fmla="*/ 2147483647 w 8400"/>
              <a:gd name="T113" fmla="*/ 2147483647 h 6479"/>
              <a:gd name="T114" fmla="*/ 2147483647 w 8400"/>
              <a:gd name="T115" fmla="*/ 2147483647 h 6479"/>
              <a:gd name="T116" fmla="*/ 2147483647 w 8400"/>
              <a:gd name="T117" fmla="*/ 2147483647 h 6479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  <a:gd name="T141" fmla="*/ 0 60000 65536"/>
              <a:gd name="T142" fmla="*/ 0 60000 65536"/>
              <a:gd name="T143" fmla="*/ 0 60000 65536"/>
              <a:gd name="T144" fmla="*/ 0 60000 65536"/>
              <a:gd name="T145" fmla="*/ 0 60000 65536"/>
              <a:gd name="T146" fmla="*/ 0 60000 65536"/>
              <a:gd name="T147" fmla="*/ 0 60000 65536"/>
              <a:gd name="T148" fmla="*/ 0 60000 65536"/>
              <a:gd name="T149" fmla="*/ 0 60000 65536"/>
              <a:gd name="T150" fmla="*/ 0 60000 65536"/>
              <a:gd name="T151" fmla="*/ 0 60000 65536"/>
              <a:gd name="T152" fmla="*/ 0 60000 65536"/>
              <a:gd name="T153" fmla="*/ 0 60000 65536"/>
              <a:gd name="T154" fmla="*/ 0 60000 65536"/>
              <a:gd name="T155" fmla="*/ 0 60000 65536"/>
              <a:gd name="T156" fmla="*/ 0 60000 65536"/>
              <a:gd name="T157" fmla="*/ 0 60000 65536"/>
              <a:gd name="T158" fmla="*/ 0 60000 65536"/>
              <a:gd name="T159" fmla="*/ 0 60000 65536"/>
              <a:gd name="T160" fmla="*/ 0 60000 65536"/>
              <a:gd name="T161" fmla="*/ 0 60000 65536"/>
              <a:gd name="T162" fmla="*/ 0 60000 65536"/>
              <a:gd name="T163" fmla="*/ 0 60000 65536"/>
              <a:gd name="T164" fmla="*/ 0 60000 65536"/>
              <a:gd name="T165" fmla="*/ 0 60000 65536"/>
              <a:gd name="T166" fmla="*/ 0 60000 65536"/>
              <a:gd name="T167" fmla="*/ 0 60000 65536"/>
              <a:gd name="T168" fmla="*/ 0 60000 65536"/>
              <a:gd name="T169" fmla="*/ 0 60000 65536"/>
              <a:gd name="T170" fmla="*/ 0 60000 65536"/>
              <a:gd name="T171" fmla="*/ 0 60000 65536"/>
              <a:gd name="T172" fmla="*/ 0 60000 65536"/>
              <a:gd name="T173" fmla="*/ 0 60000 65536"/>
              <a:gd name="T174" fmla="*/ 0 60000 65536"/>
              <a:gd name="T175" fmla="*/ 0 60000 65536"/>
              <a:gd name="T176" fmla="*/ 0 60000 65536"/>
              <a:gd name="T177" fmla="*/ 0 w 8400"/>
              <a:gd name="T178" fmla="*/ 0 h 6479"/>
              <a:gd name="T179" fmla="*/ 8400 w 8400"/>
              <a:gd name="T180" fmla="*/ 6479 h 6479"/>
            </a:gdLst>
            <a:ahLst/>
            <a:cxnLst>
              <a:cxn ang="T118">
                <a:pos x="T0" y="T1"/>
              </a:cxn>
              <a:cxn ang="T119">
                <a:pos x="T2" y="T3"/>
              </a:cxn>
              <a:cxn ang="T120">
                <a:pos x="T4" y="T5"/>
              </a:cxn>
              <a:cxn ang="T121">
                <a:pos x="T6" y="T7"/>
              </a:cxn>
              <a:cxn ang="T122">
                <a:pos x="T8" y="T9"/>
              </a:cxn>
              <a:cxn ang="T123">
                <a:pos x="T10" y="T11"/>
              </a:cxn>
              <a:cxn ang="T124">
                <a:pos x="T12" y="T13"/>
              </a:cxn>
              <a:cxn ang="T125">
                <a:pos x="T14" y="T15"/>
              </a:cxn>
              <a:cxn ang="T126">
                <a:pos x="T16" y="T17"/>
              </a:cxn>
              <a:cxn ang="T127">
                <a:pos x="T18" y="T19"/>
              </a:cxn>
              <a:cxn ang="T128">
                <a:pos x="T20" y="T21"/>
              </a:cxn>
              <a:cxn ang="T129">
                <a:pos x="T22" y="T23"/>
              </a:cxn>
              <a:cxn ang="T130">
                <a:pos x="T24" y="T25"/>
              </a:cxn>
              <a:cxn ang="T131">
                <a:pos x="T26" y="T27"/>
              </a:cxn>
              <a:cxn ang="T132">
                <a:pos x="T28" y="T29"/>
              </a:cxn>
              <a:cxn ang="T133">
                <a:pos x="T30" y="T31"/>
              </a:cxn>
              <a:cxn ang="T134">
                <a:pos x="T32" y="T33"/>
              </a:cxn>
              <a:cxn ang="T135">
                <a:pos x="T34" y="T35"/>
              </a:cxn>
              <a:cxn ang="T136">
                <a:pos x="T36" y="T37"/>
              </a:cxn>
              <a:cxn ang="T137">
                <a:pos x="T38" y="T39"/>
              </a:cxn>
              <a:cxn ang="T138">
                <a:pos x="T40" y="T41"/>
              </a:cxn>
              <a:cxn ang="T139">
                <a:pos x="T42" y="T43"/>
              </a:cxn>
              <a:cxn ang="T140">
                <a:pos x="T44" y="T45"/>
              </a:cxn>
              <a:cxn ang="T141">
                <a:pos x="T46" y="T47"/>
              </a:cxn>
              <a:cxn ang="T142">
                <a:pos x="T48" y="T49"/>
              </a:cxn>
              <a:cxn ang="T143">
                <a:pos x="T50" y="T51"/>
              </a:cxn>
              <a:cxn ang="T144">
                <a:pos x="T52" y="T53"/>
              </a:cxn>
              <a:cxn ang="T145">
                <a:pos x="T54" y="T55"/>
              </a:cxn>
              <a:cxn ang="T146">
                <a:pos x="T56" y="T57"/>
              </a:cxn>
              <a:cxn ang="T147">
                <a:pos x="T58" y="T59"/>
              </a:cxn>
              <a:cxn ang="T148">
                <a:pos x="T60" y="T61"/>
              </a:cxn>
              <a:cxn ang="T149">
                <a:pos x="T62" y="T63"/>
              </a:cxn>
              <a:cxn ang="T150">
                <a:pos x="T64" y="T65"/>
              </a:cxn>
              <a:cxn ang="T151">
                <a:pos x="T66" y="T67"/>
              </a:cxn>
              <a:cxn ang="T152">
                <a:pos x="T68" y="T69"/>
              </a:cxn>
              <a:cxn ang="T153">
                <a:pos x="T70" y="T71"/>
              </a:cxn>
              <a:cxn ang="T154">
                <a:pos x="T72" y="T73"/>
              </a:cxn>
              <a:cxn ang="T155">
                <a:pos x="T74" y="T75"/>
              </a:cxn>
              <a:cxn ang="T156">
                <a:pos x="T76" y="T77"/>
              </a:cxn>
              <a:cxn ang="T157">
                <a:pos x="T78" y="T79"/>
              </a:cxn>
              <a:cxn ang="T158">
                <a:pos x="T80" y="T81"/>
              </a:cxn>
              <a:cxn ang="T159">
                <a:pos x="T82" y="T83"/>
              </a:cxn>
              <a:cxn ang="T160">
                <a:pos x="T84" y="T85"/>
              </a:cxn>
              <a:cxn ang="T161">
                <a:pos x="T86" y="T87"/>
              </a:cxn>
              <a:cxn ang="T162">
                <a:pos x="T88" y="T89"/>
              </a:cxn>
              <a:cxn ang="T163">
                <a:pos x="T90" y="T91"/>
              </a:cxn>
              <a:cxn ang="T164">
                <a:pos x="T92" y="T93"/>
              </a:cxn>
              <a:cxn ang="T165">
                <a:pos x="T94" y="T95"/>
              </a:cxn>
              <a:cxn ang="T166">
                <a:pos x="T96" y="T97"/>
              </a:cxn>
              <a:cxn ang="T167">
                <a:pos x="T98" y="T99"/>
              </a:cxn>
              <a:cxn ang="T168">
                <a:pos x="T100" y="T101"/>
              </a:cxn>
              <a:cxn ang="T169">
                <a:pos x="T102" y="T103"/>
              </a:cxn>
              <a:cxn ang="T170">
                <a:pos x="T104" y="T105"/>
              </a:cxn>
              <a:cxn ang="T171">
                <a:pos x="T106" y="T107"/>
              </a:cxn>
              <a:cxn ang="T172">
                <a:pos x="T108" y="T109"/>
              </a:cxn>
              <a:cxn ang="T173">
                <a:pos x="T110" y="T111"/>
              </a:cxn>
              <a:cxn ang="T174">
                <a:pos x="T112" y="T113"/>
              </a:cxn>
              <a:cxn ang="T175">
                <a:pos x="T114" y="T115"/>
              </a:cxn>
              <a:cxn ang="T176">
                <a:pos x="T116" y="T117"/>
              </a:cxn>
            </a:cxnLst>
            <a:rect l="T177" t="T178" r="T179" b="T180"/>
            <a:pathLst>
              <a:path w="8400" h="6479">
                <a:moveTo>
                  <a:pt x="792" y="974"/>
                </a:moveTo>
                <a:lnTo>
                  <a:pt x="768" y="1461"/>
                </a:lnTo>
                <a:lnTo>
                  <a:pt x="751" y="1514"/>
                </a:lnTo>
                <a:lnTo>
                  <a:pt x="714" y="1557"/>
                </a:lnTo>
                <a:lnTo>
                  <a:pt x="416" y="1629"/>
                </a:lnTo>
                <a:lnTo>
                  <a:pt x="209" y="1720"/>
                </a:lnTo>
                <a:lnTo>
                  <a:pt x="101" y="1878"/>
                </a:lnTo>
                <a:lnTo>
                  <a:pt x="114" y="1982"/>
                </a:lnTo>
                <a:lnTo>
                  <a:pt x="0" y="2087"/>
                </a:lnTo>
                <a:lnTo>
                  <a:pt x="0" y="2213"/>
                </a:lnTo>
                <a:lnTo>
                  <a:pt x="101" y="2283"/>
                </a:lnTo>
                <a:lnTo>
                  <a:pt x="150" y="2388"/>
                </a:lnTo>
                <a:lnTo>
                  <a:pt x="150" y="2491"/>
                </a:lnTo>
                <a:lnTo>
                  <a:pt x="301" y="2442"/>
                </a:lnTo>
                <a:lnTo>
                  <a:pt x="387" y="2533"/>
                </a:lnTo>
                <a:lnTo>
                  <a:pt x="527" y="2533"/>
                </a:lnTo>
                <a:lnTo>
                  <a:pt x="663" y="2450"/>
                </a:lnTo>
                <a:lnTo>
                  <a:pt x="763" y="2743"/>
                </a:lnTo>
                <a:lnTo>
                  <a:pt x="921" y="2773"/>
                </a:lnTo>
                <a:lnTo>
                  <a:pt x="1247" y="2699"/>
                </a:lnTo>
                <a:lnTo>
                  <a:pt x="1518" y="2594"/>
                </a:lnTo>
                <a:lnTo>
                  <a:pt x="1724" y="2450"/>
                </a:lnTo>
                <a:lnTo>
                  <a:pt x="1891" y="2605"/>
                </a:lnTo>
                <a:lnTo>
                  <a:pt x="1924" y="2743"/>
                </a:lnTo>
                <a:lnTo>
                  <a:pt x="1924" y="2853"/>
                </a:lnTo>
                <a:lnTo>
                  <a:pt x="2183" y="2957"/>
                </a:lnTo>
                <a:lnTo>
                  <a:pt x="2353" y="2947"/>
                </a:lnTo>
                <a:lnTo>
                  <a:pt x="2588" y="3071"/>
                </a:lnTo>
                <a:lnTo>
                  <a:pt x="2843" y="3134"/>
                </a:lnTo>
                <a:lnTo>
                  <a:pt x="3001" y="3269"/>
                </a:lnTo>
                <a:lnTo>
                  <a:pt x="2977" y="3592"/>
                </a:lnTo>
                <a:lnTo>
                  <a:pt x="3388" y="3592"/>
                </a:lnTo>
                <a:lnTo>
                  <a:pt x="3419" y="3765"/>
                </a:lnTo>
                <a:lnTo>
                  <a:pt x="3489" y="3861"/>
                </a:lnTo>
                <a:lnTo>
                  <a:pt x="3489" y="4041"/>
                </a:lnTo>
                <a:lnTo>
                  <a:pt x="3405" y="4195"/>
                </a:lnTo>
                <a:lnTo>
                  <a:pt x="3497" y="4343"/>
                </a:lnTo>
                <a:lnTo>
                  <a:pt x="3497" y="4492"/>
                </a:lnTo>
                <a:lnTo>
                  <a:pt x="3480" y="4650"/>
                </a:lnTo>
                <a:lnTo>
                  <a:pt x="3640" y="4650"/>
                </a:lnTo>
                <a:lnTo>
                  <a:pt x="3859" y="4660"/>
                </a:lnTo>
                <a:lnTo>
                  <a:pt x="3922" y="4679"/>
                </a:lnTo>
                <a:lnTo>
                  <a:pt x="4024" y="4746"/>
                </a:lnTo>
                <a:lnTo>
                  <a:pt x="4082" y="4931"/>
                </a:lnTo>
                <a:lnTo>
                  <a:pt x="4157" y="4903"/>
                </a:lnTo>
                <a:lnTo>
                  <a:pt x="4219" y="5226"/>
                </a:lnTo>
                <a:lnTo>
                  <a:pt x="4248" y="5258"/>
                </a:lnTo>
                <a:lnTo>
                  <a:pt x="4277" y="5266"/>
                </a:lnTo>
                <a:lnTo>
                  <a:pt x="4340" y="5380"/>
                </a:lnTo>
                <a:lnTo>
                  <a:pt x="4285" y="5504"/>
                </a:lnTo>
                <a:lnTo>
                  <a:pt x="4048" y="5600"/>
                </a:lnTo>
                <a:lnTo>
                  <a:pt x="3806" y="5773"/>
                </a:lnTo>
                <a:lnTo>
                  <a:pt x="3689" y="5864"/>
                </a:lnTo>
                <a:lnTo>
                  <a:pt x="3689" y="6036"/>
                </a:lnTo>
                <a:lnTo>
                  <a:pt x="3789" y="6104"/>
                </a:lnTo>
                <a:lnTo>
                  <a:pt x="3818" y="6218"/>
                </a:lnTo>
                <a:lnTo>
                  <a:pt x="3988" y="6207"/>
                </a:lnTo>
                <a:lnTo>
                  <a:pt x="4219" y="6313"/>
                </a:lnTo>
                <a:lnTo>
                  <a:pt x="4427" y="6479"/>
                </a:lnTo>
                <a:lnTo>
                  <a:pt x="4544" y="6427"/>
                </a:lnTo>
                <a:lnTo>
                  <a:pt x="4685" y="6323"/>
                </a:lnTo>
                <a:lnTo>
                  <a:pt x="4725" y="6159"/>
                </a:lnTo>
                <a:lnTo>
                  <a:pt x="4816" y="6097"/>
                </a:lnTo>
                <a:lnTo>
                  <a:pt x="4865" y="6074"/>
                </a:lnTo>
                <a:lnTo>
                  <a:pt x="4933" y="5994"/>
                </a:lnTo>
                <a:lnTo>
                  <a:pt x="5028" y="5936"/>
                </a:lnTo>
                <a:lnTo>
                  <a:pt x="5241" y="5735"/>
                </a:lnTo>
                <a:lnTo>
                  <a:pt x="5241" y="5391"/>
                </a:lnTo>
                <a:lnTo>
                  <a:pt x="5287" y="5305"/>
                </a:lnTo>
                <a:lnTo>
                  <a:pt x="5392" y="5233"/>
                </a:lnTo>
                <a:lnTo>
                  <a:pt x="5542" y="5233"/>
                </a:lnTo>
                <a:lnTo>
                  <a:pt x="5610" y="5153"/>
                </a:lnTo>
                <a:lnTo>
                  <a:pt x="5742" y="5153"/>
                </a:lnTo>
                <a:lnTo>
                  <a:pt x="5930" y="5051"/>
                </a:lnTo>
                <a:lnTo>
                  <a:pt x="5950" y="5027"/>
                </a:lnTo>
                <a:lnTo>
                  <a:pt x="6179" y="4974"/>
                </a:lnTo>
                <a:lnTo>
                  <a:pt x="6313" y="4945"/>
                </a:lnTo>
                <a:lnTo>
                  <a:pt x="6480" y="5027"/>
                </a:lnTo>
                <a:lnTo>
                  <a:pt x="6640" y="4931"/>
                </a:lnTo>
                <a:lnTo>
                  <a:pt x="6664" y="4845"/>
                </a:lnTo>
                <a:lnTo>
                  <a:pt x="6924" y="4660"/>
                </a:lnTo>
                <a:lnTo>
                  <a:pt x="6985" y="4558"/>
                </a:lnTo>
                <a:lnTo>
                  <a:pt x="7091" y="4496"/>
                </a:lnTo>
                <a:lnTo>
                  <a:pt x="7206" y="4440"/>
                </a:lnTo>
                <a:lnTo>
                  <a:pt x="7195" y="4330"/>
                </a:lnTo>
                <a:lnTo>
                  <a:pt x="7232" y="4162"/>
                </a:lnTo>
                <a:lnTo>
                  <a:pt x="7298" y="4120"/>
                </a:lnTo>
                <a:lnTo>
                  <a:pt x="7298" y="4033"/>
                </a:lnTo>
                <a:lnTo>
                  <a:pt x="7352" y="3900"/>
                </a:lnTo>
                <a:lnTo>
                  <a:pt x="7400" y="3713"/>
                </a:lnTo>
                <a:lnTo>
                  <a:pt x="7415" y="3583"/>
                </a:lnTo>
                <a:lnTo>
                  <a:pt x="7432" y="3445"/>
                </a:lnTo>
                <a:lnTo>
                  <a:pt x="7456" y="3324"/>
                </a:lnTo>
                <a:lnTo>
                  <a:pt x="7509" y="3269"/>
                </a:lnTo>
                <a:lnTo>
                  <a:pt x="7550" y="3269"/>
                </a:lnTo>
                <a:lnTo>
                  <a:pt x="7590" y="3311"/>
                </a:lnTo>
                <a:lnTo>
                  <a:pt x="7753" y="3071"/>
                </a:lnTo>
                <a:lnTo>
                  <a:pt x="7920" y="2957"/>
                </a:lnTo>
                <a:lnTo>
                  <a:pt x="8078" y="2847"/>
                </a:lnTo>
                <a:lnTo>
                  <a:pt x="8133" y="2762"/>
                </a:lnTo>
                <a:lnTo>
                  <a:pt x="8247" y="2666"/>
                </a:lnTo>
                <a:lnTo>
                  <a:pt x="8400" y="2536"/>
                </a:lnTo>
                <a:lnTo>
                  <a:pt x="8400" y="2269"/>
                </a:lnTo>
                <a:lnTo>
                  <a:pt x="8368" y="2189"/>
                </a:lnTo>
                <a:lnTo>
                  <a:pt x="8351" y="2078"/>
                </a:lnTo>
                <a:lnTo>
                  <a:pt x="8351" y="2043"/>
                </a:lnTo>
                <a:lnTo>
                  <a:pt x="8250" y="1982"/>
                </a:lnTo>
                <a:lnTo>
                  <a:pt x="7951" y="1874"/>
                </a:lnTo>
                <a:lnTo>
                  <a:pt x="7849" y="1839"/>
                </a:lnTo>
                <a:lnTo>
                  <a:pt x="7733" y="1758"/>
                </a:lnTo>
                <a:lnTo>
                  <a:pt x="7462" y="1470"/>
                </a:lnTo>
                <a:lnTo>
                  <a:pt x="7232" y="1470"/>
                </a:lnTo>
                <a:lnTo>
                  <a:pt x="6584" y="1315"/>
                </a:lnTo>
                <a:lnTo>
                  <a:pt x="6518" y="1353"/>
                </a:lnTo>
                <a:lnTo>
                  <a:pt x="6419" y="1393"/>
                </a:lnTo>
                <a:lnTo>
                  <a:pt x="6313" y="1357"/>
                </a:lnTo>
                <a:lnTo>
                  <a:pt x="6319" y="1252"/>
                </a:lnTo>
                <a:lnTo>
                  <a:pt x="6382" y="1181"/>
                </a:lnTo>
                <a:lnTo>
                  <a:pt x="6256" y="1170"/>
                </a:lnTo>
                <a:lnTo>
                  <a:pt x="6214" y="1098"/>
                </a:lnTo>
                <a:lnTo>
                  <a:pt x="6050" y="1046"/>
                </a:lnTo>
                <a:lnTo>
                  <a:pt x="5883" y="1004"/>
                </a:lnTo>
                <a:lnTo>
                  <a:pt x="5754" y="984"/>
                </a:lnTo>
                <a:lnTo>
                  <a:pt x="5620" y="1065"/>
                </a:lnTo>
                <a:lnTo>
                  <a:pt x="5545" y="1023"/>
                </a:lnTo>
                <a:lnTo>
                  <a:pt x="5610" y="899"/>
                </a:lnTo>
                <a:lnTo>
                  <a:pt x="5197" y="858"/>
                </a:lnTo>
                <a:lnTo>
                  <a:pt x="5138" y="899"/>
                </a:lnTo>
                <a:lnTo>
                  <a:pt x="5040" y="861"/>
                </a:lnTo>
                <a:lnTo>
                  <a:pt x="4779" y="944"/>
                </a:lnTo>
                <a:lnTo>
                  <a:pt x="5246" y="579"/>
                </a:lnTo>
                <a:lnTo>
                  <a:pt x="5040" y="422"/>
                </a:lnTo>
                <a:lnTo>
                  <a:pt x="5040" y="392"/>
                </a:lnTo>
                <a:lnTo>
                  <a:pt x="4999" y="248"/>
                </a:lnTo>
                <a:lnTo>
                  <a:pt x="4845" y="153"/>
                </a:lnTo>
                <a:lnTo>
                  <a:pt x="4685" y="248"/>
                </a:lnTo>
                <a:lnTo>
                  <a:pt x="4483" y="486"/>
                </a:lnTo>
                <a:lnTo>
                  <a:pt x="4340" y="519"/>
                </a:lnTo>
                <a:lnTo>
                  <a:pt x="4203" y="455"/>
                </a:lnTo>
                <a:lnTo>
                  <a:pt x="4007" y="455"/>
                </a:lnTo>
                <a:lnTo>
                  <a:pt x="3898" y="535"/>
                </a:lnTo>
                <a:lnTo>
                  <a:pt x="3726" y="535"/>
                </a:lnTo>
                <a:lnTo>
                  <a:pt x="3640" y="577"/>
                </a:lnTo>
                <a:lnTo>
                  <a:pt x="3430" y="579"/>
                </a:lnTo>
                <a:lnTo>
                  <a:pt x="3230" y="607"/>
                </a:lnTo>
                <a:lnTo>
                  <a:pt x="3159" y="668"/>
                </a:lnTo>
                <a:lnTo>
                  <a:pt x="3080" y="535"/>
                </a:lnTo>
                <a:lnTo>
                  <a:pt x="3080" y="196"/>
                </a:lnTo>
                <a:lnTo>
                  <a:pt x="3012" y="144"/>
                </a:lnTo>
                <a:lnTo>
                  <a:pt x="2909" y="62"/>
                </a:lnTo>
                <a:lnTo>
                  <a:pt x="2808" y="0"/>
                </a:lnTo>
                <a:lnTo>
                  <a:pt x="2730" y="80"/>
                </a:lnTo>
                <a:lnTo>
                  <a:pt x="2608" y="80"/>
                </a:lnTo>
                <a:lnTo>
                  <a:pt x="2450" y="124"/>
                </a:lnTo>
                <a:lnTo>
                  <a:pt x="2062" y="120"/>
                </a:lnTo>
                <a:lnTo>
                  <a:pt x="1977" y="100"/>
                </a:lnTo>
                <a:lnTo>
                  <a:pt x="1827" y="42"/>
                </a:lnTo>
                <a:lnTo>
                  <a:pt x="1858" y="131"/>
                </a:lnTo>
                <a:lnTo>
                  <a:pt x="1904" y="227"/>
                </a:lnTo>
                <a:lnTo>
                  <a:pt x="2002" y="353"/>
                </a:lnTo>
                <a:lnTo>
                  <a:pt x="2091" y="444"/>
                </a:lnTo>
                <a:lnTo>
                  <a:pt x="1960" y="541"/>
                </a:lnTo>
                <a:lnTo>
                  <a:pt x="1868" y="588"/>
                </a:lnTo>
                <a:lnTo>
                  <a:pt x="1850" y="634"/>
                </a:lnTo>
                <a:lnTo>
                  <a:pt x="1778" y="682"/>
                </a:lnTo>
                <a:lnTo>
                  <a:pt x="1699" y="692"/>
                </a:lnTo>
                <a:lnTo>
                  <a:pt x="1449" y="621"/>
                </a:lnTo>
                <a:lnTo>
                  <a:pt x="1257" y="510"/>
                </a:lnTo>
                <a:lnTo>
                  <a:pt x="1217" y="442"/>
                </a:lnTo>
                <a:lnTo>
                  <a:pt x="1153" y="500"/>
                </a:lnTo>
                <a:lnTo>
                  <a:pt x="1105" y="455"/>
                </a:lnTo>
                <a:lnTo>
                  <a:pt x="788" y="588"/>
                </a:lnTo>
                <a:lnTo>
                  <a:pt x="811" y="649"/>
                </a:lnTo>
                <a:lnTo>
                  <a:pt x="998" y="742"/>
                </a:lnTo>
                <a:lnTo>
                  <a:pt x="743" y="750"/>
                </a:lnTo>
                <a:lnTo>
                  <a:pt x="694" y="932"/>
                </a:lnTo>
                <a:lnTo>
                  <a:pt x="792" y="974"/>
                </a:lnTo>
                <a:close/>
              </a:path>
            </a:pathLst>
          </a:custGeom>
          <a:noFill/>
          <a:ln w="127000">
            <a:solidFill>
              <a:srgbClr val="0033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/>
          <a:p>
            <a:endParaRPr lang="pt-BR"/>
          </a:p>
        </p:txBody>
      </p:sp>
      <p:sp>
        <p:nvSpPr>
          <p:cNvPr id="18" name="CaixaDeTexto 2"/>
          <p:cNvSpPr txBox="1">
            <a:spLocks noChangeArrowheads="1"/>
          </p:cNvSpPr>
          <p:nvPr/>
        </p:nvSpPr>
        <p:spPr bwMode="auto">
          <a:xfrm>
            <a:off x="731832" y="5088422"/>
            <a:ext cx="10724446" cy="954107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/>
                <a:cs typeface="Calibri" panose="020F0502020204030204" pitchFamily="34" charset="0"/>
              </a:rPr>
              <a:t>É a </a:t>
            </a:r>
            <a:r>
              <a:rPr lang="pt-BR" altLang="pt-BR" sz="2800" b="1" dirty="0">
                <a:latin typeface="Montserrat"/>
                <a:cs typeface="Calibri" panose="020F0502020204030204" pitchFamily="34" charset="0"/>
              </a:rPr>
              <a:t>revitalização</a:t>
            </a:r>
            <a:r>
              <a:rPr lang="pt-BR" altLang="pt-BR" sz="2800" dirty="0">
                <a:latin typeface="Montserrat"/>
                <a:cs typeface="Calibri" panose="020F0502020204030204" pitchFamily="34" charset="0"/>
              </a:rPr>
              <a:t> da SSVP em sua estrutura e a </a:t>
            </a:r>
            <a:r>
              <a:rPr lang="pt-BR" altLang="pt-BR" sz="2800" b="1" dirty="0">
                <a:latin typeface="Montserrat"/>
                <a:cs typeface="Calibri" panose="020F0502020204030204" pitchFamily="34" charset="0"/>
              </a:rPr>
              <a:t>animação</a:t>
            </a:r>
            <a:r>
              <a:rPr lang="pt-BR" altLang="pt-BR" sz="2800" dirty="0">
                <a:latin typeface="Montserrat"/>
                <a:cs typeface="Calibri" panose="020F0502020204030204" pitchFamily="34" charset="0"/>
              </a:rPr>
              <a:t> dos membros que são responsáveis pela sua organização.</a:t>
            </a:r>
            <a:endParaRPr lang="pt-BR" altLang="pt-BR" sz="1400" dirty="0">
              <a:latin typeface="Montserrat"/>
            </a:endParaRPr>
          </a:p>
        </p:txBody>
      </p:sp>
    </p:spTree>
    <p:extLst>
      <p:ext uri="{BB962C8B-B14F-4D97-AF65-F5344CB8AC3E}">
        <p14:creationId xmlns:p14="http://schemas.microsoft.com/office/powerpoint/2010/main" val="3196347654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7">
            <a:extLst>
              <a:ext uri="{FF2B5EF4-FFF2-40B4-BE49-F238E27FC236}">
                <a16:creationId xmlns:a16="http://schemas.microsoft.com/office/drawing/2014/main" id="{874D287D-9638-4DCA-8CDC-B03F0816F99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770909" y="1082750"/>
            <a:ext cx="6650181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 QUE É MISSÃO? </a:t>
            </a:r>
            <a:endParaRPr lang="pt-BR" altLang="pt-BR" sz="36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17" name="CaixaDeTexto 2"/>
          <p:cNvSpPr txBox="1">
            <a:spLocks noChangeArrowheads="1"/>
          </p:cNvSpPr>
          <p:nvPr/>
        </p:nvSpPr>
        <p:spPr bwMode="auto">
          <a:xfrm>
            <a:off x="1193318" y="2858563"/>
            <a:ext cx="9811566" cy="2246769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b="1" dirty="0">
                <a:solidFill>
                  <a:schemeClr val="tx1">
                    <a:lumMod val="75000"/>
                    <a:lumOff val="25000"/>
                  </a:schemeClr>
                </a:solidFill>
                <a:latin typeface="Montserrat"/>
                <a:cs typeface="Calibri" panose="020F0502020204030204" pitchFamily="34" charset="0"/>
              </a:rPr>
              <a:t>É um olhar cuidadoso para dentro da própria organização. </a:t>
            </a:r>
            <a:r>
              <a:rPr lang="pt-BR" altLang="pt-BR" sz="2800" dirty="0">
                <a:solidFill>
                  <a:schemeClr val="tx1">
                    <a:lumMod val="75000"/>
                    <a:lumOff val="25000"/>
                  </a:schemeClr>
                </a:solidFill>
                <a:latin typeface="Montserrat"/>
                <a:cs typeface="Calibri" panose="020F0502020204030204" pitchFamily="34" charset="0"/>
              </a:rPr>
              <a:t>Atende de forma especial e personalizada cada demanda. Promove o recrutamento de novos membros para a SSVP e resgate de outros. Opera em sintonia com o trabalho realizado por outros departamentos ou comissões.</a:t>
            </a:r>
          </a:p>
        </p:txBody>
      </p:sp>
    </p:spTree>
    <p:extLst>
      <p:ext uri="{BB962C8B-B14F-4D97-AF65-F5344CB8AC3E}">
        <p14:creationId xmlns:p14="http://schemas.microsoft.com/office/powerpoint/2010/main" val="3108636662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7">
            <a:extLst>
              <a:ext uri="{FF2B5EF4-FFF2-40B4-BE49-F238E27FC236}">
                <a16:creationId xmlns:a16="http://schemas.microsoft.com/office/drawing/2014/main" id="{874D287D-9638-4DCA-8CDC-B03F0816F99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770908" y="962606"/>
            <a:ext cx="6650181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 QUE É MISSÃO? </a:t>
            </a:r>
            <a:endParaRPr lang="pt-BR" altLang="pt-BR" sz="36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pic>
        <p:nvPicPr>
          <p:cNvPr id="17" name="Imagem 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-428734">
            <a:off x="953164" y="2380522"/>
            <a:ext cx="2869710" cy="35863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8" name="CaixaDeTexto 3"/>
          <p:cNvSpPr txBox="1">
            <a:spLocks noChangeArrowheads="1"/>
          </p:cNvSpPr>
          <p:nvPr/>
        </p:nvSpPr>
        <p:spPr bwMode="auto">
          <a:xfrm>
            <a:off x="4203031" y="2943751"/>
            <a:ext cx="7587916" cy="2246769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/>
                <a:cs typeface="Calibri" panose="020F0502020204030204" pitchFamily="34" charset="0"/>
              </a:rPr>
              <a:t>A ação das Missões Populares Vicentinas está mergulhada no carisma vicentino, que se faz presente tornando os trabalhos missionários focados e direcionados para a evangelização preferencial dos Pobres.</a:t>
            </a:r>
          </a:p>
        </p:txBody>
      </p:sp>
    </p:spTree>
    <p:extLst>
      <p:ext uri="{BB962C8B-B14F-4D97-AF65-F5344CB8AC3E}">
        <p14:creationId xmlns:p14="http://schemas.microsoft.com/office/powerpoint/2010/main" val="1512612135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7">
            <a:extLst>
              <a:ext uri="{FF2B5EF4-FFF2-40B4-BE49-F238E27FC236}">
                <a16:creationId xmlns:a16="http://schemas.microsoft.com/office/drawing/2014/main" id="{874D287D-9638-4DCA-8CDC-B03F0816F99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770908" y="962606"/>
            <a:ext cx="6650181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 QUE É VOCAÇÃO? </a:t>
            </a:r>
            <a:endParaRPr lang="pt-BR" altLang="pt-BR" sz="36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pic>
        <p:nvPicPr>
          <p:cNvPr id="15" name="Imagem 4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4332287" y="1809881"/>
            <a:ext cx="3527425" cy="2482719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p:sp>
        <p:nvSpPr>
          <p:cNvPr id="17" name="CaixaDeTexto 16"/>
          <p:cNvSpPr txBox="1"/>
          <p:nvPr/>
        </p:nvSpPr>
        <p:spPr>
          <a:xfrm>
            <a:off x="685798" y="4551448"/>
            <a:ext cx="10820400" cy="138499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defRPr/>
            </a:pPr>
            <a:r>
              <a:rPr lang="pt-BR" sz="2800" dirty="0">
                <a:latin typeface="Montserrat"/>
                <a:cs typeface="Calibri" panose="020F0502020204030204" pitchFamily="34" charset="0"/>
              </a:rPr>
              <a:t>Vocação pode ser entendida como </a:t>
            </a:r>
            <a:r>
              <a:rPr lang="pt-BR" sz="2800" b="1" dirty="0">
                <a:latin typeface="Montserrat"/>
                <a:cs typeface="Calibri" panose="020F0502020204030204" pitchFamily="34" charset="0"/>
              </a:rPr>
              <a:t>chamado</a:t>
            </a:r>
            <a:r>
              <a:rPr lang="pt-BR" sz="2800" dirty="0">
                <a:latin typeface="Montserrat"/>
                <a:cs typeface="Calibri" panose="020F0502020204030204" pitchFamily="34" charset="0"/>
              </a:rPr>
              <a:t>. É o algo a mais que, dentro de nós, nos movimenta e nos leva a assumir um determinado compromisso conosco, com os outros e com Deus.</a:t>
            </a:r>
            <a:endParaRPr lang="pt-BR" sz="2800" dirty="0">
              <a:latin typeface="Montserrat"/>
            </a:endParaRPr>
          </a:p>
        </p:txBody>
      </p:sp>
    </p:spTree>
    <p:extLst>
      <p:ext uri="{BB962C8B-B14F-4D97-AF65-F5344CB8AC3E}">
        <p14:creationId xmlns:p14="http://schemas.microsoft.com/office/powerpoint/2010/main" val="4017773030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4" name="CaixaDeTexto 2"/>
          <p:cNvSpPr txBox="1">
            <a:spLocks noChangeArrowheads="1"/>
          </p:cNvSpPr>
          <p:nvPr/>
        </p:nvSpPr>
        <p:spPr bwMode="auto">
          <a:xfrm>
            <a:off x="1883567" y="2597558"/>
            <a:ext cx="8424862" cy="2246769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/>
                <a:cs typeface="Calibri" panose="020F0502020204030204" pitchFamily="34" charset="0"/>
              </a:rPr>
              <a:t>A vocação da SSVP nasce do contato pessoal com o próprio Cristo Jesus que se encontra na pessoa dos mais pobres. Nosso foco é a caridade para com o próximo, manifestada na visita ao Pobre.</a:t>
            </a:r>
            <a:endParaRPr lang="pt-BR" altLang="pt-BR" dirty="0"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sp>
        <p:nvSpPr>
          <p:cNvPr id="2" name="Retângulo 7">
            <a:extLst>
              <a:ext uri="{FF2B5EF4-FFF2-40B4-BE49-F238E27FC236}">
                <a16:creationId xmlns:a16="http://schemas.microsoft.com/office/drawing/2014/main" id="{52BDB1A8-0361-6B2A-85FC-D57DDF4722D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770908" y="962606"/>
            <a:ext cx="6650181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 QUE É VOCAÇÃO? </a:t>
            </a:r>
            <a:endParaRPr lang="pt-BR" altLang="pt-BR" sz="36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15514851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7">
            <a:extLst>
              <a:ext uri="{FF2B5EF4-FFF2-40B4-BE49-F238E27FC236}">
                <a16:creationId xmlns:a16="http://schemas.microsoft.com/office/drawing/2014/main" id="{874D287D-9638-4DCA-8CDC-B03F0816F99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770909" y="912571"/>
            <a:ext cx="6650181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 QUE FAZEMOS? </a:t>
            </a:r>
            <a:endParaRPr lang="pt-BR" altLang="pt-BR" sz="36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pic>
        <p:nvPicPr>
          <p:cNvPr id="14" name="Imagem 13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529263" y="1608937"/>
            <a:ext cx="5502442" cy="3235389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p:sp>
        <p:nvSpPr>
          <p:cNvPr id="15" name="CaixaDeTexto 2"/>
          <p:cNvSpPr txBox="1">
            <a:spLocks noChangeArrowheads="1"/>
          </p:cNvSpPr>
          <p:nvPr/>
        </p:nvSpPr>
        <p:spPr bwMode="auto">
          <a:xfrm>
            <a:off x="279004" y="4932162"/>
            <a:ext cx="11758863" cy="1384995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/>
                <a:cs typeface="Calibri" panose="020F0502020204030204" pitchFamily="34" charset="0"/>
              </a:rPr>
              <a:t>Reunimo-nos em nossas </a:t>
            </a:r>
            <a:r>
              <a:rPr lang="pt-BR" altLang="pt-BR" sz="2800" b="1" dirty="0">
                <a:latin typeface="Montserrat"/>
                <a:cs typeface="Calibri" panose="020F0502020204030204" pitchFamily="34" charset="0"/>
              </a:rPr>
              <a:t>conferências</a:t>
            </a:r>
            <a:r>
              <a:rPr lang="pt-BR" altLang="pt-BR" sz="2800" dirty="0">
                <a:latin typeface="Montserrat"/>
                <a:cs typeface="Calibri" panose="020F0502020204030204" pitchFamily="34" charset="0"/>
              </a:rPr>
              <a:t> semanalmente, e nelas pensamos maneiras e ações para romper o padrão de desigualdade que vem sendo a marca do mundo atual.</a:t>
            </a:r>
            <a:endParaRPr lang="pt-BR" altLang="pt-BR" dirty="0"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03530790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7" name="CaixaDeTexto 2"/>
          <p:cNvSpPr txBox="1">
            <a:spLocks noChangeArrowheads="1"/>
          </p:cNvSpPr>
          <p:nvPr/>
        </p:nvSpPr>
        <p:spPr bwMode="auto">
          <a:xfrm>
            <a:off x="1017270" y="2579944"/>
            <a:ext cx="10115550" cy="2246769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/>
                <a:cs typeface="Calibri" panose="020F0502020204030204" pitchFamily="34" charset="0"/>
              </a:rPr>
              <a:t>É necessário recordar nossos valores para nos inspirarmos e nos animarmos para o trabalho caritativo. Vejamos brevemente cada um de </a:t>
            </a:r>
            <a:r>
              <a:rPr lang="pt-BR" altLang="pt-BR" sz="2800" b="1" dirty="0">
                <a:latin typeface="Montserrat"/>
                <a:cs typeface="Calibri" panose="020F0502020204030204" pitchFamily="34" charset="0"/>
              </a:rPr>
              <a:t>nossos valores e nossa missão</a:t>
            </a:r>
            <a:r>
              <a:rPr lang="pt-BR" altLang="pt-BR" sz="2800" dirty="0">
                <a:latin typeface="Montserrat"/>
                <a:cs typeface="Calibri" panose="020F0502020204030204" pitchFamily="34" charset="0"/>
              </a:rPr>
              <a:t>, que são: a </a:t>
            </a:r>
            <a:r>
              <a:rPr lang="pt-BR" altLang="pt-BR" sz="2800" b="1" u="sng" dirty="0">
                <a:latin typeface="Montserrat"/>
                <a:cs typeface="Calibri" panose="020F0502020204030204" pitchFamily="34" charset="0"/>
              </a:rPr>
              <a:t>caridade</a:t>
            </a:r>
            <a:r>
              <a:rPr lang="pt-BR" altLang="pt-BR" sz="2800" dirty="0">
                <a:latin typeface="Montserrat"/>
                <a:cs typeface="Calibri" panose="020F0502020204030204" pitchFamily="34" charset="0"/>
              </a:rPr>
              <a:t>, a </a:t>
            </a:r>
            <a:r>
              <a:rPr lang="pt-BR" altLang="pt-BR" sz="2800" b="1" u="sng" dirty="0">
                <a:latin typeface="Montserrat"/>
                <a:cs typeface="Calibri" panose="020F0502020204030204" pitchFamily="34" charset="0"/>
              </a:rPr>
              <a:t>empatia</a:t>
            </a:r>
            <a:r>
              <a:rPr lang="pt-BR" altLang="pt-BR" sz="2800" dirty="0">
                <a:latin typeface="Montserrat"/>
                <a:cs typeface="Calibri" panose="020F0502020204030204" pitchFamily="34" charset="0"/>
              </a:rPr>
              <a:t>, a </a:t>
            </a:r>
            <a:r>
              <a:rPr lang="pt-BR" altLang="pt-BR" sz="2800" b="1" u="sng" dirty="0">
                <a:latin typeface="Montserrat"/>
                <a:cs typeface="Calibri" panose="020F0502020204030204" pitchFamily="34" charset="0"/>
              </a:rPr>
              <a:t>simplicidade</a:t>
            </a:r>
            <a:r>
              <a:rPr lang="pt-BR" altLang="pt-BR" sz="2800" dirty="0">
                <a:latin typeface="Montserrat"/>
                <a:cs typeface="Calibri" panose="020F0502020204030204" pitchFamily="34" charset="0"/>
              </a:rPr>
              <a:t>, a </a:t>
            </a:r>
            <a:r>
              <a:rPr lang="pt-BR" altLang="pt-BR" sz="2800" b="1" u="sng" dirty="0">
                <a:latin typeface="Montserrat"/>
                <a:cs typeface="Calibri" panose="020F0502020204030204" pitchFamily="34" charset="0"/>
              </a:rPr>
              <a:t>justiça</a:t>
            </a:r>
            <a:r>
              <a:rPr lang="pt-BR" altLang="pt-BR" sz="2800" dirty="0">
                <a:latin typeface="Montserrat"/>
                <a:cs typeface="Calibri" panose="020F0502020204030204" pitchFamily="34" charset="0"/>
              </a:rPr>
              <a:t> e a </a:t>
            </a:r>
            <a:r>
              <a:rPr lang="pt-BR" altLang="pt-BR" sz="2800" b="1" u="sng" dirty="0">
                <a:latin typeface="Montserrat"/>
                <a:cs typeface="Calibri" panose="020F0502020204030204" pitchFamily="34" charset="0"/>
              </a:rPr>
              <a:t>espiritualidade.</a:t>
            </a:r>
            <a:endParaRPr lang="pt-BR" altLang="pt-BR" b="1" u="sng" dirty="0"/>
          </a:p>
        </p:txBody>
      </p:sp>
      <p:sp>
        <p:nvSpPr>
          <p:cNvPr id="2" name="Retângulo 7">
            <a:extLst>
              <a:ext uri="{FF2B5EF4-FFF2-40B4-BE49-F238E27FC236}">
                <a16:creationId xmlns:a16="http://schemas.microsoft.com/office/drawing/2014/main" id="{C77072BD-D596-68C2-6F2A-E341BA83F3CC}"/>
              </a:ext>
            </a:extLst>
          </p:cNvPr>
          <p:cNvSpPr>
            <a:spLocks noChangeArrowheads="1"/>
          </p:cNvSpPr>
          <p:nvPr/>
        </p:nvSpPr>
        <p:spPr bwMode="auto">
          <a:xfrm>
            <a:off x="1" y="952550"/>
            <a:ext cx="12191999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  <a:cs typeface="Calibri" panose="020F0502020204030204" pitchFamily="34" charset="0"/>
              </a:rPr>
              <a:t>Nossos Valores e Nossa Missão</a:t>
            </a:r>
            <a:endParaRPr lang="pt-BR" altLang="pt-BR" sz="3600" b="1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46248774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7">
            <a:extLst>
              <a:ext uri="{FF2B5EF4-FFF2-40B4-BE49-F238E27FC236}">
                <a16:creationId xmlns:a16="http://schemas.microsoft.com/office/drawing/2014/main" id="{874D287D-9638-4DCA-8CDC-B03F0816F991}"/>
              </a:ext>
            </a:extLst>
          </p:cNvPr>
          <p:cNvSpPr>
            <a:spLocks noChangeArrowheads="1"/>
          </p:cNvSpPr>
          <p:nvPr/>
        </p:nvSpPr>
        <p:spPr bwMode="auto">
          <a:xfrm>
            <a:off x="1" y="952550"/>
            <a:ext cx="12191999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  <a:cs typeface="Calibri" panose="020F0502020204030204" pitchFamily="34" charset="0"/>
              </a:rPr>
              <a:t>Nossos Valores e Nossa Missão</a:t>
            </a:r>
            <a:endParaRPr lang="pt-BR" altLang="pt-BR" sz="3600" b="1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CaixaDeTexto 2"/>
          <p:cNvSpPr txBox="1">
            <a:spLocks noChangeArrowheads="1"/>
          </p:cNvSpPr>
          <p:nvPr/>
        </p:nvSpPr>
        <p:spPr bwMode="auto">
          <a:xfrm>
            <a:off x="958132" y="1703708"/>
            <a:ext cx="9577731" cy="4278094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sz="2800" b="1" dirty="0">
                <a:latin typeface="Montserrat"/>
              </a:rPr>
              <a:t>CARIDADE: </a:t>
            </a:r>
            <a:r>
              <a:rPr lang="pt-BR" altLang="pt-BR" sz="2800" dirty="0">
                <a:latin typeface="Montserrat"/>
                <a:cs typeface="Calibri" panose="020F0502020204030204" pitchFamily="34" charset="0"/>
              </a:rPr>
              <a:t>Nos leva a um amor sem lacunas e incondicional e nos movimenta a fazer o bem gratuita e desinteressadamente ao outro. </a:t>
            </a:r>
          </a:p>
          <a:p>
            <a:pPr algn="just">
              <a:defRPr/>
            </a:pPr>
            <a:endParaRPr lang="pt-BR" altLang="pt-BR" sz="1000" dirty="0">
              <a:latin typeface="Montserrat"/>
              <a:cs typeface="Calibri" panose="020F0502020204030204" pitchFamily="34" charset="0"/>
            </a:endParaRPr>
          </a:p>
          <a:p>
            <a:pPr algn="just">
              <a:defRPr/>
            </a:pPr>
            <a:r>
              <a:rPr lang="pt-BR" sz="2800" b="1" dirty="0">
                <a:latin typeface="Montserrat"/>
              </a:rPr>
              <a:t>EMPATIA: </a:t>
            </a:r>
            <a:r>
              <a:rPr lang="pt-BR" altLang="pt-BR" sz="2800" dirty="0">
                <a:latin typeface="Montserrat"/>
                <a:cs typeface="Calibri" panose="020F0502020204030204" pitchFamily="34" charset="0"/>
              </a:rPr>
              <a:t>Nos faz abraçar com bondade e compaixão uma pessoa, um projeto ou uma realidade com misericórdia e total amor.</a:t>
            </a:r>
          </a:p>
          <a:p>
            <a:pPr algn="just">
              <a:defRPr/>
            </a:pPr>
            <a:endParaRPr lang="pt-BR" altLang="pt-BR" sz="1000" dirty="0">
              <a:latin typeface="Montserrat"/>
              <a:cs typeface="Calibri" panose="020F0502020204030204" pitchFamily="34" charset="0"/>
            </a:endParaRPr>
          </a:p>
          <a:p>
            <a:pPr algn="just">
              <a:defRPr/>
            </a:pPr>
            <a:r>
              <a:rPr lang="pt-BR" sz="2800" b="1" dirty="0">
                <a:latin typeface="Montserrat"/>
              </a:rPr>
              <a:t>SIMPLICIDADE: </a:t>
            </a:r>
            <a:r>
              <a:rPr lang="pt-BR" altLang="pt-BR" sz="2800" dirty="0">
                <a:latin typeface="Montserrat"/>
                <a:cs typeface="Calibri" panose="020F0502020204030204" pitchFamily="34" charset="0"/>
              </a:rPr>
              <a:t>Ela permite que nos aproximemos com mais facilidade das realidades e das pessoas.</a:t>
            </a:r>
          </a:p>
          <a:p>
            <a:pPr algn="just">
              <a:defRPr/>
            </a:pPr>
            <a:endParaRPr lang="pt-BR" altLang="pt-BR" sz="2800" dirty="0">
              <a:latin typeface="Montserrat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46204775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7">
            <a:extLst>
              <a:ext uri="{FF2B5EF4-FFF2-40B4-BE49-F238E27FC236}">
                <a16:creationId xmlns:a16="http://schemas.microsoft.com/office/drawing/2014/main" id="{874D287D-9638-4DCA-8CDC-B03F0816F991}"/>
              </a:ext>
            </a:extLst>
          </p:cNvPr>
          <p:cNvSpPr>
            <a:spLocks noChangeArrowheads="1"/>
          </p:cNvSpPr>
          <p:nvPr/>
        </p:nvSpPr>
        <p:spPr bwMode="auto">
          <a:xfrm>
            <a:off x="1" y="952550"/>
            <a:ext cx="12191999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  <a:cs typeface="Calibri" panose="020F0502020204030204" pitchFamily="34" charset="0"/>
              </a:rPr>
              <a:t>Nossos Valores e Nossa Missão</a:t>
            </a:r>
            <a:endParaRPr lang="pt-BR" altLang="pt-BR" sz="3600" b="1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CaixaDeTexto 2"/>
          <p:cNvSpPr txBox="1">
            <a:spLocks noChangeArrowheads="1"/>
          </p:cNvSpPr>
          <p:nvPr/>
        </p:nvSpPr>
        <p:spPr bwMode="auto">
          <a:xfrm>
            <a:off x="304800" y="2287406"/>
            <a:ext cx="7892716" cy="353943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sz="2800" b="1" dirty="0">
                <a:latin typeface="Montserrat"/>
              </a:rPr>
              <a:t>JUSTIÇA: </a:t>
            </a:r>
            <a:r>
              <a:rPr lang="pt-BR" altLang="pt-BR" sz="2800" dirty="0">
                <a:latin typeface="Montserrat"/>
                <a:cs typeface="Calibri" panose="020F0502020204030204" pitchFamily="34" charset="0"/>
              </a:rPr>
              <a:t>É ela que deve nos inquietar e motivar para a luta por um mundo melhor.</a:t>
            </a:r>
          </a:p>
          <a:p>
            <a:pPr algn="just">
              <a:defRPr/>
            </a:pPr>
            <a:endParaRPr lang="pt-BR" altLang="pt-BR" sz="2800" dirty="0">
              <a:latin typeface="Montserrat"/>
              <a:cs typeface="Calibri" panose="020F0502020204030204" pitchFamily="34" charset="0"/>
            </a:endParaRPr>
          </a:p>
          <a:p>
            <a:pPr algn="just">
              <a:defRPr/>
            </a:pPr>
            <a:r>
              <a:rPr lang="pt-BR" sz="2800" b="1" dirty="0">
                <a:latin typeface="Montserrat"/>
              </a:rPr>
              <a:t>ESPIRITUALIDADE: </a:t>
            </a:r>
            <a:r>
              <a:rPr lang="pt-BR" altLang="pt-BR" sz="2800" dirty="0">
                <a:latin typeface="Montserrat"/>
                <a:cs typeface="Calibri" panose="020F0502020204030204" pitchFamily="34" charset="0"/>
              </a:rPr>
              <a:t>Ser espiritualizado facilita muito o encontro com as realidades de pobreza e a pensar em soluções para cada situação. </a:t>
            </a:r>
          </a:p>
          <a:p>
            <a:pPr algn="just">
              <a:defRPr/>
            </a:pPr>
            <a:endParaRPr lang="pt-BR" altLang="pt-BR" sz="2800" dirty="0">
              <a:solidFill>
                <a:schemeClr val="tx1">
                  <a:lumMod val="75000"/>
                  <a:lumOff val="25000"/>
                </a:schemeClr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14" name="Imagem 3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8671649" y="2845444"/>
            <a:ext cx="3079750" cy="2312987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1045916043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7" name="Título 1">
            <a:extLst>
              <a:ext uri="{FF2B5EF4-FFF2-40B4-BE49-F238E27FC236}">
                <a16:creationId xmlns:a16="http://schemas.microsoft.com/office/drawing/2014/main" id="{72D1E14B-39EC-4AB2-8006-513AE222CE78}"/>
              </a:ext>
            </a:extLst>
          </p:cNvPr>
          <p:cNvSpPr txBox="1">
            <a:spLocks/>
          </p:cNvSpPr>
          <p:nvPr/>
        </p:nvSpPr>
        <p:spPr>
          <a:xfrm>
            <a:off x="719905" y="3138979"/>
            <a:ext cx="6545179" cy="949037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>
              <a:defRPr/>
            </a:pPr>
            <a:r>
              <a:rPr lang="pt-BR" altLang="pt-BR" sz="4000" b="1" dirty="0">
                <a:solidFill>
                  <a:schemeClr val="bg1"/>
                </a:solidFill>
                <a:latin typeface="Garamond" panose="02020404030301010803" pitchFamily="18" charset="0"/>
              </a:rPr>
              <a:t>ALGUMAS QUESTÕES:</a:t>
            </a:r>
            <a:endParaRPr lang="pt-BR" sz="40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16350740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4" name="Retângulo 7">
            <a:extLst>
              <a:ext uri="{FF2B5EF4-FFF2-40B4-BE49-F238E27FC236}">
                <a16:creationId xmlns:a16="http://schemas.microsoft.com/office/drawing/2014/main" id="{32BC3E4C-2379-4644-9F7A-D138A6169C7A}"/>
              </a:ext>
            </a:extLst>
          </p:cNvPr>
          <p:cNvSpPr>
            <a:spLocks noChangeArrowheads="1"/>
          </p:cNvSpPr>
          <p:nvPr/>
        </p:nvSpPr>
        <p:spPr bwMode="auto">
          <a:xfrm>
            <a:off x="3297382" y="1057377"/>
            <a:ext cx="4167188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Algumas questões</a:t>
            </a:r>
            <a:endParaRPr lang="pt-BR" altLang="pt-BR" sz="36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8">
            <a:extLst>
              <a:ext uri="{FF2B5EF4-FFF2-40B4-BE49-F238E27FC236}">
                <a16:creationId xmlns:a16="http://schemas.microsoft.com/office/drawing/2014/main" id="{39195B20-0CCA-46DA-A7F3-4CED1982FD76}"/>
              </a:ext>
            </a:extLst>
          </p:cNvPr>
          <p:cNvSpPr>
            <a:spLocks noChangeArrowheads="1"/>
          </p:cNvSpPr>
          <p:nvPr/>
        </p:nvSpPr>
        <p:spPr bwMode="auto">
          <a:xfrm>
            <a:off x="471054" y="2990974"/>
            <a:ext cx="11222181" cy="267765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/>
            <a:r>
              <a:rPr lang="pt-BR" altLang="pt-BR" sz="2800" dirty="0">
                <a:latin typeface="Montserrat" panose="00000500000000000000" pitchFamily="2" charset="0"/>
              </a:rPr>
              <a:t>Como eu posso ser missionário em minha casa, no trabalho e na comunidade onde vivo? </a:t>
            </a:r>
          </a:p>
          <a:p>
            <a:pPr algn="just" eaLnBrk="1" hangingPunct="1"/>
            <a:endParaRPr lang="pt-BR" altLang="pt-BR" sz="2800" dirty="0">
              <a:latin typeface="Montserrat" panose="00000500000000000000" pitchFamily="2" charset="0"/>
            </a:endParaRPr>
          </a:p>
          <a:p>
            <a:pPr algn="just" eaLnBrk="1" hangingPunct="1"/>
            <a:r>
              <a:rPr lang="pt-BR" altLang="pt-BR" sz="2800" dirty="0">
                <a:latin typeface="Montserrat" panose="00000500000000000000" pitchFamily="2" charset="0"/>
              </a:rPr>
              <a:t>Assumo o compromisso de cristão, vivendo e transmitindo a Boa Nova da paz, da justiça, do amor, do perdão, da fraternidade, da acolhida? </a:t>
            </a:r>
          </a:p>
        </p:txBody>
      </p:sp>
    </p:spTree>
    <p:extLst>
      <p:ext uri="{BB962C8B-B14F-4D97-AF65-F5344CB8AC3E}">
        <p14:creationId xmlns:p14="http://schemas.microsoft.com/office/powerpoint/2010/main" val="2388518545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4" name="Retângulo 7">
            <a:extLst>
              <a:ext uri="{FF2B5EF4-FFF2-40B4-BE49-F238E27FC236}">
                <a16:creationId xmlns:a16="http://schemas.microsoft.com/office/drawing/2014/main" id="{32BC3E4C-2379-4644-9F7A-D138A6169C7A}"/>
              </a:ext>
            </a:extLst>
          </p:cNvPr>
          <p:cNvSpPr>
            <a:spLocks noChangeArrowheads="1"/>
          </p:cNvSpPr>
          <p:nvPr/>
        </p:nvSpPr>
        <p:spPr bwMode="auto">
          <a:xfrm>
            <a:off x="3297382" y="1057377"/>
            <a:ext cx="4167188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Algumas questões</a:t>
            </a:r>
            <a:endParaRPr lang="pt-BR" altLang="pt-BR" sz="36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8">
            <a:extLst>
              <a:ext uri="{FF2B5EF4-FFF2-40B4-BE49-F238E27FC236}">
                <a16:creationId xmlns:a16="http://schemas.microsoft.com/office/drawing/2014/main" id="{39195B20-0CCA-46DA-A7F3-4CED1982FD76}"/>
              </a:ext>
            </a:extLst>
          </p:cNvPr>
          <p:cNvSpPr>
            <a:spLocks noChangeArrowheads="1"/>
          </p:cNvSpPr>
          <p:nvPr/>
        </p:nvSpPr>
        <p:spPr bwMode="auto">
          <a:xfrm>
            <a:off x="484909" y="2824315"/>
            <a:ext cx="11263746" cy="22467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/>
            <a:r>
              <a:rPr lang="pt-BR" altLang="pt-BR" sz="2800" dirty="0">
                <a:latin typeface="Montserrat" panose="00000500000000000000" pitchFamily="2" charset="0"/>
              </a:rPr>
              <a:t>Como sou missionário (a) na minha Conferência Vicentina?</a:t>
            </a:r>
          </a:p>
          <a:p>
            <a:pPr algn="just" eaLnBrk="1" hangingPunct="1"/>
            <a:endParaRPr lang="pt-BR" altLang="pt-BR" sz="2800" dirty="0">
              <a:latin typeface="Montserrat" panose="00000500000000000000" pitchFamily="2" charset="0"/>
            </a:endParaRPr>
          </a:p>
          <a:p>
            <a:pPr algn="just" eaLnBrk="1" hangingPunct="1"/>
            <a:r>
              <a:rPr lang="pt-BR" altLang="pt-BR" sz="2800" dirty="0">
                <a:latin typeface="Montserrat" panose="00000500000000000000" pitchFamily="2" charset="0"/>
              </a:rPr>
              <a:t> </a:t>
            </a:r>
          </a:p>
          <a:p>
            <a:pPr algn="just" eaLnBrk="1" hangingPunct="1"/>
            <a:r>
              <a:rPr lang="pt-BR" altLang="pt-BR" sz="2800" dirty="0">
                <a:latin typeface="Montserrat" panose="00000500000000000000" pitchFamily="2" charset="0"/>
              </a:rPr>
              <a:t>Como sou missionário (a) nas visitas domiciliares que faço aos Pobres? </a:t>
            </a:r>
          </a:p>
        </p:txBody>
      </p:sp>
    </p:spTree>
    <p:extLst>
      <p:ext uri="{BB962C8B-B14F-4D97-AF65-F5344CB8AC3E}">
        <p14:creationId xmlns:p14="http://schemas.microsoft.com/office/powerpoint/2010/main" val="1288120867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4" name="Retângulo 7">
            <a:extLst>
              <a:ext uri="{FF2B5EF4-FFF2-40B4-BE49-F238E27FC236}">
                <a16:creationId xmlns:a16="http://schemas.microsoft.com/office/drawing/2014/main" id="{32BC3E4C-2379-4644-9F7A-D138A6169C7A}"/>
              </a:ext>
            </a:extLst>
          </p:cNvPr>
          <p:cNvSpPr>
            <a:spLocks noChangeArrowheads="1"/>
          </p:cNvSpPr>
          <p:nvPr/>
        </p:nvSpPr>
        <p:spPr bwMode="auto">
          <a:xfrm>
            <a:off x="1242701" y="2262702"/>
            <a:ext cx="4167188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latin typeface="Garamond" panose="02020404030301010803" pitchFamily="18" charset="0"/>
              </a:rPr>
              <a:t>Algumas questões</a:t>
            </a:r>
            <a:endParaRPr lang="pt-BR" altLang="pt-BR" sz="3600" dirty="0">
              <a:latin typeface="Garamond" panose="02020404030301010803" pitchFamily="18" charset="0"/>
            </a:endParaRPr>
          </a:p>
        </p:txBody>
      </p:sp>
      <p:sp>
        <p:nvSpPr>
          <p:cNvPr id="15" name="Retângulo 8">
            <a:extLst>
              <a:ext uri="{FF2B5EF4-FFF2-40B4-BE49-F238E27FC236}">
                <a16:creationId xmlns:a16="http://schemas.microsoft.com/office/drawing/2014/main" id="{39195B20-0CCA-46DA-A7F3-4CED1982FD76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13164" y="3361853"/>
            <a:ext cx="9421091" cy="138499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/>
            <a:r>
              <a:rPr lang="pt-BR" altLang="pt-BR" sz="2800" dirty="0">
                <a:latin typeface="Montserrat" panose="00000500000000000000" pitchFamily="2" charset="0"/>
              </a:rPr>
              <a:t>Ser missionário é tomar uma decisão radical de entrega ao Reino de Deus em prol da promoção humana e espiritual dos Pobres.</a:t>
            </a:r>
          </a:p>
        </p:txBody>
      </p:sp>
    </p:spTree>
    <p:extLst>
      <p:ext uri="{BB962C8B-B14F-4D97-AF65-F5344CB8AC3E}">
        <p14:creationId xmlns:p14="http://schemas.microsoft.com/office/powerpoint/2010/main" val="112465341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7" name="Título 1">
            <a:extLst>
              <a:ext uri="{FF2B5EF4-FFF2-40B4-BE49-F238E27FC236}">
                <a16:creationId xmlns:a16="http://schemas.microsoft.com/office/drawing/2014/main" id="{72D1E14B-39EC-4AB2-8006-513AE222CE78}"/>
              </a:ext>
            </a:extLst>
          </p:cNvPr>
          <p:cNvSpPr txBox="1">
            <a:spLocks/>
          </p:cNvSpPr>
          <p:nvPr/>
        </p:nvSpPr>
        <p:spPr>
          <a:xfrm>
            <a:off x="254684" y="2979835"/>
            <a:ext cx="7475621" cy="1267326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>
              <a:defRPr/>
            </a:pPr>
            <a:r>
              <a:rPr lang="pt-BR" altLang="pt-BR" sz="3600" b="1" dirty="0">
                <a:solidFill>
                  <a:schemeClr val="bg1"/>
                </a:solidFill>
                <a:latin typeface="Garamond" panose="02020404030301010803" pitchFamily="18" charset="0"/>
              </a:rPr>
              <a:t>A SOCIEDADE DE SÃO VICENTE DE PAULO E A MISSÃO</a:t>
            </a: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72131481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4" name="Retângulo 7">
            <a:extLst>
              <a:ext uri="{FF2B5EF4-FFF2-40B4-BE49-F238E27FC236}">
                <a16:creationId xmlns:a16="http://schemas.microsoft.com/office/drawing/2014/main" id="{32BC3E4C-2379-4644-9F7A-D138A6169C7A}"/>
              </a:ext>
            </a:extLst>
          </p:cNvPr>
          <p:cNvSpPr>
            <a:spLocks noChangeArrowheads="1"/>
          </p:cNvSpPr>
          <p:nvPr/>
        </p:nvSpPr>
        <p:spPr bwMode="auto">
          <a:xfrm>
            <a:off x="304801" y="1154855"/>
            <a:ext cx="10231062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A Sociedade de São Vicente de Paulo e a missão</a:t>
            </a:r>
            <a:endParaRPr lang="pt-BR" altLang="pt-BR" sz="36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8">
            <a:extLst>
              <a:ext uri="{FF2B5EF4-FFF2-40B4-BE49-F238E27FC236}">
                <a16:creationId xmlns:a16="http://schemas.microsoft.com/office/drawing/2014/main" id="{39195B20-0CCA-46DA-A7F3-4CED1982FD76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89882" y="3195149"/>
            <a:ext cx="9344374" cy="181588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anose="00000500000000000000" pitchFamily="2" charset="0"/>
              </a:rPr>
              <a:t>A Sociedade de São Vicente de Paulo está associada à missão evangelizadora da Igreja pelo seu testemunho visível em ações e em palavras.</a:t>
            </a:r>
          </a:p>
          <a:p>
            <a:pPr algn="just" eaLnBrk="1" hangingPunct="1"/>
            <a:endParaRPr lang="pt-BR" altLang="pt-BR" sz="2800" dirty="0"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37033990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4" name="Retângulo 7">
            <a:extLst>
              <a:ext uri="{FF2B5EF4-FFF2-40B4-BE49-F238E27FC236}">
                <a16:creationId xmlns:a16="http://schemas.microsoft.com/office/drawing/2014/main" id="{32BC3E4C-2379-4644-9F7A-D138A6169C7A}"/>
              </a:ext>
            </a:extLst>
          </p:cNvPr>
          <p:cNvSpPr>
            <a:spLocks noChangeArrowheads="1"/>
          </p:cNvSpPr>
          <p:nvPr/>
        </p:nvSpPr>
        <p:spPr bwMode="auto">
          <a:xfrm>
            <a:off x="304801" y="1154855"/>
            <a:ext cx="10231062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A Sociedade de São Vicente de Paulo e a missão</a:t>
            </a:r>
            <a:endParaRPr lang="pt-BR" altLang="pt-BR" sz="36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8">
            <a:extLst>
              <a:ext uri="{FF2B5EF4-FFF2-40B4-BE49-F238E27FC236}">
                <a16:creationId xmlns:a16="http://schemas.microsoft.com/office/drawing/2014/main" id="{39195B20-0CCA-46DA-A7F3-4CED1982FD76}"/>
              </a:ext>
            </a:extLst>
          </p:cNvPr>
          <p:cNvSpPr>
            <a:spLocks noChangeArrowheads="1"/>
          </p:cNvSpPr>
          <p:nvPr/>
        </p:nvSpPr>
        <p:spPr bwMode="auto">
          <a:xfrm>
            <a:off x="357977" y="2941300"/>
            <a:ext cx="11476046" cy="181588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/>
            <a:r>
              <a:rPr lang="pt-BR" altLang="pt-BR" sz="2800" dirty="0">
                <a:latin typeface="Montserrat" panose="00000500000000000000" pitchFamily="2" charset="0"/>
              </a:rPr>
              <a:t>Há a necessidade de despertar em todos, que a missão que foi confiada à Sociedade de São Vicente de Paulo, é mais que estar presente em reuniões e eventos ou na arrecadação e distribuição de alimentos. </a:t>
            </a:r>
          </a:p>
        </p:txBody>
      </p:sp>
    </p:spTree>
    <p:extLst>
      <p:ext uri="{BB962C8B-B14F-4D97-AF65-F5344CB8AC3E}">
        <p14:creationId xmlns:p14="http://schemas.microsoft.com/office/powerpoint/2010/main" val="2095256078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4" name="Retângulo 7">
            <a:extLst>
              <a:ext uri="{FF2B5EF4-FFF2-40B4-BE49-F238E27FC236}">
                <a16:creationId xmlns:a16="http://schemas.microsoft.com/office/drawing/2014/main" id="{32BC3E4C-2379-4644-9F7A-D138A6169C7A}"/>
              </a:ext>
            </a:extLst>
          </p:cNvPr>
          <p:cNvSpPr>
            <a:spLocks noChangeArrowheads="1"/>
          </p:cNvSpPr>
          <p:nvPr/>
        </p:nvSpPr>
        <p:spPr bwMode="auto">
          <a:xfrm>
            <a:off x="304801" y="1154855"/>
            <a:ext cx="10231062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A Sociedade de São Vicente de Paulo e a missão</a:t>
            </a:r>
            <a:endParaRPr lang="pt-BR" altLang="pt-BR" sz="36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8">
            <a:extLst>
              <a:ext uri="{FF2B5EF4-FFF2-40B4-BE49-F238E27FC236}">
                <a16:creationId xmlns:a16="http://schemas.microsoft.com/office/drawing/2014/main" id="{39195B20-0CCA-46DA-A7F3-4CED1982FD76}"/>
              </a:ext>
            </a:extLst>
          </p:cNvPr>
          <p:cNvSpPr>
            <a:spLocks noChangeArrowheads="1"/>
          </p:cNvSpPr>
          <p:nvPr/>
        </p:nvSpPr>
        <p:spPr bwMode="auto">
          <a:xfrm>
            <a:off x="357977" y="2941300"/>
            <a:ext cx="11476046" cy="138499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/>
            <a:r>
              <a:rPr lang="pt-BR" altLang="pt-BR" sz="2800" dirty="0">
                <a:latin typeface="Montserrat" panose="00000500000000000000" pitchFamily="2" charset="0"/>
              </a:rPr>
              <a:t>A missão confiada à SSVP é, sobretudo, uma presença ativa e operante no meio dos Pobres, em contato com Eles, tendo proximidade e amor efetivo.</a:t>
            </a:r>
          </a:p>
        </p:txBody>
      </p:sp>
    </p:spTree>
    <p:extLst>
      <p:ext uri="{BB962C8B-B14F-4D97-AF65-F5344CB8AC3E}">
        <p14:creationId xmlns:p14="http://schemas.microsoft.com/office/powerpoint/2010/main" val="1477086516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4" name="Retângulo 7">
            <a:extLst>
              <a:ext uri="{FF2B5EF4-FFF2-40B4-BE49-F238E27FC236}">
                <a16:creationId xmlns:a16="http://schemas.microsoft.com/office/drawing/2014/main" id="{32BC3E4C-2379-4644-9F7A-D138A6169C7A}"/>
              </a:ext>
            </a:extLst>
          </p:cNvPr>
          <p:cNvSpPr>
            <a:spLocks noChangeArrowheads="1"/>
          </p:cNvSpPr>
          <p:nvPr/>
        </p:nvSpPr>
        <p:spPr bwMode="auto">
          <a:xfrm>
            <a:off x="304801" y="1154855"/>
            <a:ext cx="10231062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A Sociedade de São Vicente de Paulo e a missão</a:t>
            </a:r>
            <a:endParaRPr lang="pt-BR" altLang="pt-BR" sz="36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8">
            <a:extLst>
              <a:ext uri="{FF2B5EF4-FFF2-40B4-BE49-F238E27FC236}">
                <a16:creationId xmlns:a16="http://schemas.microsoft.com/office/drawing/2014/main" id="{39195B20-0CCA-46DA-A7F3-4CED1982FD76}"/>
              </a:ext>
            </a:extLst>
          </p:cNvPr>
          <p:cNvSpPr>
            <a:spLocks noChangeArrowheads="1"/>
          </p:cNvSpPr>
          <p:nvPr/>
        </p:nvSpPr>
        <p:spPr bwMode="auto">
          <a:xfrm>
            <a:off x="304801" y="2923869"/>
            <a:ext cx="11373852" cy="310854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anose="00000500000000000000" pitchFamily="2" charset="0"/>
              </a:rPr>
              <a:t>O contato com o Pobre não é apenas o contato com alguém que necessita de ajuda, mas é, segundo a Espiritualidade Vicentina, o contato e a aproximação de Jesus Cristo na pessoa do Pobre. </a:t>
            </a:r>
          </a:p>
          <a:p>
            <a:pPr algn="just"/>
            <a:endParaRPr lang="pt-BR" altLang="pt-BR" sz="2800" dirty="0">
              <a:latin typeface="Montserrat" panose="00000500000000000000" pitchFamily="2" charset="0"/>
            </a:endParaRPr>
          </a:p>
          <a:p>
            <a:pPr algn="just"/>
            <a:r>
              <a:rPr lang="pt-BR" altLang="pt-BR" sz="2800" dirty="0">
                <a:latin typeface="Montserrat" panose="00000500000000000000" pitchFamily="2" charset="0"/>
              </a:rPr>
              <a:t>Este é o diferencial; é um dos pontos fortes,  entre muitos que se tem na Espiritualidade Vicentina.</a:t>
            </a:r>
          </a:p>
        </p:txBody>
      </p:sp>
    </p:spTree>
    <p:extLst>
      <p:ext uri="{BB962C8B-B14F-4D97-AF65-F5344CB8AC3E}">
        <p14:creationId xmlns:p14="http://schemas.microsoft.com/office/powerpoint/2010/main" val="1581277125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7" name="Título 1">
            <a:extLst>
              <a:ext uri="{FF2B5EF4-FFF2-40B4-BE49-F238E27FC236}">
                <a16:creationId xmlns:a16="http://schemas.microsoft.com/office/drawing/2014/main" id="{72D1E14B-39EC-4AB2-8006-513AE222CE78}"/>
              </a:ext>
            </a:extLst>
          </p:cNvPr>
          <p:cNvSpPr txBox="1">
            <a:spLocks/>
          </p:cNvSpPr>
          <p:nvPr/>
        </p:nvSpPr>
        <p:spPr>
          <a:xfrm>
            <a:off x="986058" y="2885037"/>
            <a:ext cx="6012873" cy="1456921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pt-BR" altLang="pt-BR" sz="4000" b="1" dirty="0">
                <a:solidFill>
                  <a:schemeClr val="bg1"/>
                </a:solidFill>
                <a:latin typeface="Garamond" panose="02020404030301010803" pitchFamily="18" charset="0"/>
              </a:rPr>
              <a:t>OS 10 MANDAMENTOS DO MISSIONÁRIO</a:t>
            </a:r>
            <a:endParaRPr lang="pt-BR" altLang="pt-BR" sz="4000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95567754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4" name="Retângulo 7">
            <a:extLst>
              <a:ext uri="{FF2B5EF4-FFF2-40B4-BE49-F238E27FC236}">
                <a16:creationId xmlns:a16="http://schemas.microsoft.com/office/drawing/2014/main" id="{32BC3E4C-2379-4644-9F7A-D138A6169C7A}"/>
              </a:ext>
            </a:extLst>
          </p:cNvPr>
          <p:cNvSpPr>
            <a:spLocks noChangeArrowheads="1"/>
          </p:cNvSpPr>
          <p:nvPr/>
        </p:nvSpPr>
        <p:spPr bwMode="auto">
          <a:xfrm>
            <a:off x="304801" y="1154855"/>
            <a:ext cx="10231062" cy="7078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4000" b="1" dirty="0">
                <a:solidFill>
                  <a:srgbClr val="0070C0"/>
                </a:solidFill>
                <a:latin typeface="Garamond" panose="02020404030301010803" pitchFamily="18" charset="0"/>
              </a:rPr>
              <a:t>Os 10 mandamentos do Missionário</a:t>
            </a:r>
            <a:endParaRPr lang="pt-BR" altLang="pt-BR" sz="40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8">
            <a:extLst>
              <a:ext uri="{FF2B5EF4-FFF2-40B4-BE49-F238E27FC236}">
                <a16:creationId xmlns:a16="http://schemas.microsoft.com/office/drawing/2014/main" id="{39195B20-0CCA-46DA-A7F3-4CED1982FD76}"/>
              </a:ext>
            </a:extLst>
          </p:cNvPr>
          <p:cNvSpPr>
            <a:spLocks noChangeArrowheads="1"/>
          </p:cNvSpPr>
          <p:nvPr/>
        </p:nvSpPr>
        <p:spPr bwMode="auto">
          <a:xfrm>
            <a:off x="356820" y="2386157"/>
            <a:ext cx="11478359" cy="353943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marL="514350" indent="-514350" algn="just" eaLnBrk="1" hangingPunct="1">
              <a:buFontTx/>
              <a:buAutoNum type="arabicPeriod"/>
              <a:defRPr/>
            </a:pPr>
            <a:r>
              <a:rPr lang="pt-BR" altLang="pt-BR" sz="2800" dirty="0">
                <a:latin typeface="Montserrat" panose="00000500000000000000" pitchFamily="2" charset="0"/>
                <a:cs typeface="Arial" charset="0"/>
              </a:rPr>
              <a:t>Ter humildade para servir e acolher a todos, sem distinção. </a:t>
            </a:r>
            <a:r>
              <a:rPr lang="pt-BR" altLang="pt-BR" sz="2800" b="1" dirty="0">
                <a:latin typeface="Montserrat" panose="00000500000000000000" pitchFamily="2" charset="0"/>
                <a:cs typeface="Arial" charset="0"/>
              </a:rPr>
              <a:t>(</a:t>
            </a:r>
            <a:r>
              <a:rPr lang="pt-BR" altLang="pt-BR" sz="2800" b="1" dirty="0" err="1">
                <a:latin typeface="Montserrat" panose="00000500000000000000" pitchFamily="2" charset="0"/>
                <a:cs typeface="Arial" charset="0"/>
              </a:rPr>
              <a:t>Mt</a:t>
            </a:r>
            <a:r>
              <a:rPr lang="pt-BR" altLang="pt-BR" sz="2800" b="1" dirty="0">
                <a:latin typeface="Montserrat" panose="00000500000000000000" pitchFamily="2" charset="0"/>
                <a:cs typeface="Arial" charset="0"/>
              </a:rPr>
              <a:t> 20,25-28; </a:t>
            </a:r>
            <a:r>
              <a:rPr lang="pt-BR" altLang="pt-BR" sz="2800" b="1" dirty="0" err="1">
                <a:latin typeface="Montserrat" panose="00000500000000000000" pitchFamily="2" charset="0"/>
                <a:cs typeface="Arial" charset="0"/>
              </a:rPr>
              <a:t>Lc</a:t>
            </a:r>
            <a:r>
              <a:rPr lang="pt-BR" altLang="pt-BR" sz="2800" b="1" dirty="0">
                <a:latin typeface="Montserrat" panose="00000500000000000000" pitchFamily="2" charset="0"/>
                <a:cs typeface="Arial" charset="0"/>
              </a:rPr>
              <a:t> 10,30-34);</a:t>
            </a:r>
          </a:p>
          <a:p>
            <a:pPr marL="342900" indent="-342900" algn="just" eaLnBrk="1" hangingPunct="1">
              <a:buFontTx/>
              <a:buAutoNum type="arabicPeriod"/>
              <a:defRPr/>
            </a:pPr>
            <a:endParaRPr lang="pt-BR" altLang="pt-BR" sz="2800" b="1" dirty="0">
              <a:latin typeface="Montserrat" panose="00000500000000000000" pitchFamily="2" charset="0"/>
              <a:cs typeface="Arial" charset="0"/>
            </a:endParaRPr>
          </a:p>
          <a:p>
            <a:pPr algn="just"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  <a:cs typeface="Arial" charset="0"/>
              </a:rPr>
              <a:t>2.  Ter disponibilidade para estar sempre a serviço do Reino de Deus </a:t>
            </a:r>
            <a:r>
              <a:rPr lang="pt-BR" altLang="pt-BR" sz="2800" b="1" i="1" dirty="0">
                <a:latin typeface="Montserrat" panose="00000500000000000000" pitchFamily="2" charset="0"/>
                <a:cs typeface="Arial" charset="0"/>
              </a:rPr>
              <a:t>(</a:t>
            </a:r>
            <a:r>
              <a:rPr lang="pt-BR" altLang="pt-BR" sz="2800" b="1" i="1" dirty="0" err="1">
                <a:latin typeface="Montserrat" panose="00000500000000000000" pitchFamily="2" charset="0"/>
                <a:cs typeface="Arial" charset="0"/>
              </a:rPr>
              <a:t>Lc</a:t>
            </a:r>
            <a:r>
              <a:rPr lang="pt-BR" altLang="pt-BR" sz="2800" b="1" i="1" dirty="0">
                <a:latin typeface="Montserrat" panose="00000500000000000000" pitchFamily="2" charset="0"/>
                <a:cs typeface="Arial" charset="0"/>
              </a:rPr>
              <a:t> 9, 57-62); </a:t>
            </a:r>
          </a:p>
          <a:p>
            <a:pPr algn="just" eaLnBrk="1" hangingPunct="1">
              <a:defRPr/>
            </a:pPr>
            <a:endParaRPr lang="pt-BR" altLang="pt-BR" sz="2800" i="1" dirty="0">
              <a:latin typeface="Montserrat" panose="00000500000000000000" pitchFamily="2" charset="0"/>
              <a:cs typeface="Arial" charset="0"/>
            </a:endParaRPr>
          </a:p>
          <a:p>
            <a:pPr algn="just"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  <a:cs typeface="Arial" charset="0"/>
              </a:rPr>
              <a:t>3. Ter despojamento para servir a Deus e aos irmãos, confiando sempre na Providência Divina </a:t>
            </a:r>
            <a:r>
              <a:rPr lang="pt-BR" altLang="pt-BR" sz="2800" b="1" dirty="0">
                <a:latin typeface="Montserrat" panose="00000500000000000000" pitchFamily="2" charset="0"/>
                <a:cs typeface="Arial" charset="0"/>
              </a:rPr>
              <a:t>(</a:t>
            </a:r>
            <a:r>
              <a:rPr lang="pt-BR" altLang="pt-BR" sz="2800" b="1" dirty="0" err="1">
                <a:latin typeface="Montserrat" panose="00000500000000000000" pitchFamily="2" charset="0"/>
                <a:cs typeface="Arial" charset="0"/>
              </a:rPr>
              <a:t>Lc</a:t>
            </a:r>
            <a:r>
              <a:rPr lang="pt-BR" altLang="pt-BR" sz="2800" b="1" dirty="0">
                <a:latin typeface="Montserrat" panose="00000500000000000000" pitchFamily="2" charset="0"/>
                <a:cs typeface="Arial" charset="0"/>
              </a:rPr>
              <a:t> 9, 1-6);  </a:t>
            </a:r>
            <a:endParaRPr lang="pt-BR" altLang="pt-BR" sz="2800" dirty="0"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66254230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4" name="Retângulo 7">
            <a:extLst>
              <a:ext uri="{FF2B5EF4-FFF2-40B4-BE49-F238E27FC236}">
                <a16:creationId xmlns:a16="http://schemas.microsoft.com/office/drawing/2014/main" id="{32BC3E4C-2379-4644-9F7A-D138A6169C7A}"/>
              </a:ext>
            </a:extLst>
          </p:cNvPr>
          <p:cNvSpPr>
            <a:spLocks noChangeArrowheads="1"/>
          </p:cNvSpPr>
          <p:nvPr/>
        </p:nvSpPr>
        <p:spPr bwMode="auto">
          <a:xfrm>
            <a:off x="304801" y="1154855"/>
            <a:ext cx="10231062" cy="7078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4000" b="1" dirty="0">
                <a:solidFill>
                  <a:srgbClr val="0070C0"/>
                </a:solidFill>
                <a:latin typeface="Garamond" panose="02020404030301010803" pitchFamily="18" charset="0"/>
              </a:rPr>
              <a:t>Os 10 mandamentos do Missionário</a:t>
            </a:r>
            <a:endParaRPr lang="pt-BR" altLang="pt-BR" sz="40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8">
            <a:extLst>
              <a:ext uri="{FF2B5EF4-FFF2-40B4-BE49-F238E27FC236}">
                <a16:creationId xmlns:a16="http://schemas.microsoft.com/office/drawing/2014/main" id="{39195B20-0CCA-46DA-A7F3-4CED1982FD76}"/>
              </a:ext>
            </a:extLst>
          </p:cNvPr>
          <p:cNvSpPr>
            <a:spLocks noChangeArrowheads="1"/>
          </p:cNvSpPr>
          <p:nvPr/>
        </p:nvSpPr>
        <p:spPr bwMode="auto">
          <a:xfrm>
            <a:off x="304801" y="2592905"/>
            <a:ext cx="11733065" cy="310854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  <a:cs typeface="Arial" charset="0"/>
              </a:rPr>
              <a:t>4. Ter força espiritual por meio de uma vida de oração </a:t>
            </a:r>
            <a:r>
              <a:rPr lang="pt-BR" altLang="pt-BR" sz="2800" b="1" dirty="0">
                <a:latin typeface="Montserrat" panose="00000500000000000000" pitchFamily="2" charset="0"/>
                <a:cs typeface="Arial" charset="0"/>
              </a:rPr>
              <a:t>(</a:t>
            </a:r>
            <a:r>
              <a:rPr lang="pt-BR" altLang="pt-BR" sz="2800" b="1" dirty="0" err="1">
                <a:latin typeface="Montserrat" panose="00000500000000000000" pitchFamily="2" charset="0"/>
                <a:cs typeface="Arial" charset="0"/>
              </a:rPr>
              <a:t>Lc</a:t>
            </a:r>
            <a:r>
              <a:rPr lang="pt-BR" altLang="pt-BR" sz="2800" b="1" dirty="0">
                <a:latin typeface="Montserrat" panose="00000500000000000000" pitchFamily="2" charset="0"/>
                <a:cs typeface="Arial" charset="0"/>
              </a:rPr>
              <a:t> 6,12; </a:t>
            </a:r>
            <a:r>
              <a:rPr lang="pt-BR" altLang="pt-BR" sz="2800" b="1" dirty="0" err="1">
                <a:latin typeface="Montserrat" panose="00000500000000000000" pitchFamily="2" charset="0"/>
                <a:cs typeface="Arial" charset="0"/>
              </a:rPr>
              <a:t>Lc</a:t>
            </a:r>
            <a:r>
              <a:rPr lang="pt-BR" altLang="pt-BR" sz="2800" b="1" dirty="0">
                <a:latin typeface="Montserrat" panose="00000500000000000000" pitchFamily="2" charset="0"/>
                <a:cs typeface="Arial" charset="0"/>
              </a:rPr>
              <a:t> 9,28-29; </a:t>
            </a:r>
            <a:r>
              <a:rPr lang="pt-BR" altLang="pt-BR" sz="2800" b="1" dirty="0" err="1">
                <a:latin typeface="Montserrat" panose="00000500000000000000" pitchFamily="2" charset="0"/>
                <a:cs typeface="Arial" charset="0"/>
              </a:rPr>
              <a:t>Mt</a:t>
            </a:r>
            <a:r>
              <a:rPr lang="pt-BR" altLang="pt-BR" sz="2800" b="1" dirty="0">
                <a:latin typeface="Montserrat" panose="00000500000000000000" pitchFamily="2" charset="0"/>
                <a:cs typeface="Arial" charset="0"/>
              </a:rPr>
              <a:t> 14,32-34); </a:t>
            </a:r>
            <a:r>
              <a:rPr lang="pt-BR" altLang="pt-BR" sz="2800" dirty="0">
                <a:latin typeface="Montserrat" panose="00000500000000000000" pitchFamily="2" charset="0"/>
                <a:cs typeface="Arial" charset="0"/>
              </a:rPr>
              <a:t> </a:t>
            </a:r>
          </a:p>
          <a:p>
            <a:pPr algn="just" eaLnBrk="1" hangingPunct="1">
              <a:defRPr/>
            </a:pPr>
            <a:endParaRPr lang="pt-BR" altLang="pt-BR" sz="2800" dirty="0">
              <a:latin typeface="Montserrat" panose="00000500000000000000" pitchFamily="2" charset="0"/>
              <a:cs typeface="Arial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5. Ter coragem e confiança em Deus, diante de todos os desafios, para anunciar o Evangelho, denunciando as injustiças e vencendo todos os tipos de males que oprimem. </a:t>
            </a:r>
            <a:r>
              <a:rPr lang="pt-BR" altLang="pt-BR" sz="2800" b="1" dirty="0">
                <a:latin typeface="Montserrat" panose="00000500000000000000" pitchFamily="2" charset="0"/>
              </a:rPr>
              <a:t>(</a:t>
            </a:r>
            <a:r>
              <a:rPr lang="pt-BR" altLang="pt-BR" sz="2800" b="1" dirty="0" err="1">
                <a:latin typeface="Montserrat" panose="00000500000000000000" pitchFamily="2" charset="0"/>
              </a:rPr>
              <a:t>Lc</a:t>
            </a:r>
            <a:r>
              <a:rPr lang="pt-BR" altLang="pt-BR" sz="2800" b="1" dirty="0">
                <a:latin typeface="Montserrat" panose="00000500000000000000" pitchFamily="2" charset="0"/>
              </a:rPr>
              <a:t> 4,16-19; </a:t>
            </a:r>
            <a:r>
              <a:rPr lang="pt-BR" altLang="pt-BR" sz="2800" b="1" dirty="0" err="1">
                <a:latin typeface="Montserrat" panose="00000500000000000000" pitchFamily="2" charset="0"/>
              </a:rPr>
              <a:t>Mt</a:t>
            </a:r>
            <a:r>
              <a:rPr lang="pt-BR" altLang="pt-BR" sz="2800" b="1" dirty="0">
                <a:latin typeface="Montserrat" panose="00000500000000000000" pitchFamily="2" charset="0"/>
              </a:rPr>
              <a:t> 10,28-31); </a:t>
            </a:r>
            <a:endParaRPr lang="pt-BR" altLang="pt-BR" sz="2800" dirty="0"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97025062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4" name="Retângulo 7">
            <a:extLst>
              <a:ext uri="{FF2B5EF4-FFF2-40B4-BE49-F238E27FC236}">
                <a16:creationId xmlns:a16="http://schemas.microsoft.com/office/drawing/2014/main" id="{32BC3E4C-2379-4644-9F7A-D138A6169C7A}"/>
              </a:ext>
            </a:extLst>
          </p:cNvPr>
          <p:cNvSpPr>
            <a:spLocks noChangeArrowheads="1"/>
          </p:cNvSpPr>
          <p:nvPr/>
        </p:nvSpPr>
        <p:spPr bwMode="auto">
          <a:xfrm>
            <a:off x="304801" y="1154855"/>
            <a:ext cx="10231062" cy="7078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4000" b="1" dirty="0">
                <a:solidFill>
                  <a:srgbClr val="0070C0"/>
                </a:solidFill>
                <a:latin typeface="Garamond" panose="02020404030301010803" pitchFamily="18" charset="0"/>
              </a:rPr>
              <a:t>Os 10 mandamentos do Missionário</a:t>
            </a:r>
            <a:endParaRPr lang="pt-BR" altLang="pt-BR" sz="40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8">
            <a:extLst>
              <a:ext uri="{FF2B5EF4-FFF2-40B4-BE49-F238E27FC236}">
                <a16:creationId xmlns:a16="http://schemas.microsoft.com/office/drawing/2014/main" id="{39195B20-0CCA-46DA-A7F3-4CED1982FD76}"/>
              </a:ext>
            </a:extLst>
          </p:cNvPr>
          <p:cNvSpPr>
            <a:spLocks noChangeArrowheads="1"/>
          </p:cNvSpPr>
          <p:nvPr/>
        </p:nvSpPr>
        <p:spPr bwMode="auto">
          <a:xfrm>
            <a:off x="304802" y="2715522"/>
            <a:ext cx="11443853" cy="22467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/>
            <a:r>
              <a:rPr lang="pt-BR" altLang="pt-BR" sz="2800" dirty="0">
                <a:latin typeface="Montserrat" panose="00000500000000000000" pitchFamily="2" charset="0"/>
              </a:rPr>
              <a:t>6. Buscar sempre a inspiração de Deus para levar o amor, o carinho, a paz, o perdão e a reconciliação </a:t>
            </a:r>
            <a:r>
              <a:rPr lang="pt-BR" altLang="pt-BR" sz="2800" b="1" dirty="0">
                <a:latin typeface="Montserrat" panose="00000500000000000000" pitchFamily="2" charset="0"/>
              </a:rPr>
              <a:t>(</a:t>
            </a:r>
            <a:r>
              <a:rPr lang="pt-BR" altLang="pt-BR" sz="2800" b="1" dirty="0" err="1">
                <a:latin typeface="Montserrat" panose="00000500000000000000" pitchFamily="2" charset="0"/>
              </a:rPr>
              <a:t>Jo</a:t>
            </a:r>
            <a:r>
              <a:rPr lang="pt-BR" altLang="pt-BR" sz="2800" b="1" dirty="0">
                <a:latin typeface="Montserrat" panose="00000500000000000000" pitchFamily="2" charset="0"/>
              </a:rPr>
              <a:t> 14,12-13); </a:t>
            </a:r>
            <a:r>
              <a:rPr lang="pt-BR" altLang="pt-BR" sz="2800" dirty="0">
                <a:latin typeface="Montserrat" panose="00000500000000000000" pitchFamily="2" charset="0"/>
              </a:rPr>
              <a:t> </a:t>
            </a:r>
          </a:p>
          <a:p>
            <a:pPr algn="just" eaLnBrk="1" hangingPunct="1"/>
            <a:endParaRPr lang="pt-BR" altLang="pt-BR" sz="2800" dirty="0">
              <a:latin typeface="Montserrat" panose="00000500000000000000" pitchFamily="2" charset="0"/>
            </a:endParaRPr>
          </a:p>
          <a:p>
            <a:pPr algn="just" eaLnBrk="1" hangingPunct="1"/>
            <a:r>
              <a:rPr lang="pt-BR" altLang="pt-BR" sz="2800" dirty="0">
                <a:latin typeface="Montserrat" panose="00000500000000000000" pitchFamily="2" charset="0"/>
              </a:rPr>
              <a:t>7. Ter clareza e sabedoria de Deus no agir e no falar, lembrando sempre as atitudes, ações e palavras de Jesus;  </a:t>
            </a:r>
          </a:p>
        </p:txBody>
      </p:sp>
    </p:spTree>
    <p:extLst>
      <p:ext uri="{BB962C8B-B14F-4D97-AF65-F5344CB8AC3E}">
        <p14:creationId xmlns:p14="http://schemas.microsoft.com/office/powerpoint/2010/main" val="5459283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4" name="Retângulo 7">
            <a:extLst>
              <a:ext uri="{FF2B5EF4-FFF2-40B4-BE49-F238E27FC236}">
                <a16:creationId xmlns:a16="http://schemas.microsoft.com/office/drawing/2014/main" id="{32BC3E4C-2379-4644-9F7A-D138A6169C7A}"/>
              </a:ext>
            </a:extLst>
          </p:cNvPr>
          <p:cNvSpPr>
            <a:spLocks noChangeArrowheads="1"/>
          </p:cNvSpPr>
          <p:nvPr/>
        </p:nvSpPr>
        <p:spPr bwMode="auto">
          <a:xfrm>
            <a:off x="304801" y="1154855"/>
            <a:ext cx="10231062" cy="7078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4000" b="1" dirty="0">
                <a:solidFill>
                  <a:srgbClr val="0070C0"/>
                </a:solidFill>
                <a:latin typeface="Garamond" panose="02020404030301010803" pitchFamily="18" charset="0"/>
              </a:rPr>
              <a:t>Os 10 mandamentos do Missionário</a:t>
            </a:r>
            <a:endParaRPr lang="pt-BR" altLang="pt-BR" sz="40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8">
            <a:extLst>
              <a:ext uri="{FF2B5EF4-FFF2-40B4-BE49-F238E27FC236}">
                <a16:creationId xmlns:a16="http://schemas.microsoft.com/office/drawing/2014/main" id="{39195B20-0CCA-46DA-A7F3-4CED1982FD76}"/>
              </a:ext>
            </a:extLst>
          </p:cNvPr>
          <p:cNvSpPr>
            <a:spLocks noChangeArrowheads="1"/>
          </p:cNvSpPr>
          <p:nvPr/>
        </p:nvSpPr>
        <p:spPr bwMode="auto">
          <a:xfrm>
            <a:off x="160421" y="2511870"/>
            <a:ext cx="11694695" cy="344709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/>
            <a:r>
              <a:rPr lang="pt-BR" altLang="pt-BR" sz="2800" dirty="0">
                <a:latin typeface="Montserrat" panose="00000500000000000000" pitchFamily="2" charset="0"/>
              </a:rPr>
              <a:t>8. Ter solidariedade e companheirismo para integrar-se com as demais pessoas no serviço e na evangelização dos Pobres.	   </a:t>
            </a:r>
            <a:r>
              <a:rPr lang="pt-BR" altLang="pt-BR" dirty="0">
                <a:latin typeface="Montserrat" panose="00000500000000000000" pitchFamily="2" charset="0"/>
              </a:rPr>
              <a:t>(</a:t>
            </a:r>
            <a:r>
              <a:rPr lang="pt-BR" altLang="pt-BR" dirty="0" err="1">
                <a:latin typeface="Montserrat" panose="00000500000000000000" pitchFamily="2" charset="0"/>
              </a:rPr>
              <a:t>Rm</a:t>
            </a:r>
            <a:r>
              <a:rPr lang="pt-BR" altLang="pt-BR" dirty="0">
                <a:latin typeface="Montserrat" panose="00000500000000000000" pitchFamily="2" charset="0"/>
              </a:rPr>
              <a:t> 12,3-8; 1Cor 12,12-26);  </a:t>
            </a:r>
            <a:endParaRPr lang="pt-BR" altLang="pt-BR" sz="2800" dirty="0">
              <a:latin typeface="Montserrat" panose="00000500000000000000" pitchFamily="2" charset="0"/>
            </a:endParaRPr>
          </a:p>
          <a:p>
            <a:pPr algn="just" eaLnBrk="1" hangingPunct="1"/>
            <a:endParaRPr lang="pt-BR" altLang="pt-BR" sz="1600" dirty="0">
              <a:latin typeface="Montserrat" panose="00000500000000000000" pitchFamily="2" charset="0"/>
            </a:endParaRPr>
          </a:p>
          <a:p>
            <a:pPr algn="just" eaLnBrk="1" hangingPunct="1"/>
            <a:r>
              <a:rPr lang="pt-BR" altLang="pt-BR" sz="2800" dirty="0">
                <a:latin typeface="Montserrat" panose="00000500000000000000" pitchFamily="2" charset="0"/>
              </a:rPr>
              <a:t>9. Ter profunda comunhão com Deus, para que o testemunho Dele seja verdadeiro e </a:t>
            </a:r>
            <a:r>
              <a:rPr lang="pt-BR" altLang="pt-BR" sz="2000" dirty="0">
                <a:latin typeface="Montserrat" panose="00000500000000000000" pitchFamily="2" charset="0"/>
              </a:rPr>
              <a:t>coerente </a:t>
            </a:r>
            <a:r>
              <a:rPr lang="pt-BR" altLang="pt-BR" sz="1600" dirty="0">
                <a:latin typeface="Montserrat" panose="00000500000000000000" pitchFamily="2" charset="0"/>
              </a:rPr>
              <a:t>(</a:t>
            </a:r>
            <a:r>
              <a:rPr lang="pt-BR" altLang="pt-BR" sz="1600" dirty="0" err="1">
                <a:latin typeface="Montserrat" panose="00000500000000000000" pitchFamily="2" charset="0"/>
              </a:rPr>
              <a:t>Jo</a:t>
            </a:r>
            <a:r>
              <a:rPr lang="pt-BR" altLang="pt-BR" sz="1600" dirty="0">
                <a:latin typeface="Montserrat" panose="00000500000000000000" pitchFamily="2" charset="0"/>
              </a:rPr>
              <a:t> 15, 4-5; </a:t>
            </a:r>
            <a:r>
              <a:rPr lang="pt-BR" altLang="pt-BR" sz="1600" dirty="0" err="1">
                <a:latin typeface="Montserrat" panose="00000500000000000000" pitchFamily="2" charset="0"/>
              </a:rPr>
              <a:t>Mt</a:t>
            </a:r>
            <a:r>
              <a:rPr lang="pt-BR" altLang="pt-BR" sz="1600" dirty="0">
                <a:latin typeface="Montserrat" panose="00000500000000000000" pitchFamily="2" charset="0"/>
              </a:rPr>
              <a:t> 10,12);</a:t>
            </a:r>
          </a:p>
          <a:p>
            <a:pPr algn="just" eaLnBrk="1" hangingPunct="1"/>
            <a:endParaRPr lang="pt-BR" altLang="pt-BR" sz="1600" b="1" dirty="0">
              <a:latin typeface="Montserrat" panose="00000500000000000000" pitchFamily="2" charset="0"/>
            </a:endParaRPr>
          </a:p>
          <a:p>
            <a:pPr algn="just" eaLnBrk="1" hangingPunct="1"/>
            <a:r>
              <a:rPr lang="pt-BR" altLang="pt-BR" sz="2800" dirty="0">
                <a:latin typeface="Montserrat" panose="00000500000000000000" pitchFamily="2" charset="0"/>
              </a:rPr>
              <a:t>10. Reconhecer a grandeza de Deus e se alegrar pelo valor e dons que Ele dá a cada um </a:t>
            </a:r>
            <a:r>
              <a:rPr lang="pt-BR" altLang="pt-BR" sz="1600" dirty="0">
                <a:latin typeface="Montserrat" panose="00000500000000000000" pitchFamily="2" charset="0"/>
              </a:rPr>
              <a:t>(</a:t>
            </a:r>
            <a:r>
              <a:rPr lang="pt-BR" altLang="pt-BR" sz="1600" dirty="0" err="1">
                <a:latin typeface="Montserrat" panose="00000500000000000000" pitchFamily="2" charset="0"/>
              </a:rPr>
              <a:t>Lc</a:t>
            </a:r>
            <a:r>
              <a:rPr lang="pt-BR" altLang="pt-BR" sz="1600" dirty="0">
                <a:latin typeface="Montserrat" panose="00000500000000000000" pitchFamily="2" charset="0"/>
              </a:rPr>
              <a:t> 10, 17-21).</a:t>
            </a:r>
            <a:endParaRPr lang="pt-BR" altLang="pt-BR" sz="2400" dirty="0"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65647220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MISSIONÁRIA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sp>
        <p:nvSpPr>
          <p:cNvPr id="15" name="Retângulo 8">
            <a:extLst>
              <a:ext uri="{FF2B5EF4-FFF2-40B4-BE49-F238E27FC236}">
                <a16:creationId xmlns:a16="http://schemas.microsoft.com/office/drawing/2014/main" id="{39195B20-0CCA-46DA-A7F3-4CED1982FD76}"/>
              </a:ext>
            </a:extLst>
          </p:cNvPr>
          <p:cNvSpPr>
            <a:spLocks noChangeArrowheads="1"/>
          </p:cNvSpPr>
          <p:nvPr/>
        </p:nvSpPr>
        <p:spPr bwMode="auto">
          <a:xfrm>
            <a:off x="465222" y="1935165"/>
            <a:ext cx="10281800" cy="466281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600" dirty="0">
                <a:latin typeface="Montserrat"/>
              </a:rPr>
              <a:t>Animados por Jesus não usemos, nem procuremos as armas dos dominadores; nem as armas, nem o poder político, nem o dinheiro. Não usemos os meios pelos quais os donos da terra dominam os Pobres e fazem deles escravos. Se buscássemos esses mesmos meios, cairíamos nos mesmos defeitos. </a:t>
            </a:r>
          </a:p>
          <a:p>
            <a:pPr algn="just"/>
            <a:endParaRPr lang="pt-BR" altLang="pt-BR" sz="1100" dirty="0">
              <a:latin typeface="Montserrat"/>
            </a:endParaRPr>
          </a:p>
          <a:p>
            <a:pPr algn="just"/>
            <a:r>
              <a:rPr lang="pt-BR" altLang="pt-BR" sz="2600" dirty="0" err="1">
                <a:latin typeface="Montserrat"/>
              </a:rPr>
              <a:t>Construríamos</a:t>
            </a:r>
            <a:r>
              <a:rPr lang="pt-BR" altLang="pt-BR" sz="2600" dirty="0">
                <a:latin typeface="Montserrat"/>
              </a:rPr>
              <a:t> outra forma de sociedade e de dominação, mas não traríamos a liberdade, porque esses meios não criam a liberdade. Por isso, nossa missão vicentina tem como fundamento a Evangelização e o Serviço aos Pobres de forma organizada.</a:t>
            </a: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8A1AE70B-C4C8-4127-A3A2-4B5E00160C0B}"/>
              </a:ext>
            </a:extLst>
          </p:cNvPr>
          <p:cNvSpPr/>
          <p:nvPr/>
        </p:nvSpPr>
        <p:spPr>
          <a:xfrm>
            <a:off x="465222" y="912434"/>
            <a:ext cx="10780295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buFont typeface="Arial" charset="0"/>
              <a:buNone/>
              <a:defRPr/>
            </a:pPr>
            <a:r>
              <a:rPr lang="pt-BR" sz="4000" b="1" dirty="0">
                <a:solidFill>
                  <a:srgbClr val="0070C0"/>
                </a:solidFill>
                <a:latin typeface="Garamond" panose="02020404030301010803" pitchFamily="18" charset="0"/>
              </a:rPr>
              <a:t>CONCLUINDO</a:t>
            </a:r>
            <a:endParaRPr lang="pt-BR" sz="4000" dirty="0">
              <a:latin typeface="Montserrat"/>
            </a:endParaRPr>
          </a:p>
        </p:txBody>
      </p:sp>
      <p:pic>
        <p:nvPicPr>
          <p:cNvPr id="11" name="Imagem 10">
            <a:extLst>
              <a:ext uri="{FF2B5EF4-FFF2-40B4-BE49-F238E27FC236}">
                <a16:creationId xmlns:a16="http://schemas.microsoft.com/office/drawing/2014/main" id="{3661C849-E313-4CEF-AA3D-959117559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76040055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" name="Agrupar 5">
            <a:extLst>
              <a:ext uri="{FF2B5EF4-FFF2-40B4-BE49-F238E27FC236}">
                <a16:creationId xmlns:a16="http://schemas.microsoft.com/office/drawing/2014/main" id="{B75C4FD3-8A23-4170-9D91-4D4B3C8FE43E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07F27E93-A654-4FBB-BEBE-D8DA7E08E125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D4AAACE4-E90F-4A52-8617-9D469A802C7C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2A6CE31F-AD77-4616-B330-B72BB36F4CA5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26EC8621-2C05-40EC-98D5-A67FF1F8CBA7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2" name="Retângulo 1"/>
          <p:cNvSpPr/>
          <p:nvPr/>
        </p:nvSpPr>
        <p:spPr>
          <a:xfrm>
            <a:off x="0" y="4625542"/>
            <a:ext cx="12191999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685800">
              <a:defRPr/>
            </a:pPr>
            <a:r>
              <a:rPr lang="pt-BR" sz="2800" b="1" dirty="0">
                <a:solidFill>
                  <a:srgbClr val="0070C0"/>
                </a:solidFill>
                <a:latin typeface="Montserrat"/>
                <a:cs typeface="Arial" panose="020B0604020202020204" pitchFamily="34" charset="0"/>
              </a:rPr>
              <a:t>Louvado Seja Nosso Senhor Jesus Cristo! </a:t>
            </a:r>
          </a:p>
          <a:p>
            <a:pPr algn="ctr" defTabSz="685800">
              <a:defRPr/>
            </a:pPr>
            <a:r>
              <a:rPr lang="pt-BR" sz="2800" b="1" dirty="0">
                <a:solidFill>
                  <a:srgbClr val="0070C0"/>
                </a:solidFill>
                <a:latin typeface="Montserrat"/>
                <a:cs typeface="Arial" panose="020B0604020202020204" pitchFamily="34" charset="0"/>
              </a:rPr>
              <a:t>ecafo@ssvpbrasil.org.br</a:t>
            </a: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19567" y="1065324"/>
            <a:ext cx="5352866" cy="273394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916206589"/>
      </p:ext>
    </p:extLst>
  </p:cSld>
  <p:clrMapOvr>
    <a:masterClrMapping/>
  </p:clrMapOvr>
</p:sld>
</file>

<file path=ppt/theme/theme1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1638</TotalTime>
  <Words>2293</Words>
  <Application>Microsoft Office PowerPoint</Application>
  <PresentationFormat>Widescreen</PresentationFormat>
  <Paragraphs>252</Paragraphs>
  <Slides>41</Slides>
  <Notes>39</Notes>
  <HiddenSlides>0</HiddenSlides>
  <MMClips>0</MMClips>
  <ScaleCrop>false</ScaleCrop>
  <HeadingPairs>
    <vt:vector size="6" baseType="variant">
      <vt:variant>
        <vt:lpstr>Fontes usadas</vt:lpstr>
      </vt:variant>
      <vt:variant>
        <vt:i4>5</vt:i4>
      </vt:variant>
      <vt:variant>
        <vt:lpstr>Tema</vt:lpstr>
      </vt:variant>
      <vt:variant>
        <vt:i4>1</vt:i4>
      </vt:variant>
      <vt:variant>
        <vt:lpstr>Títulos de slides</vt:lpstr>
      </vt:variant>
      <vt:variant>
        <vt:i4>41</vt:i4>
      </vt:variant>
    </vt:vector>
  </HeadingPairs>
  <TitlesOfParts>
    <vt:vector size="47" baseType="lpstr">
      <vt:lpstr>Arial</vt:lpstr>
      <vt:lpstr>Calibri</vt:lpstr>
      <vt:lpstr>Calibri Light</vt:lpstr>
      <vt:lpstr>Garamond</vt:lpstr>
      <vt:lpstr>Montserrat</vt:lpstr>
      <vt:lpstr>Tema do Office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Apresentação do PowerPoint</dc:title>
  <dc:creator>Usuário</dc:creator>
  <cp:lastModifiedBy>césar custódio da silva</cp:lastModifiedBy>
  <cp:revision>172</cp:revision>
  <dcterms:created xsi:type="dcterms:W3CDTF">2022-08-23T14:33:21Z</dcterms:created>
  <dcterms:modified xsi:type="dcterms:W3CDTF">2024-08-20T11:47:38Z</dcterms:modified>
</cp:coreProperties>
</file>