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58" r:id="rId2"/>
    <p:sldId id="298" r:id="rId3"/>
    <p:sldId id="696" r:id="rId4"/>
    <p:sldId id="705" r:id="rId5"/>
    <p:sldId id="1009" r:id="rId6"/>
    <p:sldId id="686" r:id="rId7"/>
    <p:sldId id="697" r:id="rId8"/>
    <p:sldId id="699" r:id="rId9"/>
    <p:sldId id="1025" r:id="rId10"/>
    <p:sldId id="1024" r:id="rId11"/>
    <p:sldId id="1026" r:id="rId12"/>
    <p:sldId id="1027" r:id="rId13"/>
    <p:sldId id="1028" r:id="rId14"/>
    <p:sldId id="700" r:id="rId15"/>
    <p:sldId id="702" r:id="rId16"/>
    <p:sldId id="703" r:id="rId17"/>
    <p:sldId id="704" r:id="rId18"/>
    <p:sldId id="263" r:id="rId19"/>
    <p:sldId id="266" r:id="rId20"/>
    <p:sldId id="268" r:id="rId21"/>
    <p:sldId id="269" r:id="rId22"/>
    <p:sldId id="270" r:id="rId23"/>
    <p:sldId id="689" r:id="rId24"/>
    <p:sldId id="1008" r:id="rId25"/>
    <p:sldId id="272" r:id="rId26"/>
    <p:sldId id="993" r:id="rId27"/>
    <p:sldId id="688" r:id="rId28"/>
    <p:sldId id="273" r:id="rId29"/>
    <p:sldId id="274" r:id="rId30"/>
    <p:sldId id="277" r:id="rId31"/>
    <p:sldId id="1010" r:id="rId32"/>
    <p:sldId id="278" r:id="rId33"/>
    <p:sldId id="690" r:id="rId34"/>
    <p:sldId id="1011" r:id="rId35"/>
    <p:sldId id="967" r:id="rId36"/>
    <p:sldId id="938" r:id="rId37"/>
    <p:sldId id="939" r:id="rId38"/>
    <p:sldId id="942" r:id="rId39"/>
    <p:sldId id="943" r:id="rId40"/>
    <p:sldId id="945" r:id="rId41"/>
    <p:sldId id="946" r:id="rId42"/>
    <p:sldId id="1012" r:id="rId43"/>
    <p:sldId id="288" r:id="rId44"/>
    <p:sldId id="691" r:id="rId45"/>
    <p:sldId id="692" r:id="rId46"/>
    <p:sldId id="290" r:id="rId47"/>
    <p:sldId id="291" r:id="rId48"/>
    <p:sldId id="292" r:id="rId49"/>
    <p:sldId id="694" r:id="rId50"/>
    <p:sldId id="695" r:id="rId51"/>
    <p:sldId id="1013" r:id="rId52"/>
    <p:sldId id="968" r:id="rId53"/>
    <p:sldId id="969" r:id="rId54"/>
    <p:sldId id="970" r:id="rId55"/>
    <p:sldId id="971" r:id="rId56"/>
    <p:sldId id="972" r:id="rId57"/>
    <p:sldId id="973" r:id="rId58"/>
    <p:sldId id="974" r:id="rId59"/>
    <p:sldId id="975" r:id="rId60"/>
    <p:sldId id="976" r:id="rId61"/>
    <p:sldId id="977" r:id="rId62"/>
    <p:sldId id="978" r:id="rId63"/>
    <p:sldId id="980" r:id="rId64"/>
    <p:sldId id="1014" r:id="rId65"/>
    <p:sldId id="979" r:id="rId66"/>
    <p:sldId id="981" r:id="rId67"/>
    <p:sldId id="984" r:id="rId68"/>
    <p:sldId id="1015" r:id="rId69"/>
    <p:sldId id="985" r:id="rId70"/>
    <p:sldId id="994" r:id="rId71"/>
    <p:sldId id="986" r:id="rId72"/>
    <p:sldId id="987" r:id="rId73"/>
    <p:sldId id="988" r:id="rId74"/>
    <p:sldId id="995" r:id="rId75"/>
    <p:sldId id="989" r:id="rId76"/>
    <p:sldId id="996" r:id="rId77"/>
    <p:sldId id="990" r:id="rId78"/>
    <p:sldId id="991" r:id="rId79"/>
    <p:sldId id="982" r:id="rId80"/>
    <p:sldId id="983" r:id="rId81"/>
    <p:sldId id="1016" r:id="rId82"/>
    <p:sldId id="997" r:id="rId83"/>
    <p:sldId id="998" r:id="rId84"/>
    <p:sldId id="999" r:id="rId85"/>
    <p:sldId id="1000" r:id="rId86"/>
    <p:sldId id="1001" r:id="rId87"/>
    <p:sldId id="1002" r:id="rId88"/>
    <p:sldId id="1003" r:id="rId89"/>
    <p:sldId id="1005" r:id="rId90"/>
    <p:sldId id="1007" r:id="rId91"/>
    <p:sldId id="1017" r:id="rId92"/>
    <p:sldId id="1018" r:id="rId93"/>
    <p:sldId id="1019" r:id="rId94"/>
    <p:sldId id="1020" r:id="rId95"/>
    <p:sldId id="1021" r:id="rId96"/>
    <p:sldId id="1022" r:id="rId97"/>
    <p:sldId id="992" r:id="rId98"/>
    <p:sldId id="1029" r:id="rId99"/>
    <p:sldId id="1023" r:id="rId100"/>
    <p:sldId id="964" r:id="rId101"/>
    <p:sldId id="966" r:id="rId102"/>
    <p:sldId id="302" r:id="rId10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56969-67D3-4F90-B9DD-74D25139DF6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FC2E094-78E6-41B1-8568-A20E70E660EB}">
      <dgm:prSet phldrT="[Texto]" custT="1"/>
      <dgm:spPr/>
      <dgm:t>
        <a:bodyPr/>
        <a:lstStyle/>
        <a:p>
          <a:r>
            <a:rPr lang="pt-BR" sz="1600" dirty="0"/>
            <a:t>Recrutar novos membros e Reanimar os antigos</a:t>
          </a:r>
        </a:p>
      </dgm:t>
    </dgm:pt>
    <dgm:pt modelId="{EBE618BC-3A99-4BA7-A86B-9B930BBA31A7}" type="parTrans" cxnId="{E80995BA-94D5-431F-92C8-66458BFA06E6}">
      <dgm:prSet/>
      <dgm:spPr/>
      <dgm:t>
        <a:bodyPr/>
        <a:lstStyle/>
        <a:p>
          <a:endParaRPr lang="pt-BR" sz="2400"/>
        </a:p>
      </dgm:t>
    </dgm:pt>
    <dgm:pt modelId="{29765F5B-C9A4-4AC6-8854-0DF9098E51AB}" type="sibTrans" cxnId="{E80995BA-94D5-431F-92C8-66458BFA06E6}">
      <dgm:prSet/>
      <dgm:spPr/>
      <dgm:t>
        <a:bodyPr/>
        <a:lstStyle/>
        <a:p>
          <a:endParaRPr lang="pt-BR" sz="2400"/>
        </a:p>
      </dgm:t>
    </dgm:pt>
    <dgm:pt modelId="{312F176A-7134-46B8-9E9C-B9B11308F44D}">
      <dgm:prSet phldrT="[Texto]" custT="1"/>
      <dgm:spPr/>
      <dgm:t>
        <a:bodyPr/>
        <a:lstStyle/>
        <a:p>
          <a:r>
            <a:rPr lang="pt-BR" sz="1600" dirty="0"/>
            <a:t>Fortalecer a Espiritualidade dos Vicentinos</a:t>
          </a:r>
        </a:p>
      </dgm:t>
    </dgm:pt>
    <dgm:pt modelId="{D8A45831-59D0-4077-9FA7-6BD9DB7A81E6}" type="parTrans" cxnId="{62A88106-B1E2-4CE7-A8FE-F85F93DB1390}">
      <dgm:prSet/>
      <dgm:spPr/>
      <dgm:t>
        <a:bodyPr/>
        <a:lstStyle/>
        <a:p>
          <a:endParaRPr lang="pt-BR" sz="2400"/>
        </a:p>
      </dgm:t>
    </dgm:pt>
    <dgm:pt modelId="{FACF1134-AEE0-4E3F-9949-9247CDD039F2}" type="sibTrans" cxnId="{62A88106-B1E2-4CE7-A8FE-F85F93DB1390}">
      <dgm:prSet/>
      <dgm:spPr/>
      <dgm:t>
        <a:bodyPr/>
        <a:lstStyle/>
        <a:p>
          <a:endParaRPr lang="pt-BR" sz="2400"/>
        </a:p>
      </dgm:t>
    </dgm:pt>
    <dgm:pt modelId="{B8CE0198-2A56-46CA-B14E-BEB36DE829FF}">
      <dgm:prSet phldrT="[Texto]" custT="1"/>
      <dgm:spPr/>
      <dgm:t>
        <a:bodyPr/>
        <a:lstStyle/>
        <a:p>
          <a:r>
            <a:rPr lang="pt-BR" sz="1600" dirty="0"/>
            <a:t>Trabalhar as Lideranças</a:t>
          </a:r>
        </a:p>
      </dgm:t>
    </dgm:pt>
    <dgm:pt modelId="{2EC48884-0440-47EB-9EF5-60268BF48C89}" type="parTrans" cxnId="{B3BBE0B0-3F71-4D80-8BBC-EE6F48D48282}">
      <dgm:prSet/>
      <dgm:spPr/>
      <dgm:t>
        <a:bodyPr/>
        <a:lstStyle/>
        <a:p>
          <a:endParaRPr lang="pt-BR" sz="2400"/>
        </a:p>
      </dgm:t>
    </dgm:pt>
    <dgm:pt modelId="{5B752E39-A72C-4252-8930-9409DD43D873}" type="sibTrans" cxnId="{B3BBE0B0-3F71-4D80-8BBC-EE6F48D48282}">
      <dgm:prSet/>
      <dgm:spPr/>
      <dgm:t>
        <a:bodyPr/>
        <a:lstStyle/>
        <a:p>
          <a:endParaRPr lang="pt-BR" sz="2400"/>
        </a:p>
      </dgm:t>
    </dgm:pt>
    <dgm:pt modelId="{A3B3C99A-94BF-45E9-8304-E54393EBECAA}" type="pres">
      <dgm:prSet presAssocID="{8DD56969-67D3-4F90-B9DD-74D25139DF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DE86A59-7766-4855-8D36-710F50D6EC4B}" type="pres">
      <dgm:prSet presAssocID="{3FC2E094-78E6-41B1-8568-A20E70E660EB}" presName="gear1" presStyleLbl="node1" presStyleIdx="0" presStyleCnt="3">
        <dgm:presLayoutVars>
          <dgm:chMax val="1"/>
          <dgm:bulletEnabled val="1"/>
        </dgm:presLayoutVars>
      </dgm:prSet>
      <dgm:spPr/>
    </dgm:pt>
    <dgm:pt modelId="{48A6EDA5-A3F6-4B17-8652-98C4F11804F7}" type="pres">
      <dgm:prSet presAssocID="{3FC2E094-78E6-41B1-8568-A20E70E660EB}" presName="gear1srcNode" presStyleLbl="node1" presStyleIdx="0" presStyleCnt="3"/>
      <dgm:spPr/>
    </dgm:pt>
    <dgm:pt modelId="{D2F7FA21-99CA-46FF-A0F1-755C5D4C0E41}" type="pres">
      <dgm:prSet presAssocID="{3FC2E094-78E6-41B1-8568-A20E70E660EB}" presName="gear1dstNode" presStyleLbl="node1" presStyleIdx="0" presStyleCnt="3"/>
      <dgm:spPr/>
    </dgm:pt>
    <dgm:pt modelId="{50ABD0AE-DE5C-46D0-847C-2C7124882177}" type="pres">
      <dgm:prSet presAssocID="{312F176A-7134-46B8-9E9C-B9B11308F44D}" presName="gear2" presStyleLbl="node1" presStyleIdx="1" presStyleCnt="3" custScaleX="129141" custScaleY="115797" custLinFactNeighborX="-5517" custLinFactNeighborY="87">
        <dgm:presLayoutVars>
          <dgm:chMax val="1"/>
          <dgm:bulletEnabled val="1"/>
        </dgm:presLayoutVars>
      </dgm:prSet>
      <dgm:spPr/>
    </dgm:pt>
    <dgm:pt modelId="{DE2D54B9-8665-434E-8F84-4F7D32DF8BE5}" type="pres">
      <dgm:prSet presAssocID="{312F176A-7134-46B8-9E9C-B9B11308F44D}" presName="gear2srcNode" presStyleLbl="node1" presStyleIdx="1" presStyleCnt="3"/>
      <dgm:spPr/>
    </dgm:pt>
    <dgm:pt modelId="{EAAF3D74-37E3-46EC-AF3C-850325225012}" type="pres">
      <dgm:prSet presAssocID="{312F176A-7134-46B8-9E9C-B9B11308F44D}" presName="gear2dstNode" presStyleLbl="node1" presStyleIdx="1" presStyleCnt="3"/>
      <dgm:spPr/>
    </dgm:pt>
    <dgm:pt modelId="{370F5D6F-CC4C-4E51-9CC3-62871D12DBDF}" type="pres">
      <dgm:prSet presAssocID="{B8CE0198-2A56-46CA-B14E-BEB36DE829FF}" presName="gear3" presStyleLbl="node1" presStyleIdx="2" presStyleCnt="3"/>
      <dgm:spPr/>
    </dgm:pt>
    <dgm:pt modelId="{A32DFD7C-DAC1-4C36-AFA6-A3E3E7AB9726}" type="pres">
      <dgm:prSet presAssocID="{B8CE0198-2A56-46CA-B14E-BEB36DE829F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F707F93-7D19-4DEB-9DAE-518EE043181F}" type="pres">
      <dgm:prSet presAssocID="{B8CE0198-2A56-46CA-B14E-BEB36DE829FF}" presName="gear3srcNode" presStyleLbl="node1" presStyleIdx="2" presStyleCnt="3"/>
      <dgm:spPr/>
    </dgm:pt>
    <dgm:pt modelId="{B4FD7A3B-6F4D-4569-9870-9F92583F27D6}" type="pres">
      <dgm:prSet presAssocID="{B8CE0198-2A56-46CA-B14E-BEB36DE829FF}" presName="gear3dstNode" presStyleLbl="node1" presStyleIdx="2" presStyleCnt="3"/>
      <dgm:spPr/>
    </dgm:pt>
    <dgm:pt modelId="{AB0A9218-4D72-4005-9AE2-92BD789C60B6}" type="pres">
      <dgm:prSet presAssocID="{29765F5B-C9A4-4AC6-8854-0DF9098E51AB}" presName="connector1" presStyleLbl="sibTrans2D1" presStyleIdx="0" presStyleCnt="3"/>
      <dgm:spPr/>
    </dgm:pt>
    <dgm:pt modelId="{FBD404E2-2127-4C0E-BEA8-300D855E3575}" type="pres">
      <dgm:prSet presAssocID="{FACF1134-AEE0-4E3F-9949-9247CDD039F2}" presName="connector2" presStyleLbl="sibTrans2D1" presStyleIdx="1" presStyleCnt="3"/>
      <dgm:spPr/>
    </dgm:pt>
    <dgm:pt modelId="{030BAA48-7DCE-4689-92C8-C57624D7966A}" type="pres">
      <dgm:prSet presAssocID="{5B752E39-A72C-4252-8930-9409DD43D873}" presName="connector3" presStyleLbl="sibTrans2D1" presStyleIdx="2" presStyleCnt="3"/>
      <dgm:spPr/>
    </dgm:pt>
  </dgm:ptLst>
  <dgm:cxnLst>
    <dgm:cxn modelId="{62A88106-B1E2-4CE7-A8FE-F85F93DB1390}" srcId="{8DD56969-67D3-4F90-B9DD-74D25139DF66}" destId="{312F176A-7134-46B8-9E9C-B9B11308F44D}" srcOrd="1" destOrd="0" parTransId="{D8A45831-59D0-4077-9FA7-6BD9DB7A81E6}" sibTransId="{FACF1134-AEE0-4E3F-9949-9247CDD039F2}"/>
    <dgm:cxn modelId="{31B30026-9FFA-415C-A860-761EFA939BB4}" type="presOf" srcId="{312F176A-7134-46B8-9E9C-B9B11308F44D}" destId="{DE2D54B9-8665-434E-8F84-4F7D32DF8BE5}" srcOrd="1" destOrd="0" presId="urn:microsoft.com/office/officeart/2005/8/layout/gear1"/>
    <dgm:cxn modelId="{7C1A7D2B-3839-492C-B49B-4E8F7B0A409D}" type="presOf" srcId="{5B752E39-A72C-4252-8930-9409DD43D873}" destId="{030BAA48-7DCE-4689-92C8-C57624D7966A}" srcOrd="0" destOrd="0" presId="urn:microsoft.com/office/officeart/2005/8/layout/gear1"/>
    <dgm:cxn modelId="{AC02913F-5B5F-487C-8436-64AFC2AE0A1B}" type="presOf" srcId="{29765F5B-C9A4-4AC6-8854-0DF9098E51AB}" destId="{AB0A9218-4D72-4005-9AE2-92BD789C60B6}" srcOrd="0" destOrd="0" presId="urn:microsoft.com/office/officeart/2005/8/layout/gear1"/>
    <dgm:cxn modelId="{87CA9742-644F-4647-A17A-D8F0B36B29C4}" type="presOf" srcId="{B8CE0198-2A56-46CA-B14E-BEB36DE829FF}" destId="{370F5D6F-CC4C-4E51-9CC3-62871D12DBDF}" srcOrd="0" destOrd="0" presId="urn:microsoft.com/office/officeart/2005/8/layout/gear1"/>
    <dgm:cxn modelId="{05B9217F-0DA1-4EF7-ACE1-58A25E276A5F}" type="presOf" srcId="{B8CE0198-2A56-46CA-B14E-BEB36DE829FF}" destId="{A32DFD7C-DAC1-4C36-AFA6-A3E3E7AB9726}" srcOrd="1" destOrd="0" presId="urn:microsoft.com/office/officeart/2005/8/layout/gear1"/>
    <dgm:cxn modelId="{2B7C7480-097F-4C45-A86D-90AE05AD2F37}" type="presOf" srcId="{8DD56969-67D3-4F90-B9DD-74D25139DF66}" destId="{A3B3C99A-94BF-45E9-8304-E54393EBECAA}" srcOrd="0" destOrd="0" presId="urn:microsoft.com/office/officeart/2005/8/layout/gear1"/>
    <dgm:cxn modelId="{2AFBDE83-D04C-4648-995B-78EAB8A63361}" type="presOf" srcId="{3FC2E094-78E6-41B1-8568-A20E70E660EB}" destId="{D2F7FA21-99CA-46FF-A0F1-755C5D4C0E41}" srcOrd="2" destOrd="0" presId="urn:microsoft.com/office/officeart/2005/8/layout/gear1"/>
    <dgm:cxn modelId="{653B9FA2-99FE-4B9B-AFCA-96694C43F457}" type="presOf" srcId="{B8CE0198-2A56-46CA-B14E-BEB36DE829FF}" destId="{B4FD7A3B-6F4D-4569-9870-9F92583F27D6}" srcOrd="3" destOrd="0" presId="urn:microsoft.com/office/officeart/2005/8/layout/gear1"/>
    <dgm:cxn modelId="{CD4884A7-298A-415C-B6AB-F03C200611D7}" type="presOf" srcId="{312F176A-7134-46B8-9E9C-B9B11308F44D}" destId="{EAAF3D74-37E3-46EC-AF3C-850325225012}" srcOrd="2" destOrd="0" presId="urn:microsoft.com/office/officeart/2005/8/layout/gear1"/>
    <dgm:cxn modelId="{B3BBE0B0-3F71-4D80-8BBC-EE6F48D48282}" srcId="{8DD56969-67D3-4F90-B9DD-74D25139DF66}" destId="{B8CE0198-2A56-46CA-B14E-BEB36DE829FF}" srcOrd="2" destOrd="0" parTransId="{2EC48884-0440-47EB-9EF5-60268BF48C89}" sibTransId="{5B752E39-A72C-4252-8930-9409DD43D873}"/>
    <dgm:cxn modelId="{E80995BA-94D5-431F-92C8-66458BFA06E6}" srcId="{8DD56969-67D3-4F90-B9DD-74D25139DF66}" destId="{3FC2E094-78E6-41B1-8568-A20E70E660EB}" srcOrd="0" destOrd="0" parTransId="{EBE618BC-3A99-4BA7-A86B-9B930BBA31A7}" sibTransId="{29765F5B-C9A4-4AC6-8854-0DF9098E51AB}"/>
    <dgm:cxn modelId="{F0F135D5-1FAF-459D-A8CE-7EC30A812627}" type="presOf" srcId="{3FC2E094-78E6-41B1-8568-A20E70E660EB}" destId="{48A6EDA5-A3F6-4B17-8652-98C4F11804F7}" srcOrd="1" destOrd="0" presId="urn:microsoft.com/office/officeart/2005/8/layout/gear1"/>
    <dgm:cxn modelId="{54B370D5-7EB1-44E4-8E3B-7840AF8696C0}" type="presOf" srcId="{3FC2E094-78E6-41B1-8568-A20E70E660EB}" destId="{CDE86A59-7766-4855-8D36-710F50D6EC4B}" srcOrd="0" destOrd="0" presId="urn:microsoft.com/office/officeart/2005/8/layout/gear1"/>
    <dgm:cxn modelId="{6D6586DC-B9E8-4A16-9D2F-34D33AFF87D0}" type="presOf" srcId="{FACF1134-AEE0-4E3F-9949-9247CDD039F2}" destId="{FBD404E2-2127-4C0E-BEA8-300D855E3575}" srcOrd="0" destOrd="0" presId="urn:microsoft.com/office/officeart/2005/8/layout/gear1"/>
    <dgm:cxn modelId="{607496E0-47DA-477C-A284-B85E6B5303A9}" type="presOf" srcId="{312F176A-7134-46B8-9E9C-B9B11308F44D}" destId="{50ABD0AE-DE5C-46D0-847C-2C7124882177}" srcOrd="0" destOrd="0" presId="urn:microsoft.com/office/officeart/2005/8/layout/gear1"/>
    <dgm:cxn modelId="{BD3240F7-57B2-4F4B-A5D6-D1957C29C857}" type="presOf" srcId="{B8CE0198-2A56-46CA-B14E-BEB36DE829FF}" destId="{3F707F93-7D19-4DEB-9DAE-518EE043181F}" srcOrd="2" destOrd="0" presId="urn:microsoft.com/office/officeart/2005/8/layout/gear1"/>
    <dgm:cxn modelId="{83A673A2-C1CF-428B-B6F5-4217E69D8C05}" type="presParOf" srcId="{A3B3C99A-94BF-45E9-8304-E54393EBECAA}" destId="{CDE86A59-7766-4855-8D36-710F50D6EC4B}" srcOrd="0" destOrd="0" presId="urn:microsoft.com/office/officeart/2005/8/layout/gear1"/>
    <dgm:cxn modelId="{8BD40B9C-339A-4325-9E37-1F04BAD447DD}" type="presParOf" srcId="{A3B3C99A-94BF-45E9-8304-E54393EBECAA}" destId="{48A6EDA5-A3F6-4B17-8652-98C4F11804F7}" srcOrd="1" destOrd="0" presId="urn:microsoft.com/office/officeart/2005/8/layout/gear1"/>
    <dgm:cxn modelId="{BBB45C52-7D98-4A58-A9C9-08E18610E4A6}" type="presParOf" srcId="{A3B3C99A-94BF-45E9-8304-E54393EBECAA}" destId="{D2F7FA21-99CA-46FF-A0F1-755C5D4C0E41}" srcOrd="2" destOrd="0" presId="urn:microsoft.com/office/officeart/2005/8/layout/gear1"/>
    <dgm:cxn modelId="{DEC16768-0794-48B0-B738-84AB7D82633A}" type="presParOf" srcId="{A3B3C99A-94BF-45E9-8304-E54393EBECAA}" destId="{50ABD0AE-DE5C-46D0-847C-2C7124882177}" srcOrd="3" destOrd="0" presId="urn:microsoft.com/office/officeart/2005/8/layout/gear1"/>
    <dgm:cxn modelId="{0F060726-A2D6-4D6F-819A-0C92A271A853}" type="presParOf" srcId="{A3B3C99A-94BF-45E9-8304-E54393EBECAA}" destId="{DE2D54B9-8665-434E-8F84-4F7D32DF8BE5}" srcOrd="4" destOrd="0" presId="urn:microsoft.com/office/officeart/2005/8/layout/gear1"/>
    <dgm:cxn modelId="{2B435A5A-6116-436D-BAB5-B4FAEFC281ED}" type="presParOf" srcId="{A3B3C99A-94BF-45E9-8304-E54393EBECAA}" destId="{EAAF3D74-37E3-46EC-AF3C-850325225012}" srcOrd="5" destOrd="0" presId="urn:microsoft.com/office/officeart/2005/8/layout/gear1"/>
    <dgm:cxn modelId="{202D03D8-E72B-4EC3-B334-DE49C42F9F8E}" type="presParOf" srcId="{A3B3C99A-94BF-45E9-8304-E54393EBECAA}" destId="{370F5D6F-CC4C-4E51-9CC3-62871D12DBDF}" srcOrd="6" destOrd="0" presId="urn:microsoft.com/office/officeart/2005/8/layout/gear1"/>
    <dgm:cxn modelId="{DDC3B900-F856-4164-AAFC-CA039FC6ADB8}" type="presParOf" srcId="{A3B3C99A-94BF-45E9-8304-E54393EBECAA}" destId="{A32DFD7C-DAC1-4C36-AFA6-A3E3E7AB9726}" srcOrd="7" destOrd="0" presId="urn:microsoft.com/office/officeart/2005/8/layout/gear1"/>
    <dgm:cxn modelId="{E53ED7E7-F010-4097-B29D-FBDB657A0137}" type="presParOf" srcId="{A3B3C99A-94BF-45E9-8304-E54393EBECAA}" destId="{3F707F93-7D19-4DEB-9DAE-518EE043181F}" srcOrd="8" destOrd="0" presId="urn:microsoft.com/office/officeart/2005/8/layout/gear1"/>
    <dgm:cxn modelId="{566F4882-A789-4398-B0D4-E07862577B6B}" type="presParOf" srcId="{A3B3C99A-94BF-45E9-8304-E54393EBECAA}" destId="{B4FD7A3B-6F4D-4569-9870-9F92583F27D6}" srcOrd="9" destOrd="0" presId="urn:microsoft.com/office/officeart/2005/8/layout/gear1"/>
    <dgm:cxn modelId="{0DB29548-2288-4729-848A-CAFB88A3A101}" type="presParOf" srcId="{A3B3C99A-94BF-45E9-8304-E54393EBECAA}" destId="{AB0A9218-4D72-4005-9AE2-92BD789C60B6}" srcOrd="10" destOrd="0" presId="urn:microsoft.com/office/officeart/2005/8/layout/gear1"/>
    <dgm:cxn modelId="{C03D0E15-3412-4498-B0EA-EB65C595D0C2}" type="presParOf" srcId="{A3B3C99A-94BF-45E9-8304-E54393EBECAA}" destId="{FBD404E2-2127-4C0E-BEA8-300D855E3575}" srcOrd="11" destOrd="0" presId="urn:microsoft.com/office/officeart/2005/8/layout/gear1"/>
    <dgm:cxn modelId="{587AB0E0-CBF7-4ECE-97AD-1E6412C2AD90}" type="presParOf" srcId="{A3B3C99A-94BF-45E9-8304-E54393EBECAA}" destId="{030BAA48-7DCE-4689-92C8-C57624D7966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86A59-7766-4855-8D36-710F50D6EC4B}">
      <dsp:nvSpPr>
        <dsp:cNvPr id="0" name=""/>
        <dsp:cNvSpPr/>
      </dsp:nvSpPr>
      <dsp:spPr>
        <a:xfrm>
          <a:off x="3211861" y="1891785"/>
          <a:ext cx="2312182" cy="231218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Recrutar novos membros e Reanimar os antigos</a:t>
          </a:r>
        </a:p>
      </dsp:txBody>
      <dsp:txXfrm>
        <a:off x="3676712" y="2433403"/>
        <a:ext cx="1382480" cy="1188509"/>
      </dsp:txXfrm>
    </dsp:sp>
    <dsp:sp modelId="{50ABD0AE-DE5C-46D0-847C-2C7124882177}">
      <dsp:nvSpPr>
        <dsp:cNvPr id="0" name=""/>
        <dsp:cNvSpPr/>
      </dsp:nvSpPr>
      <dsp:spPr>
        <a:xfrm>
          <a:off x="1528802" y="1213912"/>
          <a:ext cx="2171618" cy="194722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Fortalecer a Espiritualidade dos Vicentinos</a:t>
          </a:r>
        </a:p>
      </dsp:txBody>
      <dsp:txXfrm>
        <a:off x="2051640" y="1707095"/>
        <a:ext cx="1125942" cy="960861"/>
      </dsp:txXfrm>
    </dsp:sp>
    <dsp:sp modelId="{370F5D6F-CC4C-4E51-9CC3-62871D12DBDF}">
      <dsp:nvSpPr>
        <dsp:cNvPr id="0" name=""/>
        <dsp:cNvSpPr/>
      </dsp:nvSpPr>
      <dsp:spPr>
        <a:xfrm rot="20700000">
          <a:off x="2808451" y="185146"/>
          <a:ext cx="1647612" cy="164761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Trabalhar as Lideranças</a:t>
          </a:r>
        </a:p>
      </dsp:txBody>
      <dsp:txXfrm rot="-20700000">
        <a:off x="3169821" y="546515"/>
        <a:ext cx="924872" cy="924872"/>
      </dsp:txXfrm>
    </dsp:sp>
    <dsp:sp modelId="{AB0A9218-4D72-4005-9AE2-92BD789C60B6}">
      <dsp:nvSpPr>
        <dsp:cNvPr id="0" name=""/>
        <dsp:cNvSpPr/>
      </dsp:nvSpPr>
      <dsp:spPr>
        <a:xfrm>
          <a:off x="3034175" y="1542821"/>
          <a:ext cx="2959593" cy="2959593"/>
        </a:xfrm>
        <a:prstGeom prst="circularArrow">
          <a:avLst>
            <a:gd name="adj1" fmla="val 4688"/>
            <a:gd name="adj2" fmla="val 299029"/>
            <a:gd name="adj3" fmla="val 2516473"/>
            <a:gd name="adj4" fmla="val 1586061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404E2-2127-4C0E-BEA8-300D855E3575}">
      <dsp:nvSpPr>
        <dsp:cNvPr id="0" name=""/>
        <dsp:cNvSpPr/>
      </dsp:nvSpPr>
      <dsp:spPr>
        <a:xfrm>
          <a:off x="1568785" y="973156"/>
          <a:ext cx="2150329" cy="21503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BAA48-7DCE-4689-92C8-C57624D7966A}">
      <dsp:nvSpPr>
        <dsp:cNvPr id="0" name=""/>
        <dsp:cNvSpPr/>
      </dsp:nvSpPr>
      <dsp:spPr>
        <a:xfrm>
          <a:off x="2427342" y="-175784"/>
          <a:ext cx="2318488" cy="231848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4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151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069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09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758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6A173A-4F09-4ECE-8A2A-09AFC9B73B6B}" type="slidenum">
              <a:rPr lang="pt-BR" altLang="pt-BR" smtClean="0"/>
              <a:pPr/>
              <a:t>99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685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825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29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05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93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50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91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7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95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53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10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m ou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935" y="64677"/>
            <a:ext cx="11617291" cy="63166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6522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0972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004887"/>
            <a:ext cx="10945216" cy="516041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6712130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25/10/2025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17350" y="1285648"/>
            <a:ext cx="10509161" cy="4729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		A DEVOÇÃO DE OZANAM À MARIA</a:t>
            </a:r>
          </a:p>
          <a:p>
            <a:pPr>
              <a:spcAft>
                <a:spcPts val="0"/>
              </a:spcAft>
            </a:pPr>
            <a:endParaRPr lang="pt-BR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Jovens católicos fervorosos conscientes de sua responsabilidade, desde logo sentiram a necessidade do amparo da Virgem Santíssima, e sob o seu manto protetor foram abrigar a sua novel Sociedade. E tudo isto, note-se, fez-se com naturalidade, com o desejo sincero de, no novo apostolado, procurarem imitar as virtudes excelsas da excelsa Mãe de Deus.</a:t>
            </a:r>
            <a:endParaRPr lang="pt-BR" sz="2800" dirty="0"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1708529"/>
      </p:ext>
    </p:extLst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BC333F9-093D-44BB-9E2F-DF120E7175A5}"/>
              </a:ext>
            </a:extLst>
          </p:cNvPr>
          <p:cNvSpPr txBox="1"/>
          <p:nvPr/>
        </p:nvSpPr>
        <p:spPr>
          <a:xfrm>
            <a:off x="1045809" y="1536006"/>
            <a:ext cx="610262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4400" dirty="0">
                <a:solidFill>
                  <a:schemeClr val="bg1"/>
                </a:solidFill>
                <a:latin typeface="Montserrat" panose="00000500000000000000" pitchFamily="2" charset="0"/>
              </a:rPr>
              <a:t>Eis a nossa vocação!</a:t>
            </a:r>
          </a:p>
          <a:p>
            <a:pPr>
              <a:defRPr/>
            </a:pPr>
            <a:endParaRPr lang="pt-BR" altLang="pt-BR" sz="4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VAMOS AOS POBRES </a:t>
            </a:r>
          </a:p>
          <a:p>
            <a:pPr>
              <a:defRPr/>
            </a:pPr>
            <a:endParaRPr lang="pt-BR" altLang="pt-BR" sz="4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4400" dirty="0">
                <a:solidFill>
                  <a:schemeClr val="bg1"/>
                </a:solidFill>
                <a:latin typeface="Montserrat" panose="00000500000000000000" pitchFamily="2" charset="0"/>
              </a:rPr>
              <a:t>Eis a nossa vocação!</a:t>
            </a:r>
          </a:p>
        </p:txBody>
      </p:sp>
    </p:spTree>
    <p:extLst>
      <p:ext uri="{BB962C8B-B14F-4D97-AF65-F5344CB8AC3E}">
        <p14:creationId xmlns:p14="http://schemas.microsoft.com/office/powerpoint/2010/main" val="26767686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pic>
        <p:nvPicPr>
          <p:cNvPr id="17" name="Picture 4" descr="Resultado de imagem para uniÃ£o faz a forÃ§a">
            <a:extLst>
              <a:ext uri="{FF2B5EF4-FFF2-40B4-BE49-F238E27FC236}">
                <a16:creationId xmlns:a16="http://schemas.microsoft.com/office/drawing/2014/main" id="{18F98088-3499-4A45-A440-04B28D82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9" y="248476"/>
            <a:ext cx="7006772" cy="636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092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0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17349" y="1343649"/>
            <a:ext cx="10509161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		A DEVOÇÃO DE OZANAM À MARIA</a:t>
            </a:r>
          </a:p>
          <a:p>
            <a:pPr>
              <a:spcAft>
                <a:spcPts val="0"/>
              </a:spcAft>
            </a:pPr>
            <a:endParaRPr lang="pt-BR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800" dirty="0">
                <a:latin typeface="Montserrat"/>
              </a:rPr>
              <a:t>"OZANAM por sua vez, manifestou o desejo de a obra se pôr sob a proteção da </a:t>
            </a:r>
            <a:r>
              <a:rPr lang="pt-BR" sz="2800" b="1" dirty="0">
                <a:latin typeface="Montserrat"/>
              </a:rPr>
              <a:t>SANTÍSSIMA VIRGEM</a:t>
            </a:r>
            <a:r>
              <a:rPr lang="pt-BR" sz="2800" dirty="0">
                <a:latin typeface="Montserrat"/>
              </a:rPr>
              <a:t>, que a invocasse nas suas orações e escolhesse uma de suas festas para honra-la de maneira especial. Sua proposta foi adotada como a precedente, por unanimidade; acrescentou-se a Ave-Maria às orações de cada sessão e escolheu-se a festa da </a:t>
            </a:r>
            <a:r>
              <a:rPr lang="pt-BR" sz="2800" b="1" dirty="0">
                <a:latin typeface="Montserrat"/>
              </a:rPr>
              <a:t>IMACULADA CONCEIÇÃO</a:t>
            </a:r>
            <a:r>
              <a:rPr lang="pt-BR" sz="2800" dirty="0">
                <a:latin typeface="Montserrat"/>
              </a:rPr>
              <a:t>".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625117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49872" y="1456152"/>
            <a:ext cx="9694444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		A DEVOÇÃO DE OZANAM À MARIA</a:t>
            </a:r>
          </a:p>
          <a:p>
            <a:pPr>
              <a:spcAft>
                <a:spcPts val="0"/>
              </a:spcAft>
            </a:pPr>
            <a:endParaRPr lang="pt-BR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Montserrat" panose="00000500000000000000"/>
              </a:rPr>
              <a:t>Devoção firme, traduzia a firme vontade de, no trabalho vicentino que então ensaiava os primeiros passos, procurar imitar as virtudes da Virgem Mãe de Deus. E vemos logo que os primeiros confrades procuraram seguir o exemplo de sua Padroeira.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647592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1026" name="Picture 2" descr="Virtudes de M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0" y="1970468"/>
            <a:ext cx="6575538" cy="42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804338" y="1929523"/>
            <a:ext cx="39065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12529"/>
                </a:solidFill>
                <a:latin typeface="Montserrat" panose="00000500000000000000"/>
              </a:rPr>
              <a:t> - Paciência</a:t>
            </a:r>
            <a:endParaRPr lang="pt-BR" sz="1200" dirty="0">
              <a:solidFill>
                <a:srgbClr val="212529"/>
              </a:solidFill>
              <a:latin typeface="Montserrat" panose="00000500000000000000"/>
            </a:endParaRPr>
          </a:p>
          <a:p>
            <a:r>
              <a:rPr lang="pt-BR" sz="1200" dirty="0">
                <a:solidFill>
                  <a:srgbClr val="212529"/>
                </a:solidFill>
                <a:latin typeface="Montserrat" panose="00000500000000000000"/>
              </a:rPr>
              <a:t> </a:t>
            </a:r>
          </a:p>
          <a:p>
            <a:r>
              <a:rPr lang="pt-BR" sz="2800" dirty="0">
                <a:solidFill>
                  <a:srgbClr val="212529"/>
                </a:solidFill>
                <a:latin typeface="Montserrat" panose="00000500000000000000"/>
              </a:rPr>
              <a:t> - Oração</a:t>
            </a:r>
            <a:endParaRPr lang="pt-BR" sz="1200" dirty="0">
              <a:solidFill>
                <a:srgbClr val="212529"/>
              </a:solidFill>
              <a:latin typeface="Montserrat" panose="00000500000000000000"/>
            </a:endParaRPr>
          </a:p>
          <a:p>
            <a:r>
              <a:rPr lang="pt-BR" sz="1200" dirty="0">
                <a:solidFill>
                  <a:srgbClr val="212529"/>
                </a:solidFill>
                <a:latin typeface="Montserrat" panose="00000500000000000000"/>
              </a:rPr>
              <a:t> </a:t>
            </a:r>
          </a:p>
          <a:p>
            <a:r>
              <a:rPr lang="pt-BR" sz="2800" b="1" dirty="0">
                <a:solidFill>
                  <a:srgbClr val="212529"/>
                </a:solidFill>
                <a:latin typeface="Montserrat" panose="00000500000000000000"/>
              </a:rPr>
              <a:t> - </a:t>
            </a:r>
            <a:r>
              <a:rPr lang="pt-BR" sz="2800" dirty="0">
                <a:solidFill>
                  <a:srgbClr val="212529"/>
                </a:solidFill>
                <a:latin typeface="Montserrat" panose="00000500000000000000"/>
              </a:rPr>
              <a:t>Obediência</a:t>
            </a:r>
            <a:endParaRPr lang="pt-BR" sz="1200" dirty="0">
              <a:solidFill>
                <a:srgbClr val="212529"/>
              </a:solidFill>
              <a:latin typeface="Montserrat" panose="00000500000000000000"/>
            </a:endParaRPr>
          </a:p>
          <a:p>
            <a:r>
              <a:rPr lang="pt-BR" sz="1200" dirty="0">
                <a:solidFill>
                  <a:srgbClr val="212529"/>
                </a:solidFill>
                <a:latin typeface="Montserrat" panose="00000500000000000000"/>
              </a:rPr>
              <a:t> </a:t>
            </a:r>
          </a:p>
          <a:p>
            <a:r>
              <a:rPr lang="pt-BR" sz="2800" dirty="0">
                <a:solidFill>
                  <a:srgbClr val="212529"/>
                </a:solidFill>
                <a:latin typeface="Montserrat" panose="00000500000000000000"/>
              </a:rPr>
              <a:t> - Amor materno</a:t>
            </a:r>
            <a:endParaRPr lang="pt-BR" sz="1200" dirty="0">
              <a:solidFill>
                <a:srgbClr val="212529"/>
              </a:solidFill>
              <a:latin typeface="Montserrat" panose="00000500000000000000"/>
            </a:endParaRPr>
          </a:p>
          <a:p>
            <a:r>
              <a:rPr lang="pt-BR" sz="1200" dirty="0">
                <a:solidFill>
                  <a:srgbClr val="212529"/>
                </a:solidFill>
                <a:latin typeface="Montserrat" panose="00000500000000000000"/>
              </a:rPr>
              <a:t>  </a:t>
            </a:r>
          </a:p>
          <a:p>
            <a:r>
              <a:rPr lang="pt-BR" sz="2800" dirty="0">
                <a:solidFill>
                  <a:srgbClr val="212529"/>
                </a:solidFill>
                <a:latin typeface="Montserrat" panose="00000500000000000000"/>
              </a:rPr>
              <a:t> - Mortificação</a:t>
            </a:r>
          </a:p>
          <a:p>
            <a:endParaRPr lang="pt-BR" sz="1200" dirty="0">
              <a:solidFill>
                <a:srgbClr val="212529"/>
              </a:solidFill>
              <a:latin typeface="Montserrat" panose="00000500000000000000"/>
            </a:endParaRPr>
          </a:p>
          <a:p>
            <a:r>
              <a:rPr lang="pt-BR" sz="2800" dirty="0">
                <a:solidFill>
                  <a:srgbClr val="212529"/>
                </a:solidFill>
                <a:latin typeface="Montserrat" panose="00000500000000000000"/>
              </a:rPr>
              <a:t> - Doçura</a:t>
            </a:r>
          </a:p>
          <a:p>
            <a:endParaRPr lang="pt-BR" sz="1200" dirty="0">
              <a:solidFill>
                <a:srgbClr val="212529"/>
              </a:solidFill>
              <a:latin typeface="Montserrat" panose="00000500000000000000"/>
            </a:endParaRPr>
          </a:p>
          <a:p>
            <a:r>
              <a:rPr lang="pt-BR" sz="2800" dirty="0">
                <a:solidFill>
                  <a:srgbClr val="212529"/>
                </a:solidFill>
                <a:latin typeface="Montserrat" panose="00000500000000000000"/>
              </a:rPr>
              <a:t> - Fé viva</a:t>
            </a:r>
            <a:endParaRPr lang="pt-BR" sz="2800" b="0" i="0" dirty="0">
              <a:solidFill>
                <a:srgbClr val="212529"/>
              </a:solidFill>
              <a:effectLst/>
              <a:latin typeface="Montserrat" panose="0000050000000000000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96278" y="1057377"/>
            <a:ext cx="5453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Montserrat" panose="00000500000000000000"/>
              </a:rPr>
              <a:t>7 virtudes de Maria</a:t>
            </a:r>
          </a:p>
        </p:txBody>
      </p:sp>
      <p:grpSp>
        <p:nvGrpSpPr>
          <p:cNvPr id="2" name="Agrupar 9">
            <a:extLst>
              <a:ext uri="{FF2B5EF4-FFF2-40B4-BE49-F238E27FC236}">
                <a16:creationId xmlns:a16="http://schemas.microsoft.com/office/drawing/2014/main" id="{A8CFE785-6DBB-6E4C-D645-45666F2C848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8E62518-F799-D541-AA45-866F2671E91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11">
              <a:extLst>
                <a:ext uri="{FF2B5EF4-FFF2-40B4-BE49-F238E27FC236}">
                  <a16:creationId xmlns:a16="http://schemas.microsoft.com/office/drawing/2014/main" id="{95B6E741-9D97-ED72-BC38-2560840D2BD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8B201DB-167B-5340-0F52-35823EFC167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2A0E027-D652-CCEF-77AE-D4AD8F362BB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26150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11315" y="2290248"/>
            <a:ext cx="964691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dirty="0">
                <a:latin typeface="Montserrat"/>
              </a:rPr>
              <a:t>Ozanam um líder com espirito de equipe</a:t>
            </a:r>
          </a:p>
          <a:p>
            <a:pPr algn="ctr">
              <a:defRPr/>
            </a:pPr>
            <a:endParaRPr lang="pt-BR" altLang="pt-BR" sz="3200" dirty="0">
              <a:solidFill>
                <a:srgbClr val="0070C0"/>
              </a:solidFill>
              <a:latin typeface="Montserrat"/>
            </a:endParaRPr>
          </a:p>
          <a:p>
            <a:pPr algn="r">
              <a:defRPr/>
            </a:pPr>
            <a:endParaRPr lang="pt-BR" altLang="pt-BR" sz="3200" dirty="0">
              <a:solidFill>
                <a:prstClr val="black"/>
              </a:solidFill>
              <a:latin typeface="Montserrat"/>
            </a:endParaRPr>
          </a:p>
          <a:p>
            <a:pPr algn="just">
              <a:defRPr/>
            </a:pPr>
            <a:r>
              <a:rPr lang="pt-BR" altLang="pt-BR" sz="3200" dirty="0">
                <a:solidFill>
                  <a:prstClr val="black"/>
                </a:solidFill>
                <a:latin typeface="Montserrat"/>
              </a:rPr>
              <a:t>"É tempo de unirmos à palavra a ação e de demonstrarmos em obras a vitalidade de nossa fé".</a:t>
            </a:r>
            <a:r>
              <a:rPr lang="pt-BR" altLang="pt-BR" sz="3200" b="1" dirty="0">
                <a:solidFill>
                  <a:prstClr val="black"/>
                </a:solidFill>
                <a:latin typeface="Montserrat"/>
              </a:rPr>
              <a:t>  </a:t>
            </a:r>
            <a:r>
              <a:rPr lang="pt-BR" altLang="pt-BR" b="1" dirty="0">
                <a:solidFill>
                  <a:prstClr val="black"/>
                </a:solidFill>
                <a:latin typeface="Montserrat"/>
              </a:rPr>
              <a:t>Antônio Frederico Ozanam</a:t>
            </a:r>
            <a:endParaRPr lang="pt-BR" altLang="pt-BR" sz="2400" dirty="0">
              <a:solidFill>
                <a:prstClr val="black"/>
              </a:solidFill>
              <a:latin typeface="Montserrat"/>
            </a:endParaRPr>
          </a:p>
          <a:p>
            <a:pPr algn="ctr">
              <a:defRPr/>
            </a:pP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437448" y="1130158"/>
            <a:ext cx="4777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/>
              </a:rPr>
              <a:t>Ozanam</a:t>
            </a:r>
            <a:endParaRPr lang="pt-BR" altLang="pt-BR" sz="2800" b="1" dirty="0">
              <a:solidFill>
                <a:srgbClr val="0070C0"/>
              </a:solidFill>
              <a:latin typeface="Montserrat"/>
            </a:endParaRP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83626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74419" y="1989138"/>
            <a:ext cx="91256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altLang="pt-BR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endParaRPr lang="pt-BR" altLang="pt-BR" sz="2800" dirty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r>
              <a:rPr lang="pt-BR" altLang="pt-BR" sz="2800" dirty="0">
                <a:solidFill>
                  <a:prstClr val="black"/>
                </a:solidFill>
                <a:latin typeface="Montserrat"/>
              </a:rPr>
              <a:t>“A caridade é o vínculo por excelência para cimentar a </a:t>
            </a:r>
            <a:r>
              <a:rPr lang="pt-BR" altLang="pt-BR" sz="2800" dirty="0" err="1">
                <a:solidFill>
                  <a:prstClr val="black"/>
                </a:solidFill>
                <a:latin typeface="Montserrat"/>
              </a:rPr>
              <a:t>amizade.”</a:t>
            </a:r>
            <a:r>
              <a:rPr lang="pt-BR" altLang="pt-BR" b="1" dirty="0" err="1">
                <a:solidFill>
                  <a:prstClr val="black"/>
                </a:solidFill>
                <a:latin typeface="Montserrat"/>
              </a:rPr>
              <a:t>Antônio</a:t>
            </a:r>
            <a:r>
              <a:rPr lang="pt-BR" altLang="pt-BR" b="1" dirty="0">
                <a:solidFill>
                  <a:prstClr val="black"/>
                </a:solidFill>
                <a:latin typeface="Montserrat"/>
              </a:rPr>
              <a:t> Frederico Ozanam</a:t>
            </a:r>
            <a:endParaRPr lang="pt-BR" altLang="pt-BR" sz="2400" dirty="0">
              <a:solidFill>
                <a:prstClr val="black"/>
              </a:solidFill>
              <a:latin typeface="Montserrat"/>
            </a:endParaRPr>
          </a:p>
          <a:p>
            <a:pPr algn="ctr">
              <a:defRPr/>
            </a:pPr>
            <a:endParaRPr lang="pt-BR" altLang="pt-BR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437448" y="1130158"/>
            <a:ext cx="4777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/>
              </a:rPr>
              <a:t>Ozanam</a:t>
            </a:r>
            <a:endParaRPr lang="pt-BR" altLang="pt-BR" sz="2800" b="1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09612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29555" y="2456213"/>
            <a:ext cx="8203842" cy="345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pt-BR" altLang="pt-BR" sz="3600" b="1" i="1" dirty="0">
                <a:solidFill>
                  <a:srgbClr val="000000"/>
                </a:solidFill>
                <a:latin typeface="Montserrat"/>
              </a:rPr>
              <a:t>Ousadia, coragem , confiança</a:t>
            </a:r>
          </a:p>
          <a:p>
            <a:pPr algn="just">
              <a:lnSpc>
                <a:spcPct val="90000"/>
              </a:lnSpc>
              <a:spcBef>
                <a:spcPts val="750"/>
              </a:spcBef>
            </a:pPr>
            <a:endParaRPr lang="pt-BR" altLang="pt-BR" sz="24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pt-BR" altLang="pt-BR" sz="2800" dirty="0">
                <a:solidFill>
                  <a:srgbClr val="000000"/>
                </a:solidFill>
                <a:latin typeface="Montserrat"/>
              </a:rPr>
              <a:t>E foi assim que o jovem </a:t>
            </a:r>
            <a:r>
              <a:rPr lang="pt-BR" altLang="pt-BR" sz="2800" dirty="0" err="1">
                <a:solidFill>
                  <a:srgbClr val="000000"/>
                </a:solidFill>
                <a:latin typeface="Montserrat"/>
              </a:rPr>
              <a:t>Ozanam</a:t>
            </a:r>
            <a:r>
              <a:rPr lang="pt-BR" altLang="pt-BR" sz="2800" dirty="0">
                <a:solidFill>
                  <a:srgbClr val="000000"/>
                </a:solidFill>
                <a:latin typeface="Montserrat"/>
              </a:rPr>
              <a:t>, professor, advogado, com problemas sociais e religiosos, com mais seis companheiros de fibra e ousados fundaram a SSVP, em 23 de abril de 1833.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437448" y="1130158"/>
            <a:ext cx="4777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/>
              </a:rPr>
              <a:t>Ozanam</a:t>
            </a:r>
            <a:endParaRPr lang="pt-BR" altLang="pt-BR" sz="2800" b="1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48853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437448" y="1130158"/>
            <a:ext cx="4777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/>
              </a:rPr>
              <a:t>Ozanam</a:t>
            </a:r>
            <a:endParaRPr lang="pt-BR" altLang="pt-BR" sz="2800" b="1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8034" y="1703708"/>
            <a:ext cx="989097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endParaRPr lang="pt-BR" altLang="pt-BR" sz="2800" dirty="0">
              <a:solidFill>
                <a:prstClr val="black"/>
              </a:solidFill>
              <a:latin typeface="Montserrat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</a:rPr>
              <a:t>E é bom lembrar que era frágil e tinha uma doença grave, ou seja, era um homem comum como tantos, de todas as gerações. </a:t>
            </a:r>
          </a:p>
          <a:p>
            <a:pPr algn="just">
              <a:defRPr/>
            </a:pPr>
            <a:endParaRPr lang="pt-BR" altLang="pt-BR" sz="2800" dirty="0">
              <a:latin typeface="Montserrat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</a:rPr>
              <a:t>Só que ele fez a diferença: </a:t>
            </a:r>
            <a:r>
              <a:rPr lang="pt-BR" altLang="pt-BR" sz="3600" b="1" i="1" dirty="0">
                <a:latin typeface="Montserrat"/>
              </a:rPr>
              <a:t>uniu o  mundo em uma Grande Rede de Caridade.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061190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943879"/>
            <a:ext cx="9858084" cy="75982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O Serviço aos Pobres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154134" y="2223080"/>
            <a:ext cx="1166680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Montserrat"/>
              </a:rPr>
              <a:t>Servir ao próximo, e de maneira especial aos Pobres;</a:t>
            </a:r>
          </a:p>
          <a:p>
            <a:pPr algn="just"/>
            <a:endParaRPr lang="pt-BR" sz="3200" dirty="0">
              <a:latin typeface="Montserrat"/>
            </a:endParaRPr>
          </a:p>
          <a:p>
            <a:pPr algn="just"/>
            <a:r>
              <a:rPr lang="pt-BR" sz="3200" dirty="0">
                <a:latin typeface="Montserrat"/>
              </a:rPr>
              <a:t>Caridade organizada em prol  dos desamparados  excluídos</a:t>
            </a:r>
            <a:r>
              <a:rPr lang="pt-BR" sz="2000" dirty="0">
                <a:latin typeface="Montserrat"/>
              </a:rPr>
              <a:t>.</a:t>
            </a:r>
          </a:p>
          <a:p>
            <a:pPr algn="just"/>
            <a:endParaRPr lang="pt-BR" sz="2000" dirty="0">
              <a:latin typeface="Montserrat"/>
            </a:endParaRPr>
          </a:p>
          <a:p>
            <a:pPr algn="just"/>
            <a:r>
              <a:rPr lang="pt-BR" sz="3200" dirty="0">
                <a:latin typeface="Montserrat"/>
              </a:rPr>
              <a:t>O Amor e o serviço aos Pobres nos compromete a lutar contra todo tipo de pobreza.</a:t>
            </a:r>
          </a:p>
          <a:p>
            <a:pPr algn="just"/>
            <a:endParaRPr lang="pt-BR" sz="2000" dirty="0">
              <a:latin typeface="Montserra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3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943879"/>
            <a:ext cx="9858084" cy="75982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O Sentido da Caridade: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1068045" y="2734510"/>
            <a:ext cx="102188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/>
              </a:rPr>
              <a:t>A Caridade só tem sentido no compromisso de solidariedade com os que sofrem  a miséria, a fim de testemunhar o amor de Deus e erradicar o mal que a miséria representa. </a:t>
            </a:r>
            <a:endParaRPr lang="pt-BR" dirty="0">
              <a:latin typeface="Montserrat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7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2D1E14B-39EC-4AB2-8006-513AE222CE78}"/>
              </a:ext>
            </a:extLst>
          </p:cNvPr>
          <p:cNvSpPr txBox="1">
            <a:spLocks/>
          </p:cNvSpPr>
          <p:nvPr/>
        </p:nvSpPr>
        <p:spPr>
          <a:xfrm>
            <a:off x="548731" y="2739700"/>
            <a:ext cx="6887527" cy="873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3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943879"/>
            <a:ext cx="9858084" cy="75982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O Sentido da Caridade: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491290" y="2463537"/>
            <a:ext cx="112094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Enquanto membros da SSVP devemos: dar testemunho de dedicação total  no serviço aos Pobres, realizando a lei da Boa Nova, da solidariedade e da fraternidade;</a:t>
            </a:r>
          </a:p>
          <a:p>
            <a:pPr marL="571500" indent="-571500" algn="just">
              <a:buFont typeface="+mj-lt"/>
              <a:buAutoNum type="romanUcPeriod"/>
            </a:pPr>
            <a:endParaRPr lang="pt-BR" sz="2800" dirty="0">
              <a:latin typeface="Montserrat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A vida de caridade é o melhor caminho para revelar Jesus Cristo à humanidade.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9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943879"/>
            <a:ext cx="9858084" cy="75982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O Sentido da Caridade: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772732" y="3173216"/>
            <a:ext cx="97631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/>
              </a:rPr>
              <a:t>Como vocacionados vicentinos, não basta ficarmos indignados com a Pobreza, é preciso que seja transformada em atos e ações.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86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943879"/>
            <a:ext cx="9858084" cy="75982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O Sentido da Caridade: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1661374" y="2913864"/>
            <a:ext cx="85129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/>
              </a:rPr>
              <a:t>“É muito pouco  aliviar o Pobre no dia a dia; é necessário pôr as mãos nas raízes do mal, e, com eficientes reformas, diminuir as causas reais  da miséria pública.”   </a:t>
            </a:r>
            <a:r>
              <a:rPr lang="pt-BR" sz="2400" i="1" dirty="0">
                <a:latin typeface="Montserrat"/>
              </a:rPr>
              <a:t>( Ozanam)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3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Retângulo 7">
            <a:extLst>
              <a:ext uri="{FF2B5EF4-FFF2-40B4-BE49-F238E27FC236}">
                <a16:creationId xmlns:a16="http://schemas.microsoft.com/office/drawing/2014/main" id="{CC7BAF7E-7AA4-4BD1-82A6-B2E6EB984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906" y="1579119"/>
            <a:ext cx="729479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Montserrat"/>
              </a:rPr>
              <a:t>“ A  Caridade é uma chama que se extingue se não for bem alimentada”. </a:t>
            </a:r>
            <a:r>
              <a:rPr lang="pt-BR" altLang="pt-BR" sz="2000" dirty="0">
                <a:latin typeface="Montserrat"/>
              </a:rPr>
              <a:t>(Ozanam)</a:t>
            </a:r>
            <a:endParaRPr lang="pt-BR" altLang="pt-BR" sz="2800" b="1" i="1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BF51428D-B5C8-41BA-9F36-C5F4B1375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267" y="2882791"/>
            <a:ext cx="2520280" cy="3095625"/>
          </a:xfrm>
          <a:prstGeom prst="flowChartAlternateProcess">
            <a:avLst/>
          </a:prstGeom>
          <a:blipFill dpi="0" rotWithShape="1">
            <a:blip r:embed="rId3" cstate="print"/>
            <a:srcRect/>
            <a:stretch>
              <a:fillRect r="-1124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7917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919C7A4-84F9-43F1-8983-AD3F108630D2}"/>
              </a:ext>
            </a:extLst>
          </p:cNvPr>
          <p:cNvSpPr/>
          <p:nvPr/>
        </p:nvSpPr>
        <p:spPr>
          <a:xfrm>
            <a:off x="1426029" y="2213114"/>
            <a:ext cx="69764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u="sng" dirty="0">
                <a:solidFill>
                  <a:schemeClr val="bg1"/>
                </a:solidFill>
                <a:latin typeface="Garamond" panose="02020404030301010803" pitchFamily="18" charset="0"/>
              </a:rPr>
              <a:t>Exemplo de lideranças</a:t>
            </a:r>
          </a:p>
          <a:p>
            <a:pPr>
              <a:defRPr/>
            </a:pP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São Vicente de Paulo</a:t>
            </a:r>
          </a:p>
          <a:p>
            <a:pPr>
              <a:defRPr/>
            </a:pP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27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7992"/>
            <a:ext cx="12191999" cy="130201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053A1"/>
                </a:solidFill>
                <a:latin typeface="Garamond" panose="02020404030301010803" pitchFamily="18" charset="0"/>
              </a:rPr>
              <a:t>São Vicente de Paulo exemplo a ser seguido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6" name="Picture 2" descr="Arte076">
            <a:extLst>
              <a:ext uri="{FF2B5EF4-FFF2-40B4-BE49-F238E27FC236}">
                <a16:creationId xmlns:a16="http://schemas.microsoft.com/office/drawing/2014/main" id="{5235CCFE-2EB6-41D6-BFAA-1FF2648C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58" y="4080008"/>
            <a:ext cx="22288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958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7" name="Picture 19">
            <a:extLst>
              <a:ext uri="{FF2B5EF4-FFF2-40B4-BE49-F238E27FC236}">
                <a16:creationId xmlns:a16="http://schemas.microsoft.com/office/drawing/2014/main" id="{0058D37E-34AE-4178-8E99-2FB62831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31" y="1225002"/>
            <a:ext cx="446563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4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3879"/>
            <a:ext cx="10676586" cy="85910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São Vicente de Paulo exemplo a ser seguido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522379" y="2708919"/>
            <a:ext cx="111472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Montserrat"/>
              </a:rPr>
              <a:t>- Incentivou a comunidade rica a estar a serviço dos Pobres;</a:t>
            </a:r>
          </a:p>
          <a:p>
            <a:pPr algn="just"/>
            <a:endParaRPr lang="pt-BR" sz="3200" dirty="0">
              <a:latin typeface="Montserrat"/>
            </a:endParaRPr>
          </a:p>
          <a:p>
            <a:pPr algn="just"/>
            <a:r>
              <a:rPr lang="pt-BR" sz="3200" dirty="0">
                <a:latin typeface="Montserrat"/>
              </a:rPr>
              <a:t>- Incentivou as pessoas a lutarem para tirar os Pobres da miséria.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0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959901" y="2311442"/>
            <a:ext cx="108976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800" dirty="0">
              <a:latin typeface="Garamond" panose="02020404030301010803" pitchFamily="18" charset="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 Relacionar-se bem com os pobres;</a:t>
            </a:r>
          </a:p>
          <a:p>
            <a:pPr marL="571500" indent="-571500" algn="just">
              <a:buFont typeface="+mj-lt"/>
              <a:buAutoNum type="romanUcPeriod"/>
            </a:pPr>
            <a:endParaRPr lang="pt-BR" sz="2800" dirty="0">
              <a:latin typeface="Montserrat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 Colocar-se próximos a eles;</a:t>
            </a:r>
          </a:p>
          <a:p>
            <a:pPr marL="571500" indent="-571500" algn="just">
              <a:buFont typeface="+mj-lt"/>
              <a:buAutoNum type="romanUcPeriod"/>
            </a:pPr>
            <a:endParaRPr lang="pt-BR" sz="2800" dirty="0">
              <a:latin typeface="Montserrat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 Tratá-los com simplicidade, humildade e doçura.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3879"/>
            <a:ext cx="10676586" cy="85910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São Vicente de Paulo exemplo a ser seguido</a:t>
            </a:r>
          </a:p>
        </p:txBody>
      </p:sp>
    </p:spTree>
    <p:extLst>
      <p:ext uri="{BB962C8B-B14F-4D97-AF65-F5344CB8AC3E}">
        <p14:creationId xmlns:p14="http://schemas.microsoft.com/office/powerpoint/2010/main" val="1291431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534899" y="2696791"/>
            <a:ext cx="108976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 Sabia empreender a ação caritativa em todos os tipos de pobreza;</a:t>
            </a:r>
          </a:p>
          <a:p>
            <a:pPr marL="571500" indent="-571500" algn="just">
              <a:buFont typeface="+mj-lt"/>
              <a:buAutoNum type="romanUcPeriod"/>
            </a:pPr>
            <a:endParaRPr lang="pt-BR" sz="2800" dirty="0">
              <a:latin typeface="Montserrat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 Era bem relacionado com todas as pessoas, e assim conseguia ajuda para seus Pobres;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3879"/>
            <a:ext cx="10676586" cy="85910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São Vicente de Paulo exemplo a ser seguido</a:t>
            </a:r>
          </a:p>
        </p:txBody>
      </p:sp>
    </p:spTree>
    <p:extLst>
      <p:ext uri="{BB962C8B-B14F-4D97-AF65-F5344CB8AC3E}">
        <p14:creationId xmlns:p14="http://schemas.microsoft.com/office/powerpoint/2010/main" val="239342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E9348D6-A0E2-821C-99CA-8078A79F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r="2686" b="-2"/>
          <a:stretch>
            <a:fillRect/>
          </a:stretch>
        </p:blipFill>
        <p:spPr bwMode="auto">
          <a:xfrm>
            <a:off x="2354580" y="951203"/>
            <a:ext cx="7726680" cy="590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251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4415356" y="2995101"/>
            <a:ext cx="6995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Montserrat"/>
              </a:rPr>
              <a:t>“As coisas de Deus se fazem por si mesmas, e a verdadeira sabedoria  consiste em seguir a Providência Divina passo a passo, sem se colocar adiante e sem ficar  para trás”  </a:t>
            </a:r>
          </a:p>
          <a:p>
            <a:pPr algn="r"/>
            <a:r>
              <a:rPr lang="pt-BR" sz="2000" dirty="0">
                <a:latin typeface="Montserrat"/>
              </a:rPr>
              <a:t>(São Vicente de Paulo)</a:t>
            </a:r>
          </a:p>
        </p:txBody>
      </p:sp>
      <p:pic>
        <p:nvPicPr>
          <p:cNvPr id="17" name="Picture 4" descr="Resultado de imagem para sÃ£o vicente de paulo">
            <a:extLst>
              <a:ext uri="{FF2B5EF4-FFF2-40B4-BE49-F238E27FC236}">
                <a16:creationId xmlns:a16="http://schemas.microsoft.com/office/drawing/2014/main" id="{7DE7E82B-D255-4EB2-A2AF-6CB0339B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4925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3879"/>
            <a:ext cx="10676586" cy="85910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São Vicente de Paulo exemplo a ser seguido</a:t>
            </a:r>
          </a:p>
        </p:txBody>
      </p:sp>
    </p:spTree>
    <p:extLst>
      <p:ext uri="{BB962C8B-B14F-4D97-AF65-F5344CB8AC3E}">
        <p14:creationId xmlns:p14="http://schemas.microsoft.com/office/powerpoint/2010/main" val="1048344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919C7A4-84F9-43F1-8983-AD3F108630D2}"/>
              </a:ext>
            </a:extLst>
          </p:cNvPr>
          <p:cNvSpPr/>
          <p:nvPr/>
        </p:nvSpPr>
        <p:spPr>
          <a:xfrm>
            <a:off x="772961" y="2367169"/>
            <a:ext cx="69764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u="sng" dirty="0">
                <a:solidFill>
                  <a:schemeClr val="bg1"/>
                </a:solidFill>
                <a:latin typeface="Garamond" panose="02020404030301010803" pitchFamily="18" charset="0"/>
              </a:rPr>
              <a:t>Exemplo de lideranças</a:t>
            </a:r>
          </a:p>
          <a:p>
            <a:pPr>
              <a:defRPr/>
            </a:pP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Jesus Cristo</a:t>
            </a:r>
          </a:p>
        </p:txBody>
      </p:sp>
    </p:spTree>
    <p:extLst>
      <p:ext uri="{BB962C8B-B14F-4D97-AF65-F5344CB8AC3E}">
        <p14:creationId xmlns:p14="http://schemas.microsoft.com/office/powerpoint/2010/main" val="1006237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233218" y="2734779"/>
            <a:ext cx="53204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/>
              </a:rPr>
              <a:t>“Eu, o Senhor, te chamei e te farei mediador da Aliança para com o povo, para abrires os olhos dos cegos, para tirares da prisão, os cativos”.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4B1D38-1FFE-A712-F1BD-6058E9D89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012" y="1138989"/>
            <a:ext cx="4330062" cy="480243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24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2">
            <a:extLst>
              <a:ext uri="{FF2B5EF4-FFF2-40B4-BE49-F238E27FC236}">
                <a16:creationId xmlns:a16="http://schemas.microsoft.com/office/drawing/2014/main" id="{D1DFB1DC-2984-48E8-94E8-639D6E273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373" y="2456213"/>
            <a:ext cx="8599253" cy="29546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</a:rPr>
              <a:t>Deus se coloca a serviço da humanidade. </a:t>
            </a:r>
          </a:p>
          <a:p>
            <a:pPr algn="just">
              <a:defRPr/>
            </a:pPr>
            <a:endParaRPr lang="pt-BR" altLang="pt-BR" sz="1000" dirty="0">
              <a:latin typeface="Montserrat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</a:rPr>
              <a:t>Jesus consagra a missão e o serviço como a mais alta forma de amor e fraternidade. </a:t>
            </a:r>
          </a:p>
          <a:p>
            <a:pPr algn="just">
              <a:defRPr/>
            </a:pPr>
            <a:endParaRPr lang="pt-BR" altLang="pt-BR" sz="1000" dirty="0">
              <a:latin typeface="Montserrat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</a:rPr>
              <a:t>Jesus a verdadeira autoridade, procura servir e não ser servido.</a:t>
            </a:r>
          </a:p>
          <a:p>
            <a:pPr algn="just">
              <a:defRPr/>
            </a:pPr>
            <a:r>
              <a:rPr lang="pt-BR" altLang="pt-BR" sz="1600" dirty="0">
                <a:latin typeface="Montserrat"/>
              </a:rPr>
              <a:t> </a:t>
            </a:r>
            <a:endParaRPr lang="pt-BR" altLang="pt-BR" sz="900" dirty="0">
              <a:latin typeface="Montserrat"/>
            </a:endParaRPr>
          </a:p>
          <a:p>
            <a:pPr algn="just">
              <a:defRPr/>
            </a:pPr>
            <a:endParaRPr lang="pt-BR" altLang="pt-BR" sz="1000" dirty="0">
              <a:latin typeface="Montserra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9983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919C7A4-84F9-43F1-8983-AD3F108630D2}"/>
              </a:ext>
            </a:extLst>
          </p:cNvPr>
          <p:cNvSpPr/>
          <p:nvPr/>
        </p:nvSpPr>
        <p:spPr>
          <a:xfrm>
            <a:off x="453489" y="1197452"/>
            <a:ext cx="69764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Trabalhar em equipe</a:t>
            </a:r>
          </a:p>
          <a:p>
            <a:pPr>
              <a:defRPr/>
            </a:pPr>
            <a:endParaRPr lang="pt-BR" alt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 importância da Regra</a:t>
            </a:r>
          </a:p>
          <a:p>
            <a:pPr marL="571500" indent="-571500">
              <a:buFontTx/>
              <a:buChar char="-"/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Servir sem medo </a:t>
            </a:r>
          </a:p>
          <a:p>
            <a:pPr marL="571500" indent="-571500">
              <a:buFontTx/>
              <a:buChar char="-"/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3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919C7A4-84F9-43F1-8983-AD3F108630D2}"/>
              </a:ext>
            </a:extLst>
          </p:cNvPr>
          <p:cNvSpPr/>
          <p:nvPr/>
        </p:nvSpPr>
        <p:spPr>
          <a:xfrm>
            <a:off x="638017" y="3228777"/>
            <a:ext cx="6976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Trabalhar em equipe</a:t>
            </a: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93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C7BDC8A4-1B7D-46A1-ADBC-DF322B74D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pic>
        <p:nvPicPr>
          <p:cNvPr id="16" name="Picture 7" descr="Conheça 4 habilidades fundamentais para trabalhar em equipe - IDEBRASIL">
            <a:extLst>
              <a:ext uri="{FF2B5EF4-FFF2-40B4-BE49-F238E27FC236}">
                <a16:creationId xmlns:a16="http://schemas.microsoft.com/office/drawing/2014/main" id="{27A820AA-2F6B-43BD-AA78-4EA7E173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20" y="1438537"/>
            <a:ext cx="6705600" cy="43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3">
            <a:extLst>
              <a:ext uri="{FF2B5EF4-FFF2-40B4-BE49-F238E27FC236}">
                <a16:creationId xmlns:a16="http://schemas.microsoft.com/office/drawing/2014/main" id="{BDA7F54A-9C08-4C67-9BD0-C4008A56F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480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Trabalhar em equipe</a:t>
            </a:r>
          </a:p>
        </p:txBody>
      </p:sp>
      <p:sp>
        <p:nvSpPr>
          <p:cNvPr id="21" name="Retângulo 2">
            <a:extLst>
              <a:ext uri="{FF2B5EF4-FFF2-40B4-BE49-F238E27FC236}">
                <a16:creationId xmlns:a16="http://schemas.microsoft.com/office/drawing/2014/main" id="{FBDC06C6-AB76-4C60-88B3-E075B90BE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23332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Para vencer a pobreza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A468AE0-73BB-B93D-557D-D2DEDDD30678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08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369AA16-82A4-4175-A6F2-F5619E926E1C}"/>
              </a:ext>
            </a:extLst>
          </p:cNvPr>
          <p:cNvGraphicFramePr/>
          <p:nvPr/>
        </p:nvGraphicFramePr>
        <p:xfrm>
          <a:off x="116197" y="2170331"/>
          <a:ext cx="6844119" cy="420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:a16="http://schemas.microsoft.com/office/drawing/2014/main" id="{545F0BEC-4481-4B0B-B4E7-F9E879E15B2E}"/>
              </a:ext>
            </a:extLst>
          </p:cNvPr>
          <p:cNvGrpSpPr>
            <a:grpSpLocks/>
          </p:cNvGrpSpPr>
          <p:nvPr/>
        </p:nvGrpSpPr>
        <p:grpSpPr bwMode="auto">
          <a:xfrm>
            <a:off x="4512547" y="1455510"/>
            <a:ext cx="4689475" cy="2087563"/>
            <a:chOff x="4390711" y="1091836"/>
            <a:chExt cx="3384668" cy="2088231"/>
          </a:xfrm>
        </p:grpSpPr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D00BD62B-668E-42AA-A3E8-A8E53B3E3C3A}"/>
                </a:ext>
              </a:extLst>
            </p:cNvPr>
            <p:cNvSpPr/>
            <p:nvPr/>
          </p:nvSpPr>
          <p:spPr>
            <a:xfrm rot="10800000">
              <a:off x="4390711" y="1091836"/>
              <a:ext cx="3384668" cy="2088231"/>
            </a:xfrm>
            <a:prstGeom prst="right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2" name="CaixaDeTexto 3">
              <a:extLst>
                <a:ext uri="{FF2B5EF4-FFF2-40B4-BE49-F238E27FC236}">
                  <a16:creationId xmlns:a16="http://schemas.microsoft.com/office/drawing/2014/main" id="{84E2AB8D-398B-4BE6-94C3-C66FE58E8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0518" y="1550857"/>
              <a:ext cx="2951651" cy="10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pt-BR" altLang="pt-BR" sz="2000" dirty="0">
                  <a:latin typeface="Montserrat" panose="00000500000000000000" pitchFamily="2" charset="0"/>
                </a:rPr>
                <a:t>Trabalhar a falta de entusiasmo de presidentes e demais vicentinos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F0A6921-ADB6-4F7A-9DA5-510D6DFE9728}"/>
              </a:ext>
            </a:extLst>
          </p:cNvPr>
          <p:cNvGrpSpPr>
            <a:grpSpLocks/>
          </p:cNvGrpSpPr>
          <p:nvPr/>
        </p:nvGrpSpPr>
        <p:grpSpPr bwMode="auto">
          <a:xfrm>
            <a:off x="5653689" y="3081303"/>
            <a:ext cx="4409230" cy="2089150"/>
            <a:chOff x="5544107" y="2829706"/>
            <a:chExt cx="4192096" cy="2088231"/>
          </a:xfrm>
        </p:grpSpPr>
        <p:sp>
          <p:nvSpPr>
            <p:cNvPr id="14" name="Seta: para a Direita 13">
              <a:extLst>
                <a:ext uri="{FF2B5EF4-FFF2-40B4-BE49-F238E27FC236}">
                  <a16:creationId xmlns:a16="http://schemas.microsoft.com/office/drawing/2014/main" id="{3E6B5E93-203C-4C8C-8BCA-8676890CFE43}"/>
                </a:ext>
              </a:extLst>
            </p:cNvPr>
            <p:cNvSpPr/>
            <p:nvPr/>
          </p:nvSpPr>
          <p:spPr>
            <a:xfrm rot="10800000">
              <a:off x="5544107" y="2829706"/>
              <a:ext cx="4192095" cy="2088231"/>
            </a:xfrm>
            <a:prstGeom prst="right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CaixaDeTexto 8">
              <a:extLst>
                <a:ext uri="{FF2B5EF4-FFF2-40B4-BE49-F238E27FC236}">
                  <a16:creationId xmlns:a16="http://schemas.microsoft.com/office/drawing/2014/main" id="{7A23C255-C40D-4520-8DD1-AFA8CA0FB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2837" y="3441774"/>
              <a:ext cx="3723366" cy="101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pt-BR" altLang="pt-BR" sz="2000" dirty="0">
                  <a:latin typeface="Montserrat" panose="00000500000000000000" pitchFamily="2" charset="0"/>
                </a:rPr>
                <a:t>Explorar e expandir as ferramentas de formação.</a:t>
              </a:r>
            </a:p>
            <a:p>
              <a:r>
                <a:rPr lang="pt-BR" altLang="pt-BR" sz="2000" dirty="0">
                  <a:latin typeface="Montserrat" panose="00000500000000000000" pitchFamily="2" charset="0"/>
                </a:rPr>
                <a:t>Trazer novos horizontes.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8CDB6CB-929A-461C-8D87-2416B151847C}"/>
              </a:ext>
            </a:extLst>
          </p:cNvPr>
          <p:cNvGrpSpPr>
            <a:grpSpLocks/>
          </p:cNvGrpSpPr>
          <p:nvPr/>
        </p:nvGrpSpPr>
        <p:grpSpPr bwMode="auto">
          <a:xfrm>
            <a:off x="6215268" y="4731717"/>
            <a:ext cx="4435559" cy="2068512"/>
            <a:chOff x="5868142" y="4790459"/>
            <a:chExt cx="4435198" cy="2068340"/>
          </a:xfrm>
        </p:grpSpPr>
        <p:sp>
          <p:nvSpPr>
            <p:cNvPr id="17" name="Seta: para a Direita 16">
              <a:extLst>
                <a:ext uri="{FF2B5EF4-FFF2-40B4-BE49-F238E27FC236}">
                  <a16:creationId xmlns:a16="http://schemas.microsoft.com/office/drawing/2014/main" id="{65AF0091-287E-4F85-8668-795A3A531F3E}"/>
                </a:ext>
              </a:extLst>
            </p:cNvPr>
            <p:cNvSpPr/>
            <p:nvPr/>
          </p:nvSpPr>
          <p:spPr>
            <a:xfrm rot="10800000">
              <a:off x="5868142" y="4790459"/>
              <a:ext cx="4435198" cy="2068340"/>
            </a:xfrm>
            <a:prstGeom prst="right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8" name="CaixaDeTexto 10">
              <a:extLst>
                <a:ext uri="{FF2B5EF4-FFF2-40B4-BE49-F238E27FC236}">
                  <a16:creationId xmlns:a16="http://schemas.microsoft.com/office/drawing/2014/main" id="{51B5BA80-33F8-48B8-BB4C-D4D1B95ED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8184" y="5373216"/>
              <a:ext cx="3747126" cy="1015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pt-BR" altLang="pt-BR" sz="2000" dirty="0">
                  <a:latin typeface="Montserrat" panose="00000500000000000000" pitchFamily="2" charset="0"/>
                </a:rPr>
                <a:t>Formação dos coord. ECAFO de </a:t>
              </a:r>
              <a:r>
                <a:rPr lang="pt-BR" altLang="pt-BR" sz="2000" dirty="0" err="1">
                  <a:latin typeface="Montserrat" panose="00000500000000000000" pitchFamily="2" charset="0"/>
                </a:rPr>
                <a:t>CPs</a:t>
              </a:r>
              <a:r>
                <a:rPr lang="pt-BR" altLang="pt-BR" sz="2000" dirty="0">
                  <a:latin typeface="Montserrat" panose="00000500000000000000" pitchFamily="2" charset="0"/>
                </a:rPr>
                <a:t> e </a:t>
              </a:r>
              <a:r>
                <a:rPr lang="pt-BR" altLang="pt-BR" sz="2000" dirty="0" err="1">
                  <a:latin typeface="Montserrat" panose="00000500000000000000" pitchFamily="2" charset="0"/>
                </a:rPr>
                <a:t>CCs</a:t>
              </a:r>
              <a:r>
                <a:rPr lang="pt-BR" altLang="pt-BR" sz="2000" dirty="0">
                  <a:latin typeface="Montserrat" panose="00000500000000000000" pitchFamily="2" charset="0"/>
                </a:rPr>
                <a:t> para esse resgate Vicentino.</a:t>
              </a:r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1B78F31B-3317-43F2-A8E5-21666472D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3">
            <a:extLst>
              <a:ext uri="{FF2B5EF4-FFF2-40B4-BE49-F238E27FC236}">
                <a16:creationId xmlns:a16="http://schemas.microsoft.com/office/drawing/2014/main" id="{6EFDCBDE-6485-40AA-80DE-682211029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0" y="939169"/>
            <a:ext cx="1054779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Trabalhar em equipe nas conferencias e conselhos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67E1D7-AF48-8DDE-C31E-2D7157F8D56B}"/>
              </a:ext>
            </a:extLst>
          </p:cNvPr>
          <p:cNvSpPr/>
          <p:nvPr/>
        </p:nvSpPr>
        <p:spPr>
          <a:xfrm>
            <a:off x="0" y="-7267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3">
            <a:extLst>
              <a:ext uri="{FF2B5EF4-FFF2-40B4-BE49-F238E27FC236}">
                <a16:creationId xmlns:a16="http://schemas.microsoft.com/office/drawing/2014/main" id="{F2C5EB07-A8AE-43C6-82F0-5D46C4079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62" y="1888881"/>
            <a:ext cx="956103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Os vicentinos precisam ser uma equipe  </a:t>
            </a:r>
            <a:r>
              <a:rPr lang="pt-BR" altLang="pt-BR" sz="2800" b="1" u="sng" dirty="0">
                <a:latin typeface="Montserrat" panose="00000500000000000000" pitchFamily="2" charset="0"/>
              </a:rPr>
              <a:t>comprometida</a:t>
            </a:r>
            <a:r>
              <a:rPr lang="pt-BR" altLang="pt-BR" sz="2800" dirty="0">
                <a:latin typeface="Montserrat" panose="00000500000000000000" pitchFamily="2" charset="0"/>
              </a:rPr>
              <a:t>;  precisa estar </a:t>
            </a:r>
            <a:r>
              <a:rPr lang="pt-BR" altLang="pt-BR" sz="2800" u="sng" dirty="0">
                <a:latin typeface="Montserrat" panose="00000500000000000000" pitchFamily="2" charset="0"/>
              </a:rPr>
              <a:t>alinhada</a:t>
            </a:r>
            <a:r>
              <a:rPr lang="pt-BR" altLang="pt-BR" sz="2800" dirty="0">
                <a:latin typeface="Montserrat" panose="00000500000000000000" pitchFamily="2" charset="0"/>
              </a:rPr>
              <a:t>  e  remar  na mesma direção  para alcançar o </a:t>
            </a:r>
            <a:r>
              <a:rPr lang="pt-BR" altLang="pt-BR" sz="2800" b="1" u="sng" dirty="0">
                <a:latin typeface="Montserrat" panose="00000500000000000000" pitchFamily="2" charset="0"/>
              </a:rPr>
              <a:t>objetivo  almejado</a:t>
            </a:r>
            <a:r>
              <a:rPr lang="pt-BR" altLang="pt-BR" sz="2800" b="1" dirty="0"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17" name="Picture 8" descr="equipe 03">
            <a:extLst>
              <a:ext uri="{FF2B5EF4-FFF2-40B4-BE49-F238E27FC236}">
                <a16:creationId xmlns:a16="http://schemas.microsoft.com/office/drawing/2014/main" id="{F731FA74-AD36-4BC1-B0D9-CA9A705E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935"/>
          <a:stretch>
            <a:fillRect/>
          </a:stretch>
        </p:blipFill>
        <p:spPr bwMode="auto">
          <a:xfrm>
            <a:off x="3721995" y="3683357"/>
            <a:ext cx="5615188" cy="30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8E19F5B-F8E2-4282-BB93-6923DA356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8" name="Retângulo 3">
            <a:extLst>
              <a:ext uri="{FF2B5EF4-FFF2-40B4-BE49-F238E27FC236}">
                <a16:creationId xmlns:a16="http://schemas.microsoft.com/office/drawing/2014/main" id="{6EFDCBDE-6485-40AA-80DE-682211029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3457" y="956180"/>
            <a:ext cx="109728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Trabalhar em equipe nas conferencias e conselhos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48CAEF2-82A2-9204-210B-89D355C07BFD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87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3">
            <a:extLst>
              <a:ext uri="{FF2B5EF4-FFF2-40B4-BE49-F238E27FC236}">
                <a16:creationId xmlns:a16="http://schemas.microsoft.com/office/drawing/2014/main" id="{6EFDCBDE-6485-40AA-80DE-682211029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5679"/>
            <a:ext cx="1054779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Trabalhar em equipe nas conferencias e conselhos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8E19F5B-F8E2-4282-BB93-6923DA356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12" name="Retângulo 4">
            <a:extLst>
              <a:ext uri="{FF2B5EF4-FFF2-40B4-BE49-F238E27FC236}">
                <a16:creationId xmlns:a16="http://schemas.microsoft.com/office/drawing/2014/main" id="{C5B7DC2E-4141-46A3-A012-C6A243F27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85" y="1661932"/>
            <a:ext cx="9122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Mas acima de tudo precisamos Ter </a:t>
            </a:r>
            <a:r>
              <a:rPr lang="pt-BR" sz="2800" b="1" u="sng" dirty="0">
                <a:latin typeface="Montserrat" panose="00000500000000000000" pitchFamily="2" charset="0"/>
                <a:cs typeface="Arial" charset="0"/>
              </a:rPr>
              <a:t>motivação</a:t>
            </a:r>
            <a:r>
              <a:rPr lang="pt-BR" sz="2800" b="1" dirty="0">
                <a:latin typeface="Montserrat" panose="00000500000000000000" pitchFamily="2" charset="0"/>
                <a:cs typeface="Arial" charset="0"/>
              </a:rPr>
              <a:t>.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E Ter motivação é ter </a:t>
            </a:r>
            <a:r>
              <a:rPr lang="pt-BR" sz="2800" b="1" u="sng" dirty="0">
                <a:latin typeface="Montserrat" panose="00000500000000000000" pitchFamily="2" charset="0"/>
                <a:cs typeface="Arial" charset="0"/>
              </a:rPr>
              <a:t>entusiasmo</a:t>
            </a:r>
            <a:r>
              <a:rPr lang="pt-BR" sz="2800" b="1" dirty="0">
                <a:latin typeface="Montserrat" panose="00000500000000000000" pitchFamily="2" charset="0"/>
                <a:cs typeface="Arial" charset="0"/>
              </a:rPr>
              <a:t>.</a:t>
            </a:r>
          </a:p>
        </p:txBody>
      </p:sp>
      <p:pic>
        <p:nvPicPr>
          <p:cNvPr id="13" name="Picture 11" descr="40 frases de entusiasmo para viver com energia positiva">
            <a:extLst>
              <a:ext uri="{FF2B5EF4-FFF2-40B4-BE49-F238E27FC236}">
                <a16:creationId xmlns:a16="http://schemas.microsoft.com/office/drawing/2014/main" id="{6A52C875-3493-409D-8E00-DAD37DA5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4" b="22780"/>
          <a:stretch>
            <a:fillRect/>
          </a:stretch>
        </p:blipFill>
        <p:spPr bwMode="auto">
          <a:xfrm>
            <a:off x="225832" y="3709831"/>
            <a:ext cx="357568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MOTIVAÇÃO. Motivo + Ação. - CEPPA">
            <a:extLst>
              <a:ext uri="{FF2B5EF4-FFF2-40B4-BE49-F238E27FC236}">
                <a16:creationId xmlns:a16="http://schemas.microsoft.com/office/drawing/2014/main" id="{BB9985A5-044B-437C-8F99-0C175C4D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18" y="3554181"/>
            <a:ext cx="3899855" cy="271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Pessoas felizes pulando entusiasmo, emoção | Vetor Premium">
            <a:extLst>
              <a:ext uri="{FF2B5EF4-FFF2-40B4-BE49-F238E27FC236}">
                <a16:creationId xmlns:a16="http://schemas.microsoft.com/office/drawing/2014/main" id="{59CC404B-31F6-49CC-80A7-740DC4B7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17" y="4588630"/>
            <a:ext cx="32162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9A36AE3-A5FC-409E-928D-DD0FAC56799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133648F0-94FF-40C8-9FF4-888B9FACFAF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F51C779D-A91C-42AE-9B26-73D9986CB98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B7A726B0-480E-4E39-890E-55A9F9943A9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0D326160-D963-42A9-B715-E2BA429E8EE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D2C0997A-9F01-E747-ECD4-3A78783A1917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7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919C7A4-84F9-43F1-8983-AD3F108630D2}"/>
              </a:ext>
            </a:extLst>
          </p:cNvPr>
          <p:cNvSpPr/>
          <p:nvPr/>
        </p:nvSpPr>
        <p:spPr>
          <a:xfrm>
            <a:off x="206062" y="335843"/>
            <a:ext cx="76321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u="sng" dirty="0">
                <a:solidFill>
                  <a:schemeClr val="bg1"/>
                </a:solidFill>
                <a:latin typeface="Garamond" panose="02020404030301010803" pitchFamily="18" charset="0"/>
              </a:rPr>
              <a:t>Exemplo de lideranças</a:t>
            </a:r>
          </a:p>
          <a:p>
            <a:pPr>
              <a:defRPr/>
            </a:pP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- Antônio Frederico </a:t>
            </a:r>
            <a:r>
              <a:rPr lang="pt-BR" sz="4400" dirty="0" err="1">
                <a:solidFill>
                  <a:schemeClr val="bg1"/>
                </a:solidFill>
                <a:latin typeface="Garamond" panose="02020404030301010803" pitchFamily="18" charset="0"/>
              </a:rPr>
              <a:t>Ozanam</a:t>
            </a: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 e sua fé em Maria</a:t>
            </a:r>
          </a:p>
          <a:p>
            <a:pPr>
              <a:defRPr/>
            </a:pP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- São Vicente de Paulo</a:t>
            </a:r>
          </a:p>
          <a:p>
            <a:pPr>
              <a:defRPr/>
            </a:pP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Jesus Cristo</a:t>
            </a:r>
          </a:p>
          <a:p>
            <a:pPr>
              <a:defRPr/>
            </a:pP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04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D759644-7D42-4553-9D5E-4405EC8F6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08297D0D-C266-4E73-8CD9-EA4EA6440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036" y="1889395"/>
            <a:ext cx="9396911" cy="192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A </a:t>
            </a:r>
            <a:r>
              <a:rPr lang="pt-BR" altLang="pt-BR" sz="2800" b="1" u="sng" dirty="0">
                <a:solidFill>
                  <a:srgbClr val="000000"/>
                </a:solidFill>
                <a:latin typeface="Montserrat" panose="00000500000000000000" pitchFamily="2" charset="0"/>
              </a:rPr>
              <a:t>EQUIPE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 precisa ter </a:t>
            </a:r>
            <a:r>
              <a:rPr lang="pt-BR" altLang="pt-BR" sz="2800" b="1" u="sng" dirty="0">
                <a:solidFill>
                  <a:srgbClr val="000000"/>
                </a:solidFill>
                <a:latin typeface="Montserrat" panose="00000500000000000000" pitchFamily="2" charset="0"/>
              </a:rPr>
              <a:t>Jesus Cristo 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como centro de tudo, deixar-se conduzir por </a:t>
            </a:r>
            <a:r>
              <a:rPr lang="pt-BR" altLang="pt-BR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Deus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 e fazer tudo que estiver ao seu alcance para que a </a:t>
            </a:r>
            <a:r>
              <a:rPr lang="pt-BR" altLang="pt-BR" sz="2800" b="1" u="sng" dirty="0">
                <a:solidFill>
                  <a:srgbClr val="000000"/>
                </a:solidFill>
                <a:latin typeface="Montserrat" panose="00000500000000000000" pitchFamily="2" charset="0"/>
              </a:rPr>
              <a:t>vontade de Deus 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se concretize.</a:t>
            </a:r>
          </a:p>
        </p:txBody>
      </p:sp>
      <p:pic>
        <p:nvPicPr>
          <p:cNvPr id="8" name="Picture 9" descr="A Vontade de Deus">
            <a:extLst>
              <a:ext uri="{FF2B5EF4-FFF2-40B4-BE49-F238E27FC236}">
                <a16:creationId xmlns:a16="http://schemas.microsoft.com/office/drawing/2014/main" id="{1A2D7CB5-FFB7-40CF-B5BB-7623C1B4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99" y="3988904"/>
            <a:ext cx="4085401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JESUS NO CENTRO DA SUA VIDA - pt.Jesus.net">
            <a:extLst>
              <a:ext uri="{FF2B5EF4-FFF2-40B4-BE49-F238E27FC236}">
                <a16:creationId xmlns:a16="http://schemas.microsoft.com/office/drawing/2014/main" id="{7565F163-F7AA-44D3-B204-2BAB3A27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r="14490"/>
          <a:stretch>
            <a:fillRect/>
          </a:stretch>
        </p:blipFill>
        <p:spPr bwMode="auto">
          <a:xfrm>
            <a:off x="7487480" y="3988904"/>
            <a:ext cx="3525077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3">
            <a:extLst>
              <a:ext uri="{FF2B5EF4-FFF2-40B4-BE49-F238E27FC236}">
                <a16:creationId xmlns:a16="http://schemas.microsoft.com/office/drawing/2014/main" id="{6EFDCBDE-6485-40AA-80DE-682211029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5173"/>
            <a:ext cx="1054779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Trabalhar em equipe nas conferencias e conselhos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C4233E-CF71-E875-E7C6-0D529DAC90C7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22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D759644-7D42-4553-9D5E-4405EC8F6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12" name="Espaço Reservado para Conteúdo 1">
            <a:extLst>
              <a:ext uri="{FF2B5EF4-FFF2-40B4-BE49-F238E27FC236}">
                <a16:creationId xmlns:a16="http://schemas.microsoft.com/office/drawing/2014/main" id="{459F5F55-2101-40ED-A08E-47320112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27" y="2326571"/>
            <a:ext cx="11727346" cy="3600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- A </a:t>
            </a:r>
            <a:r>
              <a:rPr lang="pt-BR" altLang="pt-BR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EQUIPE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 precisa ter grande  senso de </a:t>
            </a:r>
            <a:r>
              <a:rPr lang="pt-BR" altLang="pt-BR" sz="2800" u="sng" dirty="0">
                <a:solidFill>
                  <a:srgbClr val="000000"/>
                </a:solidFill>
                <a:latin typeface="Montserrat" panose="00000500000000000000" pitchFamily="2" charset="0"/>
              </a:rPr>
              <a:t>organização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;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- Aprender a </a:t>
            </a:r>
            <a:r>
              <a:rPr lang="pt-BR" altLang="pt-BR" sz="2800" u="sng" dirty="0">
                <a:solidFill>
                  <a:srgbClr val="000000"/>
                </a:solidFill>
                <a:latin typeface="Montserrat" panose="00000500000000000000" pitchFamily="2" charset="0"/>
              </a:rPr>
              <a:t>fazer junto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;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 Ser </a:t>
            </a:r>
            <a:r>
              <a:rPr lang="pt-BR" altLang="pt-BR" sz="2800" u="sng" dirty="0">
                <a:solidFill>
                  <a:srgbClr val="000000"/>
                </a:solidFill>
                <a:latin typeface="Montserrat" panose="00000500000000000000" pitchFamily="2" charset="0"/>
              </a:rPr>
              <a:t>concreta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, </a:t>
            </a:r>
            <a:r>
              <a:rPr lang="pt-BR" altLang="pt-BR" sz="2800" u="sng" dirty="0">
                <a:solidFill>
                  <a:srgbClr val="000000"/>
                </a:solidFill>
                <a:latin typeface="Montserrat" panose="00000500000000000000" pitchFamily="2" charset="0"/>
              </a:rPr>
              <a:t>prática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, procurar </a:t>
            </a:r>
            <a:r>
              <a:rPr lang="pt-BR" altLang="pt-BR" sz="2800" u="sng" dirty="0">
                <a:solidFill>
                  <a:srgbClr val="000000"/>
                </a:solidFill>
                <a:latin typeface="Montserrat" panose="00000500000000000000" pitchFamily="2" charset="0"/>
              </a:rPr>
              <a:t>organizar a caridade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 através de projetos;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 Garantir a </a:t>
            </a:r>
            <a:r>
              <a:rPr lang="pt-BR" altLang="pt-BR" sz="2800" u="sng" dirty="0">
                <a:solidFill>
                  <a:srgbClr val="000000"/>
                </a:solidFill>
                <a:latin typeface="Montserrat" panose="00000500000000000000" pitchFamily="2" charset="0"/>
              </a:rPr>
              <a:t>continuidade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 dos trabalhos;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- 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 Buscar formar </a:t>
            </a:r>
            <a:r>
              <a:rPr lang="pt-BR" altLang="pt-BR" sz="2800" b="1" u="sng" dirty="0">
                <a:solidFill>
                  <a:srgbClr val="000000"/>
                </a:solidFill>
                <a:latin typeface="Montserrat" panose="00000500000000000000" pitchFamily="2" charset="0"/>
              </a:rPr>
              <a:t>novos lideres.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pt-BR" altLang="pt-BR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F4D3AAF-C160-4F72-9FFD-597811004D5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A332C9D-A81E-40E4-8D27-0EC4EC0E6DC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B0899A4E-CD7F-4766-BF79-459A99FE701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FDA07068-A2A3-48F1-96D1-3E44CE00E704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25BD6D7-CAB2-407A-8BA6-0E62807B3A0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5" name="Retângulo 3">
            <a:extLst>
              <a:ext uri="{FF2B5EF4-FFF2-40B4-BE49-F238E27FC236}">
                <a16:creationId xmlns:a16="http://schemas.microsoft.com/office/drawing/2014/main" id="{6EFDCBDE-6485-40AA-80DE-682211029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8924" y="1114331"/>
            <a:ext cx="1054779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Trabalhar em equipe nas conferencias e conselhos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ADEF005-3101-8E05-2D53-19ECE78E1788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3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919C7A4-84F9-43F1-8983-AD3F108630D2}"/>
              </a:ext>
            </a:extLst>
          </p:cNvPr>
          <p:cNvSpPr/>
          <p:nvPr/>
        </p:nvSpPr>
        <p:spPr>
          <a:xfrm>
            <a:off x="722174" y="2844057"/>
            <a:ext cx="6976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 importância da Regra</a:t>
            </a:r>
          </a:p>
        </p:txBody>
      </p:sp>
    </p:spTree>
    <p:extLst>
      <p:ext uri="{BB962C8B-B14F-4D97-AF65-F5344CB8AC3E}">
        <p14:creationId xmlns:p14="http://schemas.microsoft.com/office/powerpoint/2010/main" val="2366758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943879"/>
            <a:ext cx="9858084" cy="769011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A importância da Regra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FF4B473-BFE5-7D61-D91F-6A675282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409" y="2134199"/>
            <a:ext cx="5124824" cy="384948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943879"/>
            <a:ext cx="9858084" cy="1302016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053A1"/>
                </a:solidFill>
                <a:latin typeface="Montserrat"/>
              </a:rPr>
              <a:t>A importância da Regra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296215" y="3013346"/>
            <a:ext cx="46838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/>
              </a:rPr>
              <a:t>A Regra é a luz que mantém acesa a chama da unidade da SSVP em todos os lugares do planeta</a:t>
            </a:r>
            <a:r>
              <a:rPr lang="pt-BR" sz="2800" dirty="0"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F4B473-BFE5-7D61-D91F-6A675282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20" y="2230824"/>
            <a:ext cx="5124824" cy="384948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91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943879"/>
            <a:ext cx="9858084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A importância da Regra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6">
            <a:extLst>
              <a:ext uri="{FF2B5EF4-FFF2-40B4-BE49-F238E27FC236}">
                <a16:creationId xmlns:a16="http://schemas.microsoft.com/office/drawing/2014/main" id="{37A79400-94D0-4CAC-A49B-B6C702FC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027" y="3238764"/>
            <a:ext cx="88528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2800" dirty="0">
                <a:latin typeface="Montserrat"/>
                <a:cs typeface="Arial" charset="0"/>
              </a:rPr>
              <a:t>A Regra é um Livro que guarda toda a essência dos princípios Fundamentais da SSVP no mundo e, é graças a este Regulamento que existe a “unidade entre os vicentinos”.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30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671331"/>
            <a:ext cx="9858084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A importância da Regra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1533531" y="2203551"/>
            <a:ext cx="900233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/>
              </a:rPr>
              <a:t>A Regra é um livro de orientação e de formação vicentina, orienta sobre:</a:t>
            </a:r>
          </a:p>
          <a:p>
            <a:pPr algn="just"/>
            <a:endParaRPr lang="pt-BR" sz="2800" dirty="0">
              <a:latin typeface="Montserrat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 A vocação, o carisma  e a espiritualidade vicentina;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 A unidade com a Igreja,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 O trabalho junto aos Pobres;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/>
              </a:rPr>
              <a:t> A  vida de oração e  as virtudes vicentinas.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5C93248-8F9B-E0E5-F18D-24312927A76A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01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671331"/>
            <a:ext cx="9858084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A importância da Regra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565102" y="3265090"/>
            <a:ext cx="9970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/>
              </a:rPr>
              <a:t>A Regra é um Livro que guarda toda a essência dos princípios Fundamentais da SSVP no mundo e, é graças a este Regulamento que existe a “unidade entre os vicentinos”.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5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671331"/>
            <a:ext cx="9858084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A importância da Regra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785610" y="2663236"/>
            <a:ext cx="103462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/>
              </a:rPr>
              <a:t>“Se uma Conferência ameaça cair é porque se afastou do Regulamento, seja da letra deste, seja, sobretudo do seu espírito, e, mesmo, algumas vezes de ambos. E se, ao contrário disso, ela prospera, pode-se igualmente estar certo de que as tradições  e os usos são ali fielmente  observados.” </a:t>
            </a:r>
            <a:r>
              <a:rPr lang="pt-BR" sz="2000" dirty="0">
                <a:latin typeface="Montserrat"/>
              </a:rPr>
              <a:t>Adolphe </a:t>
            </a:r>
            <a:r>
              <a:rPr lang="pt-BR" sz="2000" dirty="0" err="1">
                <a:latin typeface="Montserrat"/>
              </a:rPr>
              <a:t>Baudon</a:t>
            </a:r>
            <a:r>
              <a:rPr lang="pt-BR" sz="2000" dirty="0">
                <a:latin typeface="Montserrat"/>
              </a:rPr>
              <a:t>, presidente do CGI (1848 – 1886)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7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671331"/>
            <a:ext cx="9858084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A importância da Regra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6">
            <a:extLst>
              <a:ext uri="{FF2B5EF4-FFF2-40B4-BE49-F238E27FC236}">
                <a16:creationId xmlns:a16="http://schemas.microsoft.com/office/drawing/2014/main" id="{D9A55D8F-BEC8-4F9B-B805-161235EF4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74" y="1883194"/>
            <a:ext cx="10304043" cy="4462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/>
              </a:rPr>
              <a:t>Há cinco aspectos  na Regra que merecem ser destacados e tomados como  indicador de direção;</a:t>
            </a:r>
          </a:p>
          <a:p>
            <a:pPr algn="just" eaLnBrk="1" hangingPunct="1">
              <a:defRPr/>
            </a:pPr>
            <a:endParaRPr lang="pt-BR" altLang="pt-BR" sz="1000" dirty="0">
              <a:latin typeface="Montserrat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/>
              </a:rPr>
              <a:t>1º  - a necessidade de </a:t>
            </a:r>
            <a:r>
              <a:rPr lang="pt-BR" altLang="pt-BR" sz="2800" b="1" dirty="0">
                <a:latin typeface="Montserrat"/>
              </a:rPr>
              <a:t>oração</a:t>
            </a:r>
            <a:r>
              <a:rPr lang="pt-BR" altLang="pt-BR" sz="2800" dirty="0">
                <a:latin typeface="Montserrat"/>
              </a:rPr>
              <a:t>  individual e comunitária;</a:t>
            </a:r>
          </a:p>
          <a:p>
            <a:pPr algn="just" eaLnBrk="1" hangingPunct="1">
              <a:defRPr/>
            </a:pPr>
            <a:endParaRPr lang="pt-BR" altLang="pt-BR" sz="1200" dirty="0">
              <a:latin typeface="Montserrat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/>
              </a:rPr>
              <a:t>2º  - a </a:t>
            </a:r>
            <a:r>
              <a:rPr lang="pt-BR" altLang="pt-BR" sz="2800" b="1" dirty="0">
                <a:latin typeface="Montserrat"/>
              </a:rPr>
              <a:t>entrega</a:t>
            </a:r>
            <a:r>
              <a:rPr lang="pt-BR" altLang="pt-BR" sz="2800" dirty="0">
                <a:latin typeface="Montserrat"/>
              </a:rPr>
              <a:t> pessoal na ação;</a:t>
            </a:r>
          </a:p>
          <a:p>
            <a:pPr algn="just" eaLnBrk="1" hangingPunct="1">
              <a:defRPr/>
            </a:pPr>
            <a:endParaRPr lang="pt-BR" altLang="pt-BR" sz="1200" dirty="0">
              <a:latin typeface="Montserrat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/>
              </a:rPr>
              <a:t>3º  - a </a:t>
            </a:r>
            <a:r>
              <a:rPr lang="pt-BR" altLang="pt-BR" sz="2800" b="1" dirty="0">
                <a:latin typeface="Montserrat"/>
              </a:rPr>
              <a:t>fraternidade</a:t>
            </a:r>
            <a:r>
              <a:rPr lang="pt-BR" altLang="pt-BR" sz="2800" dirty="0">
                <a:latin typeface="Montserrat"/>
              </a:rPr>
              <a:t> em que devemos viver;</a:t>
            </a:r>
          </a:p>
          <a:p>
            <a:pPr algn="just" eaLnBrk="1" hangingPunct="1">
              <a:defRPr/>
            </a:pPr>
            <a:endParaRPr lang="pt-BR" altLang="pt-BR" sz="1200" dirty="0">
              <a:latin typeface="Montserrat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/>
              </a:rPr>
              <a:t>4º  - a </a:t>
            </a:r>
            <a:r>
              <a:rPr lang="pt-BR" altLang="pt-BR" sz="2800" b="1" dirty="0">
                <a:latin typeface="Montserrat"/>
              </a:rPr>
              <a:t>universalidade</a:t>
            </a:r>
            <a:r>
              <a:rPr lang="pt-BR" altLang="pt-BR" sz="2800" dirty="0">
                <a:latin typeface="Montserrat"/>
              </a:rPr>
              <a:t> da nossa entrega ao serviço dos pobres;</a:t>
            </a:r>
          </a:p>
          <a:p>
            <a:pPr algn="just" eaLnBrk="1" hangingPunct="1">
              <a:defRPr/>
            </a:pPr>
            <a:endParaRPr lang="pt-BR" altLang="pt-BR" sz="1200" dirty="0">
              <a:latin typeface="Montserrat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/>
              </a:rPr>
              <a:t>5º  - a nossa vocação </a:t>
            </a:r>
            <a:r>
              <a:rPr lang="pt-BR" altLang="pt-BR" sz="2800" b="1" dirty="0">
                <a:latin typeface="Montserrat"/>
              </a:rPr>
              <a:t>eclesial</a:t>
            </a:r>
            <a:r>
              <a:rPr lang="pt-BR" altLang="pt-BR" sz="2800" dirty="0">
                <a:latin typeface="Montserrat"/>
              </a:rPr>
              <a:t>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2026C19-491F-7E5C-ED8E-229E722D85E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E7C1F65-6A6A-E3A8-E1EB-0728E278A42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37845A5F-8A32-24E5-42B4-0BB9E2BFE9F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12E27D65-5BDB-6119-5B1E-845B0CB8DAC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D7C9608-A5DF-943C-7FA6-5326DFF8C87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674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919C7A4-84F9-43F1-8983-AD3F108630D2}"/>
              </a:ext>
            </a:extLst>
          </p:cNvPr>
          <p:cNvSpPr/>
          <p:nvPr/>
        </p:nvSpPr>
        <p:spPr>
          <a:xfrm>
            <a:off x="722174" y="2213114"/>
            <a:ext cx="69764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u="sng" dirty="0">
                <a:solidFill>
                  <a:schemeClr val="bg1"/>
                </a:solidFill>
                <a:latin typeface="Garamond" panose="02020404030301010803" pitchFamily="18" charset="0"/>
              </a:rPr>
              <a:t>Exemplo de lideranças</a:t>
            </a:r>
          </a:p>
          <a:p>
            <a:pPr>
              <a:defRPr/>
            </a:pP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Antônio Frederico Ozanam</a:t>
            </a:r>
          </a:p>
          <a:p>
            <a:pPr>
              <a:defRPr/>
            </a:pP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29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671331"/>
            <a:ext cx="9858084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/>
              </a:rPr>
              <a:t>A importância da Regra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BA8E1812-4E0C-483B-BC69-6C7A9EE1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879" y="3032732"/>
            <a:ext cx="7417672" cy="2092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</a:rPr>
              <a:t>"No que diz respeito ao empenho, ao compromisso, ao esforço, à dedicação, não existe meio termo. Ou você faz uma coisa bem feita ou não faz.“</a:t>
            </a:r>
            <a:r>
              <a:rPr lang="pt-BR" altLang="pt-BR" sz="2000" dirty="0">
                <a:latin typeface="Montserrat"/>
              </a:rPr>
              <a:t>(</a:t>
            </a:r>
            <a:r>
              <a:rPr lang="pt-BR" altLang="pt-BR" dirty="0">
                <a:latin typeface="Montserrat"/>
              </a:rPr>
              <a:t>Ayrton Senna)</a:t>
            </a:r>
          </a:p>
          <a:p>
            <a:pPr algn="just">
              <a:defRPr/>
            </a:pPr>
            <a:endParaRPr lang="pt-BR" alt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6802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919C7A4-84F9-43F1-8983-AD3F108630D2}"/>
              </a:ext>
            </a:extLst>
          </p:cNvPr>
          <p:cNvSpPr/>
          <p:nvPr/>
        </p:nvSpPr>
        <p:spPr>
          <a:xfrm>
            <a:off x="504276" y="3228777"/>
            <a:ext cx="6976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Servir sem medo</a:t>
            </a:r>
          </a:p>
        </p:txBody>
      </p:sp>
    </p:spTree>
    <p:extLst>
      <p:ext uri="{BB962C8B-B14F-4D97-AF65-F5344CB8AC3E}">
        <p14:creationId xmlns:p14="http://schemas.microsoft.com/office/powerpoint/2010/main" val="1815981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24580" name="Espaço Reservado para Conteúdo 2"/>
          <p:cNvSpPr txBox="1">
            <a:spLocks noChangeArrowheads="1"/>
          </p:cNvSpPr>
          <p:nvPr/>
        </p:nvSpPr>
        <p:spPr bwMode="auto">
          <a:xfrm>
            <a:off x="506080" y="2449795"/>
            <a:ext cx="6371798" cy="351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2800" dirty="0">
                <a:latin typeface="Montserrat"/>
              </a:rPr>
              <a:t>“Não tenham medo de ir e levar Cristo para todos os ambientes, até as periferias existenciais, incluindo quem parece mais distante, mais indiferente. O Senhor procura a todos, quer que todos sintam o calor da Sua misericórdia e do Seu amor”.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2800" dirty="0">
                <a:latin typeface="Montserrat"/>
              </a:rPr>
              <a:t> </a:t>
            </a:r>
          </a:p>
        </p:txBody>
      </p:sp>
      <p:pic>
        <p:nvPicPr>
          <p:cNvPr id="24581" name="Picture 2" descr="Mais de 200 visitas são feitas durante Missões no Maranhão | SSVP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32" y="2829079"/>
            <a:ext cx="3313112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524000" y="1216201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92313" y="1268413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24580" name="Espaço Reservado para Conteúdo 2"/>
          <p:cNvSpPr txBox="1">
            <a:spLocks noChangeArrowheads="1"/>
          </p:cNvSpPr>
          <p:nvPr/>
        </p:nvSpPr>
        <p:spPr bwMode="auto">
          <a:xfrm>
            <a:off x="347730" y="2332038"/>
            <a:ext cx="11539470" cy="338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sz="2800" b="1" dirty="0"/>
              <a:t>Ser vicentino: </a:t>
            </a:r>
          </a:p>
          <a:p>
            <a:pPr algn="just">
              <a:defRPr/>
            </a:pPr>
            <a:r>
              <a:rPr lang="pt-BR" sz="2800" b="1" dirty="0"/>
              <a:t>Uma vocação vivida na Conferência e junto aos pobres.</a:t>
            </a:r>
          </a:p>
          <a:p>
            <a:pPr algn="just">
              <a:defRPr/>
            </a:pPr>
            <a:endParaRPr lang="pt-BR" altLang="pt-BR" sz="2800" dirty="0"/>
          </a:p>
          <a:p>
            <a:pPr algn="just">
              <a:defRPr/>
            </a:pPr>
            <a:r>
              <a:rPr lang="pt-BR" altLang="pt-BR" sz="2800" dirty="0"/>
              <a:t>Esta proposta desafiadora deve nortear as nossas decisões e os rumos que devemos seguir e precisa está edificada sobre o alicerce firme e forte do testemunho de cada Confrade e </a:t>
            </a:r>
            <a:r>
              <a:rPr lang="pt-BR" altLang="pt-BR" sz="2800" dirty="0" err="1"/>
              <a:t>Consócia</a:t>
            </a:r>
            <a:r>
              <a:rPr lang="pt-BR" altLang="pt-BR" sz="2800" dirty="0"/>
              <a:t> através da sua presença e atuação vicentina nas </a:t>
            </a:r>
            <a:r>
              <a:rPr lang="pt-BR" altLang="pt-BR" sz="2800" b="1" dirty="0"/>
              <a:t>Conferências</a:t>
            </a:r>
            <a:r>
              <a:rPr lang="pt-BR" altLang="pt-BR" sz="2800" dirty="0"/>
              <a:t> e na vida dos </a:t>
            </a:r>
            <a:r>
              <a:rPr lang="pt-BR" altLang="pt-BR" sz="2800" b="1" dirty="0"/>
              <a:t>Pobres</a:t>
            </a:r>
            <a:r>
              <a:rPr lang="pt-BR" altLang="pt-BR" sz="2400" b="1" dirty="0"/>
              <a:t>.</a:t>
            </a:r>
            <a:endParaRPr lang="pt-BR" sz="2800" dirty="0"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6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92313" y="1268413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708338" y="2589494"/>
            <a:ext cx="10609019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</a:rPr>
              <a:t>Podemos dizer que temos vivido, com nossos Assistidos, suas alegrias, seus sonhos, suas conquistas? </a:t>
            </a:r>
          </a:p>
          <a:p>
            <a:pPr algn="just">
              <a:defRPr/>
            </a:pPr>
            <a:endParaRPr lang="pt-BR" altLang="pt-BR" sz="2800" dirty="0">
              <a:latin typeface="Montserrat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</a:rPr>
              <a:t>e também suas misérias, suas dores, suas angustias, suas tristezas, sua luta diária por dignidade, emprego, saúde, educação, segurança e esperança de dias melhores?</a:t>
            </a:r>
          </a:p>
        </p:txBody>
      </p:sp>
    </p:spTree>
    <p:extLst>
      <p:ext uri="{BB962C8B-B14F-4D97-AF65-F5344CB8AC3E}">
        <p14:creationId xmlns:p14="http://schemas.microsoft.com/office/powerpoint/2010/main" val="35952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657463" y="999826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5" name="CaixaDeTexto 10"/>
          <p:cNvSpPr txBox="1">
            <a:spLocks noChangeArrowheads="1"/>
          </p:cNvSpPr>
          <p:nvPr/>
        </p:nvSpPr>
        <p:spPr bwMode="auto">
          <a:xfrm>
            <a:off x="193184" y="1661683"/>
            <a:ext cx="11578106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Como importantes lideranças vicentinas, observadas e seguidas por tantos confrades e </a:t>
            </a:r>
            <a:r>
              <a:rPr lang="pt-BR" altLang="pt-BR" sz="2800" dirty="0" err="1">
                <a:latin typeface="Montserrat" panose="00000500000000000000" pitchFamily="2" charset="0"/>
              </a:rPr>
              <a:t>consócias</a:t>
            </a:r>
            <a:r>
              <a:rPr lang="pt-BR" altLang="pt-BR" sz="2800" dirty="0">
                <a:latin typeface="Montserrat" panose="00000500000000000000" pitchFamily="2" charset="0"/>
              </a:rPr>
              <a:t> à nossa volta, conhecemos pelo nome todos nossos Assistidos? 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Sabemos de sua historia de vida? 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Eles nos conhecem pelo nome? 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Na data dos seus aniversários temos lhes dado parabéns? 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Quando foi a ultima vez que descemos de nossos cargos para, na humildade do trabalho de Conferência, saborear um cafezinho na casa dos nossos Mestres e Senhores?</a:t>
            </a:r>
          </a:p>
        </p:txBody>
      </p:sp>
    </p:spTree>
    <p:extLst>
      <p:ext uri="{BB962C8B-B14F-4D97-AF65-F5344CB8AC3E}">
        <p14:creationId xmlns:p14="http://schemas.microsoft.com/office/powerpoint/2010/main" val="4151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08979" y="985101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154133" y="1872751"/>
            <a:ext cx="11584861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u="sng" dirty="0">
                <a:latin typeface="Montserrat"/>
              </a:rPr>
              <a:t>Viver nossa Vocação na Conferência e junto aos Pobres</a:t>
            </a:r>
            <a:r>
              <a:rPr lang="pt-BR" altLang="pt-BR" sz="2800" dirty="0">
                <a:latin typeface="Montserrat"/>
              </a:rPr>
              <a:t>, </a:t>
            </a:r>
          </a:p>
          <a:p>
            <a:pPr algn="just">
              <a:defRPr/>
            </a:pPr>
            <a:r>
              <a:rPr lang="pt-BR" altLang="pt-BR" sz="2800" dirty="0">
                <a:latin typeface="Montserrat"/>
              </a:rPr>
              <a:t>nos compromete ainda mais como lideranças a </a:t>
            </a:r>
            <a:r>
              <a:rPr lang="pt-BR" altLang="pt-BR" sz="2800" u="sng" dirty="0">
                <a:latin typeface="Montserrat"/>
              </a:rPr>
              <a:t>ser Vicentinos</a:t>
            </a:r>
            <a:r>
              <a:rPr lang="pt-BR" altLang="pt-BR" sz="2800" dirty="0">
                <a:latin typeface="Montserrat"/>
              </a:rPr>
              <a:t>, </a:t>
            </a:r>
          </a:p>
          <a:p>
            <a:pPr algn="just">
              <a:defRPr/>
            </a:pPr>
            <a:r>
              <a:rPr lang="pt-BR" altLang="pt-BR" sz="2800" dirty="0">
                <a:latin typeface="Montserrat"/>
              </a:rPr>
              <a:t>pois teremos de levar esperança onde impera a desilusão, levar luz onde imperam as trevas, levar a Palavra onde a voz é calada, ser a escuta onde o clamor é silenciado, ser amor onde já não existe carinho, ser alimento que sustenta e dá vida diante das situações de morte, ser o Cristo presente em nós de </a:t>
            </a:r>
            <a:r>
              <a:rPr lang="pt-BR" altLang="pt-BR" sz="2800" u="sng" dirty="0">
                <a:latin typeface="Montserrat"/>
              </a:rPr>
              <a:t>mãos estendidas para ajudar</a:t>
            </a:r>
            <a:r>
              <a:rPr lang="pt-BR" altLang="pt-BR" sz="2800" dirty="0">
                <a:latin typeface="Montserrat"/>
              </a:rPr>
              <a:t> e socorrer, um Cristo presente nos Pobres de </a:t>
            </a:r>
            <a:r>
              <a:rPr lang="pt-BR" altLang="pt-BR" sz="2800" u="sng" dirty="0">
                <a:latin typeface="Montserrat"/>
              </a:rPr>
              <a:t>mãos estendidas clamando por comer, beber, ser acolhido, poder se vestir, ser visitado...</a:t>
            </a:r>
            <a:r>
              <a:rPr lang="pt-BR" altLang="pt-BR" sz="2800" dirty="0">
                <a:latin typeface="Montserrat"/>
              </a:rPr>
              <a:t> </a:t>
            </a:r>
            <a:r>
              <a:rPr lang="pt-BR" altLang="pt-BR" sz="1600" dirty="0">
                <a:latin typeface="Montserrat"/>
              </a:rPr>
              <a:t>(</a:t>
            </a:r>
            <a:r>
              <a:rPr lang="pt-BR" altLang="pt-BR" sz="1600" dirty="0" err="1">
                <a:latin typeface="Montserrat"/>
              </a:rPr>
              <a:t>Mt</a:t>
            </a:r>
            <a:r>
              <a:rPr lang="pt-BR" altLang="pt-BR" sz="1600" dirty="0">
                <a:latin typeface="Montserrat"/>
              </a:rPr>
              <a:t> 25, 31-46)</a:t>
            </a:r>
          </a:p>
        </p:txBody>
      </p:sp>
    </p:spTree>
    <p:extLst>
      <p:ext uri="{BB962C8B-B14F-4D97-AF65-F5344CB8AC3E}">
        <p14:creationId xmlns:p14="http://schemas.microsoft.com/office/powerpoint/2010/main" val="29255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618826" y="1235434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CaixaDeTexto 10"/>
          <p:cNvSpPr txBox="1">
            <a:spLocks noChangeArrowheads="1"/>
          </p:cNvSpPr>
          <p:nvPr/>
        </p:nvSpPr>
        <p:spPr bwMode="auto">
          <a:xfrm>
            <a:off x="989993" y="2742329"/>
            <a:ext cx="10212013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</a:rPr>
              <a:t>Cada um aqui é tesouro precioso da SSVP, </a:t>
            </a:r>
            <a:r>
              <a:rPr lang="pt-BR" altLang="pt-BR" sz="2800" dirty="0" err="1">
                <a:latin typeface="Montserrat"/>
              </a:rPr>
              <a:t>jóia</a:t>
            </a:r>
            <a:r>
              <a:rPr lang="pt-BR" altLang="pt-BR" sz="2800" dirty="0">
                <a:latin typeface="Montserrat"/>
              </a:rPr>
              <a:t> rara nas Mãos de Deus, tenham como exemplo a reação de Ozanam que não se dobrou e nem se embruteceu diante da provocação de um ateu para que ele fizesse algo pelos Pobres. </a:t>
            </a:r>
          </a:p>
        </p:txBody>
      </p:sp>
    </p:spTree>
    <p:extLst>
      <p:ext uri="{BB962C8B-B14F-4D97-AF65-F5344CB8AC3E}">
        <p14:creationId xmlns:p14="http://schemas.microsoft.com/office/powerpoint/2010/main" val="42434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79308" y="1020763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611433" y="2266328"/>
            <a:ext cx="10760612" cy="37548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pt-BR" altLang="pt-BR" sz="1400" dirty="0">
              <a:latin typeface="+mn-lt"/>
            </a:endParaRPr>
          </a:p>
          <a:p>
            <a:pPr algn="just">
              <a:defRPr/>
            </a:pPr>
            <a:r>
              <a:rPr lang="pt-BR" altLang="pt-BR" sz="2800" dirty="0" err="1">
                <a:latin typeface="Montserrat"/>
              </a:rPr>
              <a:t>Ozanam</a:t>
            </a:r>
            <a:r>
              <a:rPr lang="pt-BR" altLang="pt-BR" sz="2800" dirty="0">
                <a:latin typeface="Montserrat"/>
              </a:rPr>
              <a:t> teve a reação de escutar a Deus, despertando-o para sua verdadeira vocação: ir aos Pobres. Também nós tenhamos a iniciativa e a coragem de ir aos Pobres diante das provocações atuais, pois esse é o carisma do ser Vicentino, que nos leva naturalmente a viver nossa Vocação na Conferência e junto aos Pobres, nossos Mestres e Senhores...</a:t>
            </a:r>
          </a:p>
          <a:p>
            <a:pPr algn="just">
              <a:defRPr/>
            </a:pPr>
            <a:endParaRPr lang="pt-BR" altLang="pt-BR" sz="28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530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79308" y="1020763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CaixaDeTexto 10"/>
          <p:cNvSpPr txBox="1">
            <a:spLocks noChangeArrowheads="1"/>
          </p:cNvSpPr>
          <p:nvPr/>
        </p:nvSpPr>
        <p:spPr bwMode="auto">
          <a:xfrm>
            <a:off x="1779308" y="3153444"/>
            <a:ext cx="9507557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Quando nos ocupamos em caminhar junto dos mais Pobres, Deus nos cuida, nos protege e nos anima, alegrando-se com o nosso testemunho missionário de servi-lo servindo aos Pobres.</a:t>
            </a:r>
            <a:endParaRPr lang="pt-BR" altLang="pt-BR" sz="2800" b="1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2472267" y="2740727"/>
            <a:ext cx="7220373" cy="2197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2800" dirty="0">
                <a:latin typeface="Montserrat"/>
              </a:rPr>
              <a:t>Antes de começarmos a refletir sobre o SIM dos santos que inspiram a nossa caminhada vicentina, vamos lembrar e compartilhar o momento em que demos o nosso sim à esta vocação.</a:t>
            </a:r>
            <a:endParaRPr lang="pt-BR" dirty="0"/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79308" y="1020763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1109216" y="1724164"/>
            <a:ext cx="8781759" cy="42934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Viver essa vocação de serviço aos excluídos, marginalizados, empobrecidos e sofredores requer pilares fortes e bem alicerçados como: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800" b="1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a) </a:t>
            </a:r>
            <a:r>
              <a:rPr 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ser vicentino;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800" b="1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b)</a:t>
            </a:r>
            <a:r>
              <a:rPr 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 ser presente na Conferência;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800" b="1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c)</a:t>
            </a:r>
            <a:r>
              <a:rPr 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 ir aos Pobres;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800" b="1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d)</a:t>
            </a:r>
            <a:r>
              <a:rPr 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 viver a Eucaristia;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800" b="1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e)</a:t>
            </a:r>
            <a:r>
              <a:rPr 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 ser feliz. </a:t>
            </a:r>
            <a:endParaRPr lang="pt-BR" sz="24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79308" y="1020763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CaixaDeTexto 10"/>
          <p:cNvSpPr txBox="1">
            <a:spLocks noChangeArrowheads="1"/>
          </p:cNvSpPr>
          <p:nvPr/>
        </p:nvSpPr>
        <p:spPr bwMode="auto">
          <a:xfrm>
            <a:off x="260403" y="2336791"/>
            <a:ext cx="11026462" cy="34220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altLang="pt-BR" sz="2800" b="1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Ser Vicentino</a:t>
            </a: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, ser Confrades e </a:t>
            </a:r>
            <a:r>
              <a:rPr lang="pt-BR" altLang="pt-BR" sz="2800" dirty="0" err="1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Consócias</a:t>
            </a: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 em nome de Deus: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Devemos deixar transparecer nossa alegria em todos os momentos, pois num mundo agitado, individualista, desigual, ganancioso e violento, Deus nos escolheu no meio do seu Povo para nos fazer Vicentinos (Confrades e </a:t>
            </a:r>
            <a:r>
              <a:rPr lang="pt-BR" altLang="pt-BR" sz="2800" dirty="0" err="1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Consócias</a:t>
            </a: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) para que Ele Deus possa estar junto dos Pobres, amenizando suas angústias, sofrimentos e dificuldades.</a:t>
            </a:r>
            <a:endParaRPr lang="pt-BR" sz="24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24000" y="-57150"/>
            <a:ext cx="7380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069664" y="988729"/>
            <a:ext cx="84248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Montserrat"/>
              </a:rPr>
              <a:t>Servir sem medo:</a:t>
            </a:r>
            <a:endParaRPr lang="pt-BR" altLang="pt-BR" sz="2800" b="1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6" y="1477590"/>
            <a:ext cx="3729037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0"/>
          <p:cNvSpPr txBox="1">
            <a:spLocks noChangeArrowheads="1"/>
          </p:cNvSpPr>
          <p:nvPr/>
        </p:nvSpPr>
        <p:spPr bwMode="auto">
          <a:xfrm>
            <a:off x="4513732" y="2743014"/>
            <a:ext cx="5022850" cy="18145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Ser Vicentino </a:t>
            </a:r>
          </a:p>
          <a:p>
            <a:pPr algn="ctr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é um compromisso, </a:t>
            </a:r>
          </a:p>
          <a:p>
            <a:pPr algn="ctr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com os preferidos </a:t>
            </a:r>
          </a:p>
          <a:p>
            <a:pPr algn="ctr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de Jesus Cristo</a:t>
            </a:r>
            <a:endParaRPr lang="pt-BR" sz="12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27562" y="2182337"/>
            <a:ext cx="76360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36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MV Boli" panose="02000500030200090000" pitchFamily="2" charset="0"/>
              </a:rPr>
              <a:t>- Conferências Vicentinas</a:t>
            </a:r>
          </a:p>
          <a:p>
            <a:pPr algn="ctr">
              <a:defRPr/>
            </a:pPr>
            <a:endParaRPr lang="pt-BR" altLang="pt-BR" sz="3600" b="1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>
              <a:defRPr/>
            </a:pPr>
            <a:r>
              <a:rPr lang="pt-BR" altLang="pt-BR" sz="36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MV Boli" panose="02000500030200090000" pitchFamily="2" charset="0"/>
              </a:rPr>
              <a:t>- Ir aos Pobres (Famílias assistidas)</a:t>
            </a:r>
          </a:p>
          <a:p>
            <a:pPr marL="571500" indent="-571500">
              <a:buFontTx/>
              <a:buChar char="-"/>
              <a:defRPr/>
            </a:pPr>
            <a:endParaRPr lang="pt-BR" altLang="pt-BR" sz="3600" b="1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- Agir como uma Liderança Vicentina</a:t>
            </a:r>
            <a:endParaRPr lang="pt-BR" altLang="pt-BR" sz="3600" b="1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559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323590" y="3290332"/>
            <a:ext cx="7636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36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MV Boli" panose="02000500030200090000" pitchFamily="2" charset="0"/>
              </a:rPr>
              <a:t>Conferências Vicentinas</a:t>
            </a:r>
          </a:p>
        </p:txBody>
      </p:sp>
    </p:spTree>
    <p:extLst>
      <p:ext uri="{BB962C8B-B14F-4D97-AF65-F5344CB8AC3E}">
        <p14:creationId xmlns:p14="http://schemas.microsoft.com/office/powerpoint/2010/main" val="39772233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aixaDeTexto 10"/>
          <p:cNvSpPr txBox="1">
            <a:spLocks noChangeArrowheads="1"/>
          </p:cNvSpPr>
          <p:nvPr/>
        </p:nvSpPr>
        <p:spPr bwMode="auto">
          <a:xfrm>
            <a:off x="734096" y="1754189"/>
            <a:ext cx="10032642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pt-BR" altLang="pt-BR" sz="2800" dirty="0">
              <a:latin typeface="+mn-l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As nossas Conferências são locais sagrados de encontro de Confrades e </a:t>
            </a:r>
            <a:r>
              <a:rPr lang="pt-BR" altLang="pt-BR" sz="2800" dirty="0" err="1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Consócias</a:t>
            </a: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, é na Conferência que nos unimos e nos fortalecemos para enfrentar juntos os desafios da Missão de ir aos Pobres, é nela que, semanalmente podemos nos rever, nos reencontrar, matar as saudades uns do outro, nos cumprimentar e exercer nossa vocação de forma organizada como amigo e como irmãos e irmãs diante de Deus.</a:t>
            </a:r>
            <a:endParaRPr lang="pt-BR" sz="24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24000" y="1123951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Conferências Vicentinas: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59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24000" y="1123951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Conferências Vicentinas: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824248" y="2684617"/>
            <a:ext cx="9711615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Ela é nosso porto seguro, a garantia de que não estamos sozinhos, o espaço onde nos reunimos para colocar nossas intenções e orações, invocar a presença do Espírito Santo de Deus sobre nós, nossas Famílias, nossos trabalhos vicentinos e sobre a vida dos nossos Assistidos.</a:t>
            </a:r>
          </a:p>
        </p:txBody>
      </p:sp>
    </p:spTree>
    <p:extLst>
      <p:ext uri="{BB962C8B-B14F-4D97-AF65-F5344CB8AC3E}">
        <p14:creationId xmlns:p14="http://schemas.microsoft.com/office/powerpoint/2010/main" val="534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24000" y="1123951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Conferências Vicentinas: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1524000" y="3028446"/>
            <a:ext cx="8306873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Portanto sejamos audaciosos, façamos de nossas Conferências, espaços de muita alegria e felicidade, pois onde dois ou mais estiverem reunidos em nome de Deus, Ele se fará presente.</a:t>
            </a:r>
          </a:p>
        </p:txBody>
      </p:sp>
    </p:spTree>
    <p:extLst>
      <p:ext uri="{BB962C8B-B14F-4D97-AF65-F5344CB8AC3E}">
        <p14:creationId xmlns:p14="http://schemas.microsoft.com/office/powerpoint/2010/main" val="42428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323590" y="3290332"/>
            <a:ext cx="7636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36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MV Boli" panose="02000500030200090000" pitchFamily="2" charset="0"/>
              </a:rPr>
              <a:t>Ir aos Pobres (Famílias assistidas)</a:t>
            </a:r>
          </a:p>
        </p:txBody>
      </p:sp>
    </p:spTree>
    <p:extLst>
      <p:ext uri="{BB962C8B-B14F-4D97-AF65-F5344CB8AC3E}">
        <p14:creationId xmlns:p14="http://schemas.microsoft.com/office/powerpoint/2010/main" val="1497779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1426788" y="1123255"/>
            <a:ext cx="91090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Ir aos Pobres: </a:t>
            </a:r>
            <a:endParaRPr lang="pt-BR" sz="36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" y="2759586"/>
            <a:ext cx="12037866" cy="1958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defRPr/>
            </a:pPr>
            <a:r>
              <a:rPr lang="pt-BR" sz="2800" b="1" dirty="0">
                <a:latin typeface="Montserrat" panose="00000500000000000000" pitchFamily="2" charset="0"/>
              </a:rPr>
              <a:t>FAMILIAS  ASSISTIDAS</a:t>
            </a:r>
            <a:endParaRPr lang="en-US" sz="2800" dirty="0">
              <a:latin typeface="Montserrat" panose="00000500000000000000" pitchFamily="2" charset="0"/>
            </a:endParaRP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en-US" sz="2800" dirty="0">
                <a:latin typeface="Montserrat" panose="00000500000000000000" pitchFamily="2" charset="0"/>
                <a:cs typeface="Arial" charset="0"/>
              </a:rPr>
              <a:t>É POR ELAS E PARA ELAS QUE EXISTIMOS </a:t>
            </a: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en-US" sz="2800" dirty="0">
                <a:latin typeface="Montserrat" panose="00000500000000000000" pitchFamily="2" charset="0"/>
                <a:cs typeface="Arial" charset="0"/>
              </a:rPr>
              <a:t>COMO  VICENTINOS </a:t>
            </a:r>
            <a:r>
              <a:rPr lang="en-US" sz="2000" dirty="0">
                <a:latin typeface="Montserrat" panose="00000500000000000000" pitchFamily="2" charset="0"/>
                <a:cs typeface="Arial" charset="0"/>
              </a:rPr>
              <a:t>(Art.25, 26 e 27)</a:t>
            </a:r>
          </a:p>
        </p:txBody>
      </p:sp>
    </p:spTree>
    <p:extLst>
      <p:ext uri="{BB962C8B-B14F-4D97-AF65-F5344CB8AC3E}">
        <p14:creationId xmlns:p14="http://schemas.microsoft.com/office/powerpoint/2010/main" val="282424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dirty="0">
                <a:solidFill>
                  <a:schemeClr val="bg1"/>
                </a:solidFill>
                <a:latin typeface="Montserrat"/>
                <a:cs typeface="Arial" charset="0"/>
              </a:rPr>
              <a:t>Liderança Vicentina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7" name="Google Shape;177;p27"/>
          <p:cNvPicPr preferRelativeResize="0"/>
          <p:nvPr/>
        </p:nvPicPr>
        <p:blipFill rotWithShape="1">
          <a:blip r:embed="rId3"/>
          <a:srcRect l="10195" r="24296"/>
          <a:stretch/>
        </p:blipFill>
        <p:spPr>
          <a:xfrm>
            <a:off x="20" y="895546"/>
            <a:ext cx="3543280" cy="596245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4358640" y="3342959"/>
            <a:ext cx="7018020" cy="977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Antônio Frederico </a:t>
            </a:r>
            <a:r>
              <a:rPr lang="pt-BR" altLang="pt-BR" sz="44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Ozanam</a:t>
            </a:r>
            <a:endParaRPr lang="pt-BR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29064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CaixaDeTexto 10"/>
          <p:cNvSpPr txBox="1">
            <a:spLocks noChangeArrowheads="1"/>
          </p:cNvSpPr>
          <p:nvPr/>
        </p:nvSpPr>
        <p:spPr bwMode="auto">
          <a:xfrm>
            <a:off x="500129" y="2456213"/>
            <a:ext cx="11191741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Missão existencial dos vicentinos; alguns poderão perguntar: e depois de ir aos Pobres? </a:t>
            </a:r>
          </a:p>
          <a:p>
            <a:pPr algn="just">
              <a:defRPr/>
            </a:pPr>
            <a:endParaRPr lang="pt-BR" altLang="pt-BR" sz="28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Certamente, com grande alegria devemos responder: ir aos Pobres. </a:t>
            </a:r>
          </a:p>
          <a:p>
            <a:pPr algn="just">
              <a:defRPr/>
            </a:pPr>
            <a:endParaRPr lang="pt-BR" altLang="pt-BR" sz="28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Talvez insistam: e depois, qual a Missão? E devemos responder e dar testemunhos: Ir aos Pobres.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426788" y="1123255"/>
            <a:ext cx="91090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Ir aos Pobres: </a:t>
            </a:r>
            <a:endParaRPr lang="pt-BR" sz="3600" dirty="0">
              <a:solidFill>
                <a:srgbClr val="0070C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537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2382592" y="1089672"/>
            <a:ext cx="7196652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Ir aos Pobres: </a:t>
            </a:r>
            <a:endParaRPr lang="pt-BR" sz="36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1097943" y="2456213"/>
            <a:ext cx="9996113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Tudo é muito bom e importante em nossa Caminhada Vicentina, os encargos que ocupamos nas diretorias, as doações recebidas, os nossos controles e regulamentos, nossa história, a Caridade que praticamos, mas nada, absolutamente nada, pode ser mais significativo e importante que o nosso </a:t>
            </a:r>
            <a:r>
              <a:rPr lang="pt-BR" altLang="pt-BR" sz="2800" b="1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“Ir aos Pobres semanalmente”</a:t>
            </a: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, como ensina e orienta nossa Regulamento. </a:t>
            </a:r>
            <a:endParaRPr lang="pt-BR" altLang="pt-BR" sz="40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2382592" y="1089672"/>
            <a:ext cx="7196652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Ir aos Pobres: </a:t>
            </a:r>
            <a:endParaRPr lang="pt-BR" sz="36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5" name="CaixaDeTexto 10"/>
          <p:cNvSpPr txBox="1">
            <a:spLocks noChangeArrowheads="1"/>
          </p:cNvSpPr>
          <p:nvPr/>
        </p:nvSpPr>
        <p:spPr bwMode="auto">
          <a:xfrm>
            <a:off x="1070823" y="2742329"/>
            <a:ext cx="10391373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Fazer a opção preferencial de verdade pelos Pobres é potencializar esse ser diante de um mundo egoísta, individualista e cruel criado por um sistema opressor e ganancioso, é ser sinal opositor das injustiças e do poder que gera a pobreza através das injustiças sociais; </a:t>
            </a:r>
          </a:p>
        </p:txBody>
      </p:sp>
    </p:spTree>
    <p:extLst>
      <p:ext uri="{BB962C8B-B14F-4D97-AF65-F5344CB8AC3E}">
        <p14:creationId xmlns:p14="http://schemas.microsoft.com/office/powerpoint/2010/main" val="32948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2382592" y="1089672"/>
            <a:ext cx="7196652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Ir aos Pobres: </a:t>
            </a:r>
            <a:endParaRPr lang="pt-BR" sz="36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1280469" y="2742329"/>
            <a:ext cx="9255394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Por isso Confrades e </a:t>
            </a:r>
            <a:r>
              <a:rPr lang="pt-BR" altLang="pt-BR" sz="2800" dirty="0" err="1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Consócias</a:t>
            </a: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 não tenhamos medo nem receio, sejamos este sinal de contradição e perigo em nome de Deus com fé, perseverança, alegria e felicidade, sempre em favor e defesa dos mais Pobres. </a:t>
            </a:r>
          </a:p>
        </p:txBody>
      </p:sp>
    </p:spTree>
    <p:extLst>
      <p:ext uri="{BB962C8B-B14F-4D97-AF65-F5344CB8AC3E}">
        <p14:creationId xmlns:p14="http://schemas.microsoft.com/office/powerpoint/2010/main" val="33972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2395470" y="951203"/>
            <a:ext cx="7196652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Ir aos Pobres: </a:t>
            </a:r>
            <a:endParaRPr lang="pt-BR" sz="36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5F6954C-32A4-437A-9C28-2F4290C48698}"/>
              </a:ext>
            </a:extLst>
          </p:cNvPr>
          <p:cNvSpPr txBox="1">
            <a:spLocks/>
          </p:cNvSpPr>
          <p:nvPr/>
        </p:nvSpPr>
        <p:spPr>
          <a:xfrm>
            <a:off x="5653825" y="2650338"/>
            <a:ext cx="6078829" cy="3146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/>
              <a:buNone/>
              <a:defRPr/>
            </a:pPr>
            <a:r>
              <a:rPr lang="pt-BR" sz="2800" dirty="0">
                <a:latin typeface="Montserrat" panose="00000500000000000000" pitchFamily="2" charset="0"/>
              </a:rPr>
              <a:t>“Em verdade eu vos declaro: todas as vezes que fizeste isto a um destes meus irmãos mais pequeninos, foi a mim mesmo que o fizestes”. </a:t>
            </a:r>
            <a:r>
              <a:rPr lang="pt-BR" dirty="0">
                <a:latin typeface="Montserrat" panose="00000500000000000000" pitchFamily="2" charset="0"/>
              </a:rPr>
              <a:t>(</a:t>
            </a:r>
            <a:r>
              <a:rPr lang="pt-BR" b="1" dirty="0" err="1">
                <a:latin typeface="Montserrat" panose="00000500000000000000" pitchFamily="2" charset="0"/>
              </a:rPr>
              <a:t>Mt</a:t>
            </a:r>
            <a:r>
              <a:rPr lang="pt-BR" b="1" dirty="0">
                <a:latin typeface="Montserrat" panose="00000500000000000000" pitchFamily="2" charset="0"/>
              </a:rPr>
              <a:t> 25, 40</a:t>
            </a:r>
            <a:r>
              <a:rPr lang="pt-BR" dirty="0">
                <a:latin typeface="Montserrat" panose="00000500000000000000" pitchFamily="2" charset="0"/>
              </a:rPr>
              <a:t>)</a:t>
            </a:r>
          </a:p>
        </p:txBody>
      </p:sp>
      <p:pic>
        <p:nvPicPr>
          <p:cNvPr id="17" name="Picture 8" descr="Imagem relacionada">
            <a:extLst>
              <a:ext uri="{FF2B5EF4-FFF2-40B4-BE49-F238E27FC236}">
                <a16:creationId xmlns:a16="http://schemas.microsoft.com/office/drawing/2014/main" id="{BB28A740-BAC7-4212-B4A6-A9C646E0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14339"/>
          <a:stretch>
            <a:fillRect/>
          </a:stretch>
        </p:blipFill>
        <p:spPr bwMode="auto">
          <a:xfrm>
            <a:off x="128789" y="1720235"/>
            <a:ext cx="4945487" cy="453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85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2382592" y="1089672"/>
            <a:ext cx="7196652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Ir aos Pobres: </a:t>
            </a:r>
            <a:endParaRPr lang="pt-BR" sz="36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5" name="CaixaDeTexto 10"/>
          <p:cNvSpPr txBox="1">
            <a:spLocks noChangeArrowheads="1"/>
          </p:cNvSpPr>
          <p:nvPr/>
        </p:nvSpPr>
        <p:spPr bwMode="auto">
          <a:xfrm>
            <a:off x="437322" y="2885237"/>
            <a:ext cx="10946295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pt-BR" altLang="pt-BR" sz="2800" dirty="0">
              <a:latin typeface="+mn-l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Nós vicentinos precisamos nos revestir do Amor de Deus e sermos neste mundo testemunhos vivos de Caridade, para isso, alegremos, alegremos sempre no Senhor.</a:t>
            </a:r>
            <a:r>
              <a:rPr lang="pt-BR" altLang="pt-BR" sz="2800" dirty="0">
                <a:latin typeface="+mn-lt"/>
                <a:ea typeface="Calibri" panose="020F0502020204030204" pitchFamily="34" charset="0"/>
                <a:cs typeface="MV Boli" panose="02000500030200090000" pitchFamily="2" charset="0"/>
              </a:rPr>
              <a:t> </a:t>
            </a:r>
            <a:r>
              <a:rPr lang="pt-BR" altLang="pt-BR" sz="2000" dirty="0">
                <a:latin typeface="+mn-lt"/>
                <a:ea typeface="Calibri" panose="020F0502020204030204" pitchFamily="34" charset="0"/>
                <a:cs typeface="MV Boli" panose="02000500030200090000" pitchFamily="2" charset="0"/>
              </a:rPr>
              <a:t>(Filipenses 4,4),</a:t>
            </a:r>
            <a:endParaRPr lang="pt-BR" altLang="pt-BR" sz="2800" dirty="0">
              <a:latin typeface="+mn-lt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4" name="Picture 2" descr="s340x255">
            <a:extLst>
              <a:ext uri="{FF2B5EF4-FFF2-40B4-BE49-F238E27FC236}">
                <a16:creationId xmlns:a16="http://schemas.microsoft.com/office/drawing/2014/main" id="{E2FFF3C6-19D3-4BBD-8F5C-BBD667D2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547"/>
            <a:ext cx="12192000" cy="596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23B16256-8F23-4425-9C90-F31EC6AAEFF2}"/>
              </a:ext>
            </a:extLst>
          </p:cNvPr>
          <p:cNvSpPr/>
          <p:nvPr/>
        </p:nvSpPr>
        <p:spPr>
          <a:xfrm>
            <a:off x="9375930" y="1584171"/>
            <a:ext cx="28160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latin typeface="Montserrat" panose="00000500000000000000" pitchFamily="2" charset="0"/>
                <a:cs typeface="Arial" charset="0"/>
              </a:rPr>
              <a:t>Tudo o que fizermos aos nossos assistidos será muito pouco diante de tudo o que Deus tem feito por nós.</a:t>
            </a:r>
          </a:p>
        </p:txBody>
      </p:sp>
    </p:spTree>
    <p:extLst>
      <p:ext uri="{BB962C8B-B14F-4D97-AF65-F5344CB8AC3E}">
        <p14:creationId xmlns:p14="http://schemas.microsoft.com/office/powerpoint/2010/main" val="39998623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2382592" y="1089672"/>
            <a:ext cx="7196652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Ir aos Pobres: </a:t>
            </a:r>
            <a:endParaRPr lang="pt-BR" sz="36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1018580" y="2386237"/>
            <a:ext cx="9924675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Vivamos intensamente a Eucaristia, Corpo e Sangue de Cristo que nos faz sacrários vivos diante de tantas pessoas carentes de fé e amor; </a:t>
            </a:r>
          </a:p>
          <a:p>
            <a:pPr algn="just">
              <a:defRPr/>
            </a:pPr>
            <a:endParaRPr lang="pt-BR" altLang="pt-BR" sz="28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just">
              <a:defRPr/>
            </a:pPr>
            <a:endParaRPr lang="pt-BR" altLang="pt-BR" sz="12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vamos com ânimo e disposição manter nossas participações e atuações nas reuniões semanais de nossas Conferências; </a:t>
            </a:r>
          </a:p>
        </p:txBody>
      </p:sp>
    </p:spTree>
    <p:extLst>
      <p:ext uri="{BB962C8B-B14F-4D97-AF65-F5344CB8AC3E}">
        <p14:creationId xmlns:p14="http://schemas.microsoft.com/office/powerpoint/2010/main" val="6173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2382592" y="1089672"/>
            <a:ext cx="7196652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Ir aos Pobres: </a:t>
            </a:r>
            <a:endParaRPr lang="pt-BR" sz="36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5" name="CaixaDeTexto 10"/>
          <p:cNvSpPr txBox="1">
            <a:spLocks noChangeArrowheads="1"/>
          </p:cNvSpPr>
          <p:nvPr/>
        </p:nvSpPr>
        <p:spPr bwMode="auto">
          <a:xfrm>
            <a:off x="919520" y="2364641"/>
            <a:ext cx="10122795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vamos com alegria aproveitar a oportunidade única que Deus nos dá todas as semanas de visita-lo em nossos Assistidos; </a:t>
            </a:r>
          </a:p>
          <a:p>
            <a:pPr algn="just">
              <a:defRPr/>
            </a:pPr>
            <a:endParaRPr lang="pt-BR" altLang="pt-BR" sz="28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just">
              <a:defRPr/>
            </a:pPr>
            <a:endParaRPr lang="pt-BR" altLang="pt-BR" sz="28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sejamos constantes na </a:t>
            </a:r>
            <a:r>
              <a:rPr lang="pt-BR" altLang="pt-BR" sz="2800" b="1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oração</a:t>
            </a: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 e na </a:t>
            </a:r>
            <a:r>
              <a:rPr lang="pt-BR" altLang="pt-BR" sz="2800" b="1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Comunhão Eucarística</a:t>
            </a: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, sejam estes nossos pilares de tanta alegria por sermos Vicentinos.</a:t>
            </a:r>
          </a:p>
        </p:txBody>
      </p:sp>
    </p:spTree>
    <p:extLst>
      <p:ext uri="{BB962C8B-B14F-4D97-AF65-F5344CB8AC3E}">
        <p14:creationId xmlns:p14="http://schemas.microsoft.com/office/powerpoint/2010/main" val="23794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0" y="1052700"/>
            <a:ext cx="9858084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“Os Pobres são os Nossos Senhores e Mestres”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128790" y="2682624"/>
            <a:ext cx="56023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Montserrat" panose="00000500000000000000"/>
              </a:rPr>
              <a:t>Esta frase  deve ser a luz diária para nortear todo o trabalho realizado nas Unidades  vicentinas.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315C20-4D46-B67B-3EED-79374B71C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85509"/>
            <a:ext cx="5895060" cy="382599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2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61926" y="1090447"/>
            <a:ext cx="10373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Os cinco pilares da espiritualidade de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/>
              </a:rPr>
              <a:t>Ozanam</a:t>
            </a:r>
            <a:endParaRPr lang="pt-BR" altLang="pt-BR" sz="2800" b="1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161926" y="1703708"/>
            <a:ext cx="11875941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000000"/>
                </a:solidFill>
                <a:latin typeface="Montserrat"/>
              </a:rPr>
              <a:t>- Vontade de Deus e a confiança na Providência divina</a:t>
            </a:r>
            <a:r>
              <a:rPr lang="pt-BR" altLang="pt-BR" sz="2800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endParaRPr lang="pt-BR" altLang="pt-BR" sz="1200" dirty="0">
              <a:solidFill>
                <a:srgbClr val="000000"/>
              </a:solidFill>
              <a:latin typeface="Montserrat"/>
            </a:endParaRPr>
          </a:p>
          <a:p>
            <a:r>
              <a:rPr lang="pt-BR" altLang="pt-BR" sz="2800" b="1" dirty="0">
                <a:solidFill>
                  <a:srgbClr val="000000"/>
                </a:solidFill>
                <a:latin typeface="Montserrat"/>
              </a:rPr>
              <a:t>- Responsabilidades</a:t>
            </a:r>
            <a:r>
              <a:rPr lang="pt-BR" altLang="pt-BR" sz="2800" dirty="0">
                <a:solidFill>
                  <a:srgbClr val="000000"/>
                </a:solidFill>
                <a:latin typeface="Montserrat"/>
              </a:rPr>
              <a:t> para construção da cidadania das pessoas e de um mundo mais humano</a:t>
            </a:r>
          </a:p>
          <a:p>
            <a:endParaRPr lang="pt-BR" altLang="pt-BR" sz="1200" b="1" dirty="0">
              <a:solidFill>
                <a:srgbClr val="000000"/>
              </a:solidFill>
              <a:latin typeface="Montserrat"/>
            </a:endParaRPr>
          </a:p>
          <a:p>
            <a:r>
              <a:rPr lang="pt-BR" altLang="pt-BR" sz="2800" b="1" dirty="0">
                <a:solidFill>
                  <a:srgbClr val="000000"/>
                </a:solidFill>
                <a:latin typeface="Montserrat"/>
              </a:rPr>
              <a:t>- As virtudes teologais: Fé, Esperança e Caridade</a:t>
            </a:r>
          </a:p>
          <a:p>
            <a:endParaRPr lang="pt-BR" altLang="pt-BR" sz="1200" b="1" dirty="0">
              <a:solidFill>
                <a:srgbClr val="000000"/>
              </a:solidFill>
              <a:latin typeface="Montserrat"/>
            </a:endParaRPr>
          </a:p>
          <a:p>
            <a:r>
              <a:rPr lang="pt-BR" altLang="pt-BR" sz="2800" b="1" dirty="0">
                <a:solidFill>
                  <a:srgbClr val="000000"/>
                </a:solidFill>
                <a:latin typeface="Montserrat"/>
              </a:rPr>
              <a:t>- A espiritualidade cristã </a:t>
            </a:r>
            <a:r>
              <a:rPr lang="pt-BR" altLang="pt-BR" sz="2800" dirty="0">
                <a:solidFill>
                  <a:srgbClr val="000000"/>
                </a:solidFill>
                <a:latin typeface="Montserrat"/>
              </a:rPr>
              <a:t>- </a:t>
            </a:r>
            <a:r>
              <a:rPr lang="pt-BR" altLang="pt-BR" sz="2400" dirty="0">
                <a:solidFill>
                  <a:srgbClr val="000000"/>
                </a:solidFill>
                <a:latin typeface="Montserrat"/>
              </a:rPr>
              <a:t>“Pobres, vocês são nossos senhores e nós sempre seremos vossos servidores. Não sabemos amar a Deus de outra maneira; amamos a Deus nas vossas pessoas.</a:t>
            </a:r>
          </a:p>
          <a:p>
            <a:endParaRPr lang="pt-BR" altLang="pt-BR" sz="1200" dirty="0">
              <a:solidFill>
                <a:srgbClr val="000000"/>
              </a:solidFill>
              <a:latin typeface="Montserrat"/>
            </a:endParaRPr>
          </a:p>
          <a:p>
            <a:r>
              <a:rPr lang="pt-BR" altLang="pt-BR" sz="2800" b="1" dirty="0">
                <a:solidFill>
                  <a:srgbClr val="000000"/>
                </a:solidFill>
                <a:latin typeface="Montserrat"/>
              </a:rPr>
              <a:t>- </a:t>
            </a:r>
            <a:r>
              <a:rPr lang="pt-BR" altLang="pt-BR" sz="3600" b="1" dirty="0">
                <a:solidFill>
                  <a:srgbClr val="000000"/>
                </a:solidFill>
                <a:latin typeface="Montserrat"/>
              </a:rPr>
              <a:t>Maria, a mãe de Jesus: </a:t>
            </a:r>
            <a:r>
              <a:rPr lang="pt-BR" altLang="pt-BR" sz="2800" b="1" dirty="0">
                <a:solidFill>
                  <a:srgbClr val="002060"/>
                </a:solidFill>
                <a:latin typeface="Montserrat"/>
              </a:rPr>
              <a:t>Ela é o modelo de servidora.</a:t>
            </a:r>
            <a:endParaRPr lang="en-US" altLang="pt-BR" sz="3600" b="1" dirty="0">
              <a:solidFill>
                <a:srgbClr val="002060"/>
              </a:solidFill>
              <a:latin typeface="Montserrat"/>
            </a:endParaRPr>
          </a:p>
        </p:txBody>
      </p:sp>
      <p:grpSp>
        <p:nvGrpSpPr>
          <p:cNvPr id="2" name="Agrupar 9">
            <a:extLst>
              <a:ext uri="{FF2B5EF4-FFF2-40B4-BE49-F238E27FC236}">
                <a16:creationId xmlns:a16="http://schemas.microsoft.com/office/drawing/2014/main" id="{F6767A0B-B292-B6E3-A9F5-47C7ACF489E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43F2D0C8-4680-600B-E284-3AD424E9FF1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Agrupar 11">
              <a:extLst>
                <a:ext uri="{FF2B5EF4-FFF2-40B4-BE49-F238E27FC236}">
                  <a16:creationId xmlns:a16="http://schemas.microsoft.com/office/drawing/2014/main" id="{063E102B-72CF-27E7-4F4F-905FD7805E0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D77186A-F63A-D97D-75F4-F5AFAB3FD7C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EF0CBC2-867D-6A24-162C-EBB660FE854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016948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66E0B9D-752A-4DCD-A129-980DBAEF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52" y="1729523"/>
            <a:ext cx="60499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2">
            <a:extLst>
              <a:ext uri="{FF2B5EF4-FFF2-40B4-BE49-F238E27FC236}">
                <a16:creationId xmlns:a16="http://schemas.microsoft.com/office/drawing/2014/main" id="{3F705458-AF60-4384-8ACB-A43786C3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0925"/>
            <a:ext cx="1068946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“O Encontro com os Pobres é o encontro com Deus”.</a:t>
            </a:r>
            <a:endParaRPr lang="pt-BR" altLang="pt-BR" sz="105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571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49098" y="3290332"/>
            <a:ext cx="7636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Agir como uma Liderança Vicentina</a:t>
            </a:r>
            <a:endParaRPr lang="pt-BR" altLang="pt-BR" sz="3600" b="1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533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F62DBC46-BFCC-4614-B22E-6E5241F7D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17" name="Título 7">
            <a:extLst>
              <a:ext uri="{FF2B5EF4-FFF2-40B4-BE49-F238E27FC236}">
                <a16:creationId xmlns:a16="http://schemas.microsoft.com/office/drawing/2014/main" id="{8F99F7E2-6BA6-4479-80C1-7DD2C2684B5B}"/>
              </a:ext>
            </a:extLst>
          </p:cNvPr>
          <p:cNvSpPr txBox="1">
            <a:spLocks/>
          </p:cNvSpPr>
          <p:nvPr/>
        </p:nvSpPr>
        <p:spPr bwMode="auto">
          <a:xfrm>
            <a:off x="1903966" y="1024997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7" name="Retângulo 4">
            <a:extLst>
              <a:ext uri="{FF2B5EF4-FFF2-40B4-BE49-F238E27FC236}">
                <a16:creationId xmlns:a16="http://schemas.microsoft.com/office/drawing/2014/main" id="{A94369F7-9C67-4E3B-B1A9-C5A640A3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86" y="3549464"/>
            <a:ext cx="60753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Então tenhamos motivação para agirmos com entusiasmo e ética.</a:t>
            </a:r>
          </a:p>
        </p:txBody>
      </p:sp>
      <p:pic>
        <p:nvPicPr>
          <p:cNvPr id="8" name="Picture 3" descr="Gargalhada-1">
            <a:extLst>
              <a:ext uri="{FF2B5EF4-FFF2-40B4-BE49-F238E27FC236}">
                <a16:creationId xmlns:a16="http://schemas.microsoft.com/office/drawing/2014/main" id="{845E1A8F-5C27-4B7B-B998-C94F2F032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660348"/>
            <a:ext cx="351631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52ACF1A5-FB55-4B39-A4E2-7973A6397C2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3A27755-DD26-4556-81F5-7D148544353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43CD0A9-EAF8-4E1C-9D43-8141FEC602B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4710F6F9-469A-4C31-A126-26630C0E53A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E9C2A90-49E0-4002-925C-D2F71F87E0B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126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16" name="Picture 3" descr="Gargalhada-1">
            <a:extLst>
              <a:ext uri="{FF2B5EF4-FFF2-40B4-BE49-F238E27FC236}">
                <a16:creationId xmlns:a16="http://schemas.microsoft.com/office/drawing/2014/main" id="{909903BA-D2B8-48AD-9357-1DD21FAE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8" y="1119530"/>
            <a:ext cx="351631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494687" y="1037191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5" name="Retângulo 4">
            <a:extLst>
              <a:ext uri="{FF2B5EF4-FFF2-40B4-BE49-F238E27FC236}">
                <a16:creationId xmlns:a16="http://schemas.microsoft.com/office/drawing/2014/main" id="{2F7A7AFE-D787-4102-BE50-AB444B850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4" y="2859318"/>
            <a:ext cx="60961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Mas acima de tudo precisamos Ter motivação.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dirty="0">
              <a:solidFill>
                <a:prstClr val="black"/>
              </a:solidFill>
              <a:latin typeface="Montserrat" panose="00000500000000000000" pitchFamily="2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E Ter motivação é ter entusiasmo.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449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Jesus Healing-08">
            <a:extLst>
              <a:ext uri="{FF2B5EF4-FFF2-40B4-BE49-F238E27FC236}">
                <a16:creationId xmlns:a16="http://schemas.microsoft.com/office/drawing/2014/main" id="{5575C2AA-192B-42A1-883C-F5C2FFD57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12192000" cy="628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0CC731D4-5BBC-4921-87BA-000EF1434670}"/>
              </a:ext>
            </a:extLst>
          </p:cNvPr>
          <p:cNvSpPr/>
          <p:nvPr/>
        </p:nvSpPr>
        <p:spPr>
          <a:xfrm>
            <a:off x="1410942" y="2736850"/>
            <a:ext cx="6929438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Ter entusiasmo é ter Deus.</a:t>
            </a:r>
            <a:br>
              <a:rPr lang="pt-BR" sz="2800" b="1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</a:br>
            <a:br>
              <a:rPr lang="pt-BR" sz="2800" b="1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</a:br>
            <a:r>
              <a:rPr lang="pt-BR" sz="2800" b="1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É deixar Deus entrar dentro de você.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16" name="Picture 3" descr="Gargalhada-1">
            <a:extLst>
              <a:ext uri="{FF2B5EF4-FFF2-40B4-BE49-F238E27FC236}">
                <a16:creationId xmlns:a16="http://schemas.microsoft.com/office/drawing/2014/main" id="{909903BA-D2B8-48AD-9357-1DD21FAE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1" y="1062831"/>
            <a:ext cx="351631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494687" y="1037191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7" name="Retângulo 4">
            <a:extLst>
              <a:ext uri="{FF2B5EF4-FFF2-40B4-BE49-F238E27FC236}">
                <a16:creationId xmlns:a16="http://schemas.microsoft.com/office/drawing/2014/main" id="{2362738E-4539-4DAD-A7ED-47D6EDBE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816" y="2123518"/>
            <a:ext cx="628853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Na sua conferência, seja exemplo como filho e filha de Deus.</a:t>
            </a:r>
            <a:b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</a:br>
            <a:b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</a:br>
            <a: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Sua imagem e semelhança,</a:t>
            </a:r>
            <a:b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</a:br>
            <a:b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</a:br>
            <a: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Pessoas justas, honestas, sinceras e entusiastas.</a:t>
            </a:r>
            <a:endParaRPr lang="pt-BR" sz="3200" dirty="0">
              <a:solidFill>
                <a:prstClr val="black"/>
              </a:solidFill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792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16" name="Picture 3" descr="Gargalhada-1">
            <a:extLst>
              <a:ext uri="{FF2B5EF4-FFF2-40B4-BE49-F238E27FC236}">
                <a16:creationId xmlns:a16="http://schemas.microsoft.com/office/drawing/2014/main" id="{909903BA-D2B8-48AD-9357-1DD21FAE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1" y="1062831"/>
            <a:ext cx="351631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494687" y="1037191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BD03D98-B459-4A9C-A0F7-F38614D5A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13" y="2170237"/>
            <a:ext cx="5011601" cy="24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Temos que agir com ardor, com alegria e acreditar que tudo vai dar certo.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dirty="0">
              <a:solidFill>
                <a:prstClr val="black"/>
              </a:solidFill>
              <a:latin typeface="Montserrat" panose="00000500000000000000" pitchFamily="2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Somos criativo.</a:t>
            </a:r>
            <a:endParaRPr lang="pt-BR" sz="2800" dirty="0">
              <a:solidFill>
                <a:prstClr val="black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071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16" name="Picture 3" descr="Gargalhada-1">
            <a:extLst>
              <a:ext uri="{FF2B5EF4-FFF2-40B4-BE49-F238E27FC236}">
                <a16:creationId xmlns:a16="http://schemas.microsoft.com/office/drawing/2014/main" id="{909903BA-D2B8-48AD-9357-1DD21FAE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1" y="1062831"/>
            <a:ext cx="351631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483333" y="1038017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7" name="Retângulo 4">
            <a:extLst>
              <a:ext uri="{FF2B5EF4-FFF2-40B4-BE49-F238E27FC236}">
                <a16:creationId xmlns:a16="http://schemas.microsoft.com/office/drawing/2014/main" id="{963FB212-2D28-4198-9223-C4F5C6F5F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843" y="2781300"/>
            <a:ext cx="596347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Temos que estar sempre motivados com as nossas ações em tudo que formos realizar em nossa  CONFERÊNCIA.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3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891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16" name="Picture 3" descr="Gargalhada-1">
            <a:extLst>
              <a:ext uri="{FF2B5EF4-FFF2-40B4-BE49-F238E27FC236}">
                <a16:creationId xmlns:a16="http://schemas.microsoft.com/office/drawing/2014/main" id="{909903BA-D2B8-48AD-9357-1DD21FAE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1" y="1062831"/>
            <a:ext cx="351631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494687" y="1024997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5" name="Retângulo 4">
            <a:extLst>
              <a:ext uri="{FF2B5EF4-FFF2-40B4-BE49-F238E27FC236}">
                <a16:creationId xmlns:a16="http://schemas.microsoft.com/office/drawing/2014/main" id="{F7967A48-2456-4E3E-979A-4CCE36AF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64256"/>
            <a:ext cx="5473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  <a:cs typeface="Arial" charset="0"/>
              </a:rPr>
              <a:t>Fazer com ENTUSIASMO, fazer com Deus e para Deus.</a:t>
            </a:r>
            <a:endParaRPr lang="pt-BR" sz="4400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580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16" name="Picture 3" descr="Gargalhada-1">
            <a:extLst>
              <a:ext uri="{FF2B5EF4-FFF2-40B4-BE49-F238E27FC236}">
                <a16:creationId xmlns:a16="http://schemas.microsoft.com/office/drawing/2014/main" id="{909903BA-D2B8-48AD-9357-1DD21FAE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1" y="1062831"/>
            <a:ext cx="351631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494687" y="1062831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74B1BDF-646A-46AA-ABE1-4E7390F9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765" y="1934267"/>
            <a:ext cx="6042992" cy="2879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Mostrar com competência e zelo as suas ações e se apaixonar pelo que está fazendo.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9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E14740-71A7-4F83-8220-F3BC6DF0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74842" y="1305465"/>
            <a:ext cx="11122028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		A DEVOÇÃO DE OZANAM À MARIA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 devoção à </a:t>
            </a:r>
            <a:r>
              <a:rPr lang="pt-BR" sz="2800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Maria</a:t>
            </a:r>
            <a:r>
              <a:rPr lang="pt-BR" sz="28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remota aos fundadores da SSVP. Durante uma reunião, Ozanam e os amigos decidiram colocar a SSVP sob a proteção de </a:t>
            </a:r>
            <a:r>
              <a:rPr lang="pt-BR" sz="2800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Maria</a:t>
            </a:r>
            <a:r>
              <a:rPr lang="pt-BR" sz="28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pt-BR" sz="2800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O primeiro cuidado dos fundadores da Sociedade de São Vicente de Paulo foi colocar o novo grêmio sob a proteção de </a:t>
            </a:r>
            <a:r>
              <a:rPr lang="pt-BR" sz="2800" b="1" dirty="0"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Nossa Senhora. </a:t>
            </a:r>
            <a:endParaRPr lang="pt-BR" sz="2800" b="1" dirty="0"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2186649"/>
      </p:ext>
    </p:extLst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16" name="Picture 3" descr="Gargalhada-1">
            <a:extLst>
              <a:ext uri="{FF2B5EF4-FFF2-40B4-BE49-F238E27FC236}">
                <a16:creationId xmlns:a16="http://schemas.microsoft.com/office/drawing/2014/main" id="{909903BA-D2B8-48AD-9357-1DD21FAE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7" y="1271347"/>
            <a:ext cx="351631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483333" y="1184681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6BE2AD03-F261-4011-BA1B-1936B589FCB5}"/>
              </a:ext>
            </a:extLst>
          </p:cNvPr>
          <p:cNvSpPr txBox="1">
            <a:spLocks/>
          </p:cNvSpPr>
          <p:nvPr/>
        </p:nvSpPr>
        <p:spPr>
          <a:xfrm>
            <a:off x="3748638" y="1920030"/>
            <a:ext cx="7003499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54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sz="1200" dirty="0">
              <a:solidFill>
                <a:schemeClr val="tx1"/>
              </a:solidFill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Não basta sermos excelentes  membros de uma CONFERÊNCIA  VICENTINA</a:t>
            </a:r>
            <a:b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b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Acima de tudo, temos de ser excelentes </a:t>
            </a:r>
            <a:r>
              <a:rPr lang="pt-BR" sz="2800" b="1" u="sng" dirty="0">
                <a:solidFill>
                  <a:schemeClr val="tx1"/>
                </a:solidFill>
                <a:latin typeface="Montserrat" panose="00000500000000000000" pitchFamily="2" charset="0"/>
              </a:rPr>
              <a:t>SERES HUMANOS</a:t>
            </a:r>
            <a:endParaRPr lang="pt-BR" sz="28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1" i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   </a:t>
            </a:r>
            <a:endParaRPr lang="pt-BR" sz="2800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520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146957" y="1177282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5" name="Espaço Reservado para Conteúdo 1">
            <a:extLst>
              <a:ext uri="{FF2B5EF4-FFF2-40B4-BE49-F238E27FC236}">
                <a16:creationId xmlns:a16="http://schemas.microsoft.com/office/drawing/2014/main" id="{3001143C-581A-4215-BDB1-4ECDD4127559}"/>
              </a:ext>
            </a:extLst>
          </p:cNvPr>
          <p:cNvSpPr txBox="1">
            <a:spLocks/>
          </p:cNvSpPr>
          <p:nvPr/>
        </p:nvSpPr>
        <p:spPr>
          <a:xfrm>
            <a:off x="904230" y="2673350"/>
            <a:ext cx="10383540" cy="151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E </a:t>
            </a: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nós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lideranças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que </a:t>
            </a: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estamos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aqui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hoje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,</a:t>
            </a:r>
          </a:p>
          <a:p>
            <a:pPr algn="ctr">
              <a:defRPr/>
            </a:pP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como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podemos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desenvolver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nossas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atividades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en-US" altLang="pt-BR" sz="2800" dirty="0" err="1">
                <a:solidFill>
                  <a:prstClr val="black"/>
                </a:solidFill>
                <a:latin typeface="Montserrat" panose="00000500000000000000" pitchFamily="2" charset="0"/>
              </a:rPr>
              <a:t>em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en-US" altLang="pt-BR" sz="2800" b="1" u="sng" dirty="0" err="1">
                <a:solidFill>
                  <a:prstClr val="black"/>
                </a:solidFill>
                <a:latin typeface="Montserrat" panose="00000500000000000000" pitchFamily="2" charset="0"/>
              </a:rPr>
              <a:t>equipe</a:t>
            </a: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?</a:t>
            </a: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716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184E1AAB-E6FF-4AE0-AA47-902CB98B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1700214"/>
            <a:ext cx="86439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sz="4800">
              <a:solidFill>
                <a:srgbClr val="0070C0"/>
              </a:solidFill>
            </a:endParaRPr>
          </a:p>
        </p:txBody>
      </p:sp>
      <p:pic>
        <p:nvPicPr>
          <p:cNvPr id="88067" name="Picture 5" descr="sorriso">
            <a:extLst>
              <a:ext uri="{FF2B5EF4-FFF2-40B4-BE49-F238E27FC236}">
                <a16:creationId xmlns:a16="http://schemas.microsoft.com/office/drawing/2014/main" id="{37465D18-5213-4225-B2B6-BCE5C33381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857376"/>
            <a:ext cx="2609850" cy="328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6" descr="sorriso1">
            <a:extLst>
              <a:ext uri="{FF2B5EF4-FFF2-40B4-BE49-F238E27FC236}">
                <a16:creationId xmlns:a16="http://schemas.microsoft.com/office/drawing/2014/main" id="{3DE97BB1-B000-4BBC-8326-7D37090A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0002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6" descr="sorriso1">
            <a:extLst>
              <a:ext uri="{FF2B5EF4-FFF2-40B4-BE49-F238E27FC236}">
                <a16:creationId xmlns:a16="http://schemas.microsoft.com/office/drawing/2014/main" id="{AC7E909D-E769-40AE-84DA-C45BEB1F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2500313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sorriso1">
            <a:extLst>
              <a:ext uri="{FF2B5EF4-FFF2-40B4-BE49-F238E27FC236}">
                <a16:creationId xmlns:a16="http://schemas.microsoft.com/office/drawing/2014/main" id="{53E1944C-AD6E-4031-BA62-11DC9CB4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24" y="4727006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tângulo 8">
            <a:extLst>
              <a:ext uri="{FF2B5EF4-FFF2-40B4-BE49-F238E27FC236}">
                <a16:creationId xmlns:a16="http://schemas.microsoft.com/office/drawing/2014/main" id="{F2724BFC-2D81-406A-8418-A29F7DF82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4" y="2289175"/>
            <a:ext cx="2357437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sz="2800" dirty="0">
                <a:latin typeface="+mn-lt"/>
              </a:rPr>
              <a:t>Cultive a ALEGRIA </a:t>
            </a:r>
            <a:br>
              <a:rPr lang="pt-BR" sz="2800" dirty="0">
                <a:latin typeface="+mn-lt"/>
              </a:rPr>
            </a:br>
            <a:r>
              <a:rPr lang="pt-BR" sz="2800" dirty="0">
                <a:latin typeface="+mn-lt"/>
              </a:rPr>
              <a:t>e o </a:t>
            </a:r>
            <a:br>
              <a:rPr lang="pt-BR" sz="2800" dirty="0">
                <a:latin typeface="+mn-lt"/>
              </a:rPr>
            </a:br>
            <a:r>
              <a:rPr lang="pt-BR" sz="2800" dirty="0">
                <a:latin typeface="+mn-lt"/>
              </a:rPr>
              <a:t>BOM HUMOR</a:t>
            </a:r>
            <a:r>
              <a:rPr lang="pt-BR" sz="3600" b="1" i="1" dirty="0">
                <a:solidFill>
                  <a:srgbClr val="0070C0"/>
                </a:solidFill>
              </a:rPr>
              <a:t>.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722A0A2D-312F-41B1-A08C-C28A8D0BF757}"/>
              </a:ext>
            </a:extLst>
          </p:cNvPr>
          <p:cNvSpPr txBox="1">
            <a:spLocks/>
          </p:cNvSpPr>
          <p:nvPr/>
        </p:nvSpPr>
        <p:spPr bwMode="auto">
          <a:xfrm>
            <a:off x="2279650" y="1108075"/>
            <a:ext cx="7634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3600" b="0" dirty="0">
                <a:solidFill>
                  <a:srgbClr val="0070C0"/>
                </a:solidFill>
                <a:latin typeface="+mn-lt"/>
                <a:cs typeface="Arial" charset="0"/>
              </a:rPr>
              <a:t>Agir como uma Liderança Vicentina</a:t>
            </a:r>
            <a:endParaRPr lang="pt-BR" sz="36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745EE09-C78C-447F-A4BA-ECA647FB3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D1DA405-E188-4F25-9671-7574C37E7AB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E7C7A75-1DF3-40E5-BA6A-6CC7DDC381B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6A6E892-34DC-4EA0-942C-03B58BA572F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268C4AA6-8B3D-489A-BA51-4F6126A37D44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BE6817B3-A57E-4F2D-B171-21FE7C4082C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26098"/>
      </p:ext>
    </p:extLst>
  </p:cSld>
  <p:clrMapOvr>
    <a:masterClrMapping/>
  </p:clrMapOvr>
  <p:transition spd="slow">
    <p:wip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185594" y="1141370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0" name="Espaço Reservado para Conteúdo 1">
            <a:extLst>
              <a:ext uri="{FF2B5EF4-FFF2-40B4-BE49-F238E27FC236}">
                <a16:creationId xmlns:a16="http://schemas.microsoft.com/office/drawing/2014/main" id="{752DD6B1-B55B-4C8F-94B9-20691475C43B}"/>
              </a:ext>
            </a:extLst>
          </p:cNvPr>
          <p:cNvSpPr txBox="1">
            <a:spLocks/>
          </p:cNvSpPr>
          <p:nvPr/>
        </p:nvSpPr>
        <p:spPr>
          <a:xfrm>
            <a:off x="1243182" y="2699194"/>
            <a:ext cx="10137297" cy="219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“Só existe equipe quando todos conhecem os objetivos, estão cientes da necessidade de </a:t>
            </a:r>
            <a:r>
              <a:rPr lang="pt-BR" altLang="pt-BR" sz="2800" b="1" dirty="0">
                <a:solidFill>
                  <a:prstClr val="black"/>
                </a:solidFill>
                <a:latin typeface="Montserrat" panose="00000500000000000000" pitchFamily="2" charset="0"/>
              </a:rPr>
              <a:t>alcançá-los</a:t>
            </a: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e desenvolvem uma visão crítica a respeito do desempenho de cada um e do grupo como um todo”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091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071067" y="1101768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6" name="Espaço Reservado para Conteúdo 1">
            <a:extLst>
              <a:ext uri="{FF2B5EF4-FFF2-40B4-BE49-F238E27FC236}">
                <a16:creationId xmlns:a16="http://schemas.microsoft.com/office/drawing/2014/main" id="{97D3430F-6DFC-4478-ABCA-913539A21499}"/>
              </a:ext>
            </a:extLst>
          </p:cNvPr>
          <p:cNvSpPr txBox="1">
            <a:spLocks/>
          </p:cNvSpPr>
          <p:nvPr/>
        </p:nvSpPr>
        <p:spPr>
          <a:xfrm>
            <a:off x="791570" y="2515902"/>
            <a:ext cx="8913785" cy="295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A </a:t>
            </a:r>
            <a:r>
              <a:rPr lang="pt-BR" altLang="pt-BR" sz="2800" b="1" u="sng" dirty="0">
                <a:solidFill>
                  <a:prstClr val="black"/>
                </a:solidFill>
                <a:latin typeface="Montserrat" panose="00000500000000000000" pitchFamily="2" charset="0"/>
              </a:rPr>
              <a:t>EQUIPE</a:t>
            </a: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precisa ter </a:t>
            </a:r>
            <a:r>
              <a:rPr lang="pt-BR" altLang="pt-BR" sz="2800" b="1" u="sng" dirty="0">
                <a:solidFill>
                  <a:prstClr val="black"/>
                </a:solidFill>
                <a:latin typeface="Montserrat" panose="00000500000000000000" pitchFamily="2" charset="0"/>
              </a:rPr>
              <a:t>Jesus Cristo </a:t>
            </a: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como centro de tudo, deixar-se conduzir por Deus e fazer tudo que estiver ao seu alcance para que a </a:t>
            </a:r>
            <a:r>
              <a:rPr lang="pt-BR" altLang="pt-BR" sz="2800" b="1" u="sng" dirty="0">
                <a:solidFill>
                  <a:prstClr val="black"/>
                </a:solidFill>
                <a:latin typeface="Montserrat" panose="00000500000000000000" pitchFamily="2" charset="0"/>
              </a:rPr>
              <a:t>vontade de Deus </a:t>
            </a: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se concretize.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920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9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046942" y="1101768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5" name="Espaço Reservado para Conteúdo 1">
            <a:extLst>
              <a:ext uri="{FF2B5EF4-FFF2-40B4-BE49-F238E27FC236}">
                <a16:creationId xmlns:a16="http://schemas.microsoft.com/office/drawing/2014/main" id="{4A728F0F-A290-4844-8694-DAF6AB12ACF2}"/>
              </a:ext>
            </a:extLst>
          </p:cNvPr>
          <p:cNvSpPr txBox="1">
            <a:spLocks/>
          </p:cNvSpPr>
          <p:nvPr/>
        </p:nvSpPr>
        <p:spPr>
          <a:xfrm>
            <a:off x="1378226" y="1709686"/>
            <a:ext cx="8971721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- A </a:t>
            </a:r>
            <a:r>
              <a:rPr lang="pt-BR" altLang="pt-BR" sz="2800" b="1" u="sng" dirty="0">
                <a:solidFill>
                  <a:prstClr val="black"/>
                </a:solidFill>
                <a:latin typeface="Montserrat" panose="00000500000000000000" pitchFamily="2" charset="0"/>
              </a:rPr>
              <a:t>EQUIPE</a:t>
            </a: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precisa ter grande senso de organização. Aprender a fazer junto.</a:t>
            </a:r>
          </a:p>
          <a:p>
            <a:pPr algn="just">
              <a:defRPr/>
            </a:pPr>
            <a:endParaRPr lang="pt-BR" altLang="pt-BR" sz="28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algn="just">
              <a:buFontTx/>
              <a:buChar char="-"/>
              <a:defRPr/>
            </a:pP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Ser concreta, prática, procurar organizar a caridade através de projetos;</a:t>
            </a:r>
          </a:p>
          <a:p>
            <a:pPr algn="just">
              <a:buFontTx/>
              <a:buChar char="-"/>
              <a:defRPr/>
            </a:pPr>
            <a:endParaRPr lang="pt-BR" altLang="pt-BR" sz="28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Garantir a continuidade dos trabalhos;</a:t>
            </a:r>
          </a:p>
          <a:p>
            <a:pPr>
              <a:defRPr/>
            </a:pPr>
            <a:r>
              <a:rPr lang="en-US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endParaRPr lang="pt-BR" altLang="pt-BR" sz="28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algn="just">
              <a:buFontTx/>
              <a:buChar char="-"/>
              <a:defRPr/>
            </a:pP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 Buscar </a:t>
            </a:r>
            <a:r>
              <a:rPr lang="pt-BR" altLang="pt-BR" sz="2800" b="1" u="sng" dirty="0">
                <a:solidFill>
                  <a:prstClr val="black"/>
                </a:solidFill>
                <a:latin typeface="Montserrat" panose="00000500000000000000" pitchFamily="2" charset="0"/>
              </a:rPr>
              <a:t>novos membros para a SSVP.</a:t>
            </a:r>
          </a:p>
          <a:p>
            <a:pPr algn="just">
              <a:defRPr/>
            </a:pPr>
            <a:endParaRPr lang="pt-BR" altLang="pt-BR" sz="2800" dirty="0">
              <a:solidFill>
                <a:prstClr val="black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245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6A58F4-E9F6-4906-84F9-43331D5D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07" y="628789"/>
            <a:ext cx="1609725" cy="161242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BF9EF3-6B05-44A1-B1FD-309E1A9ED20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1741D79-6FB5-4657-9473-6CF6374FE6A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681E928-FBF2-4927-901D-A0335DB8B3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D99A797-44FC-4284-A170-582AC82651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DF3FC65-3643-4439-A0BA-693E02AF132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7" name="Retângulo 6">
            <a:extLst>
              <a:ext uri="{FF2B5EF4-FFF2-40B4-BE49-F238E27FC236}">
                <a16:creationId xmlns:a16="http://schemas.microsoft.com/office/drawing/2014/main" id="{3EDB9346-DF28-48BC-A2CA-DC3C33A29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56" y="1670158"/>
            <a:ext cx="11590687" cy="49090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 vocação e a missão dos vicentinos é </a:t>
            </a: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seguir Jesus Cristo servindo aqueles que precisam, dando testemunho do amor que liberta, que cura e dá vida. </a:t>
            </a:r>
            <a:endParaRPr lang="pt-BR" altLang="pt-BR" sz="20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endParaRPr lang="pt-BR" altLang="pt-BR" sz="11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Os vicentinos devem servir com alegria, pois tudo o que fizer deve ser feito com amor, como o próprio Cristo fez por nós. </a:t>
            </a:r>
          </a:p>
          <a:p>
            <a:pPr algn="just" eaLnBrk="1" hangingPunct="1">
              <a:defRPr/>
            </a:pPr>
            <a:endParaRPr lang="pt-BR" altLang="pt-BR" sz="11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É na conferencia que está toda a essência do trabalho vicentino, toda a essência do amor de Deus aos excluídos.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8" name="Título 7">
            <a:extLst>
              <a:ext uri="{FF2B5EF4-FFF2-40B4-BE49-F238E27FC236}">
                <a16:creationId xmlns:a16="http://schemas.microsoft.com/office/drawing/2014/main" id="{5B6837D5-AA9A-41C5-9B74-5050B857F284}"/>
              </a:ext>
            </a:extLst>
          </p:cNvPr>
          <p:cNvSpPr txBox="1">
            <a:spLocks/>
          </p:cNvSpPr>
          <p:nvPr/>
        </p:nvSpPr>
        <p:spPr bwMode="auto">
          <a:xfrm>
            <a:off x="2046942" y="1101768"/>
            <a:ext cx="7634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Agir como uma Liderança Vicentina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660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2653048" y="1089672"/>
            <a:ext cx="7196652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70C0"/>
                </a:solidFill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Concluindo</a:t>
            </a:r>
            <a:endParaRPr lang="pt-BR" sz="36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770586" y="1929910"/>
            <a:ext cx="10650828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Os rios não bebem sua própria água!</a:t>
            </a:r>
          </a:p>
          <a:p>
            <a:pPr algn="ctr">
              <a:defRPr/>
            </a:pPr>
            <a:endParaRPr lang="pt-BR" altLang="pt-BR" sz="12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As árvores não comem seus próprios frutos!</a:t>
            </a:r>
          </a:p>
          <a:p>
            <a:pPr algn="ctr">
              <a:defRPr/>
            </a:pPr>
            <a:endParaRPr lang="pt-BR" altLang="pt-BR" sz="12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O Sol não brilha para si mesmo!</a:t>
            </a:r>
          </a:p>
          <a:p>
            <a:pPr algn="ctr">
              <a:defRPr/>
            </a:pPr>
            <a:endParaRPr lang="pt-BR" altLang="pt-BR" sz="12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As flores não espalham suas fragrâncias para si!</a:t>
            </a:r>
          </a:p>
          <a:p>
            <a:pPr algn="ctr">
              <a:defRPr/>
            </a:pPr>
            <a:endParaRPr lang="pt-BR" altLang="pt-BR" sz="12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Viver para os outros é uma regra da natureza!</a:t>
            </a:r>
          </a:p>
          <a:p>
            <a:pPr algn="ctr">
              <a:defRPr/>
            </a:pPr>
            <a:endParaRPr lang="pt-BR" altLang="pt-BR" sz="1200" dirty="0">
              <a:latin typeface="Montserrat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/>
                <a:ea typeface="Calibri" panose="020F0502020204030204" pitchFamily="34" charset="0"/>
                <a:cs typeface="MV Boli" panose="02000500030200090000" pitchFamily="2" charset="0"/>
              </a:rPr>
              <a:t>A vida é boa quando você está feliz, mas a vida é muito melhor quando os outros estão felizes por sua causa!</a:t>
            </a:r>
          </a:p>
        </p:txBody>
      </p:sp>
    </p:spTree>
    <p:extLst>
      <p:ext uri="{BB962C8B-B14F-4D97-AF65-F5344CB8AC3E}">
        <p14:creationId xmlns:p14="http://schemas.microsoft.com/office/powerpoint/2010/main" val="82186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BA8E1812-4E0C-483B-BC69-6C7A9EE1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915" y="3032732"/>
            <a:ext cx="6593635" cy="1661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/>
              </a:rPr>
              <a:t>Musica do </a:t>
            </a:r>
            <a:r>
              <a:rPr lang="pt-BR" altLang="pt-BR" sz="2800" dirty="0" err="1">
                <a:latin typeface="Montserrat"/>
              </a:rPr>
              <a:t>Pe</a:t>
            </a:r>
            <a:r>
              <a:rPr lang="pt-BR" altLang="pt-BR" sz="2800" dirty="0">
                <a:latin typeface="Montserrat"/>
              </a:rPr>
              <a:t> Zezinho.</a:t>
            </a:r>
          </a:p>
          <a:p>
            <a:pPr algn="just">
              <a:defRPr/>
            </a:pPr>
            <a:endParaRPr lang="pt-BR" altLang="pt-BR" sz="2800" dirty="0">
              <a:latin typeface="Montserrat"/>
            </a:endParaRPr>
          </a:p>
          <a:p>
            <a:pPr algn="just">
              <a:defRPr/>
            </a:pPr>
            <a:r>
              <a:rPr lang="pt-BR" altLang="pt-BR" sz="2800" dirty="0">
                <a:latin typeface="Montserrat"/>
              </a:rPr>
              <a:t>Samaritanos</a:t>
            </a:r>
            <a:endParaRPr lang="pt-BR" altLang="pt-BR" dirty="0">
              <a:latin typeface="Montserrat"/>
            </a:endParaRPr>
          </a:p>
          <a:p>
            <a:pPr algn="just">
              <a:defRPr/>
            </a:pPr>
            <a:endParaRPr lang="pt-BR" alt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5796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Agrupar 4"/>
          <p:cNvGrpSpPr>
            <a:grpSpLocks/>
          </p:cNvGrpSpPr>
          <p:nvPr/>
        </p:nvGrpSpPr>
        <p:grpSpPr bwMode="auto">
          <a:xfrm>
            <a:off x="231821" y="888302"/>
            <a:ext cx="11479901" cy="5908245"/>
            <a:chOff x="-145853" y="613734"/>
            <a:chExt cx="9252864" cy="6163192"/>
          </a:xfrm>
        </p:grpSpPr>
        <p:grpSp>
          <p:nvGrpSpPr>
            <p:cNvPr id="66564" name="Agrupar 5"/>
            <p:cNvGrpSpPr>
              <a:grpSpLocks/>
            </p:cNvGrpSpPr>
            <p:nvPr/>
          </p:nvGrpSpPr>
          <p:grpSpPr bwMode="auto">
            <a:xfrm>
              <a:off x="-36989" y="933426"/>
              <a:ext cx="9144000" cy="5843500"/>
              <a:chOff x="-36989" y="933426"/>
              <a:chExt cx="9144000" cy="5843500"/>
            </a:xfrm>
          </p:grpSpPr>
          <p:pic>
            <p:nvPicPr>
              <p:cNvPr id="66566" name="Imagem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84" b="14027"/>
              <a:stretch>
                <a:fillRect/>
              </a:stretch>
            </p:blipFill>
            <p:spPr bwMode="auto">
              <a:xfrm>
                <a:off x="-36989" y="933426"/>
                <a:ext cx="9144000" cy="58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6567" name="Agrupar 8"/>
              <p:cNvGrpSpPr>
                <a:grpSpLocks/>
              </p:cNvGrpSpPr>
              <p:nvPr/>
            </p:nvGrpSpPr>
            <p:grpSpPr bwMode="auto">
              <a:xfrm>
                <a:off x="64242" y="952500"/>
                <a:ext cx="8713829" cy="4678673"/>
                <a:chOff x="64242" y="952500"/>
                <a:chExt cx="8713829" cy="4678673"/>
              </a:xfrm>
            </p:grpSpPr>
            <p:sp>
              <p:nvSpPr>
                <p:cNvPr id="60425" name="CaixaDeTexto 10"/>
                <p:cNvSpPr txBox="1">
                  <a:spLocks noChangeArrowheads="1"/>
                </p:cNvSpPr>
                <p:nvPr/>
              </p:nvSpPr>
              <p:spPr bwMode="auto">
                <a:xfrm>
                  <a:off x="64242" y="1326123"/>
                  <a:ext cx="8713829" cy="41736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pt-BR" altLang="pt-BR" sz="3600" dirty="0">
                      <a:solidFill>
                        <a:srgbClr val="0070C0"/>
                      </a:solidFill>
                      <a:latin typeface="+mn-lt"/>
                    </a:rPr>
                    <a:t>Samaritanos</a:t>
                  </a:r>
                </a:p>
                <a:p>
                  <a:pPr>
                    <a:defRPr/>
                  </a:pPr>
                  <a:r>
                    <a:rPr lang="pt-BR" altLang="pt-BR" sz="2800" dirty="0">
                      <a:latin typeface="+mn-lt"/>
                    </a:rPr>
                    <a:t>Cuidar do corpo, cuidar do espírito. Cuidar dos outros, cuidar de si. Cuidar de quem precisa. De quem não pode mais cuidar de si.</a:t>
                  </a:r>
                </a:p>
                <a:p>
                  <a:pPr>
                    <a:defRPr/>
                  </a:pPr>
                  <a:endParaRPr lang="pt-BR" altLang="pt-BR" sz="1200" dirty="0">
                    <a:latin typeface="+mn-lt"/>
                  </a:endParaRPr>
                </a:p>
                <a:p>
                  <a:pPr>
                    <a:defRPr/>
                  </a:pPr>
                  <a:r>
                    <a:rPr lang="pt-BR" altLang="pt-BR" sz="2800" b="1" dirty="0">
                      <a:latin typeface="+mn-lt"/>
                    </a:rPr>
                    <a:t>Eis a nossa vocação! Eis a nossa vocação!</a:t>
                  </a:r>
                </a:p>
                <a:p>
                  <a:pPr>
                    <a:defRPr/>
                  </a:pPr>
                  <a:endParaRPr lang="pt-BR" altLang="pt-BR" sz="1200" dirty="0">
                    <a:latin typeface="+mn-lt"/>
                  </a:endParaRPr>
                </a:p>
                <a:p>
                  <a:pPr>
                    <a:defRPr/>
                  </a:pPr>
                  <a:r>
                    <a:rPr lang="pt-BR" altLang="pt-BR" sz="2800" dirty="0">
                      <a:latin typeface="+mn-lt"/>
                    </a:rPr>
                    <a:t>Alguém cuidou de nós. Alguém cuidou de nós</a:t>
                  </a:r>
                </a:p>
                <a:p>
                  <a:pPr>
                    <a:defRPr/>
                  </a:pPr>
                  <a:r>
                    <a:rPr lang="pt-BR" altLang="pt-BR" sz="2800" dirty="0">
                      <a:latin typeface="+mn-lt"/>
                    </a:rPr>
                    <a:t>E agora é nossa vez. De ser samaritanos</a:t>
                  </a:r>
                </a:p>
                <a:p>
                  <a:pPr>
                    <a:defRPr/>
                  </a:pPr>
                  <a:r>
                    <a:rPr lang="pt-BR" altLang="pt-BR" sz="2400" b="1" dirty="0">
                      <a:latin typeface="+mn-lt"/>
                    </a:rPr>
                    <a:t>					</a:t>
                  </a:r>
                  <a:r>
                    <a:rPr lang="pt-BR" altLang="pt-BR" sz="2800" b="1" dirty="0">
                      <a:latin typeface="+mn-lt"/>
                    </a:rPr>
                    <a:t>Agora é nossa vez...</a:t>
                  </a:r>
                </a:p>
              </p:txBody>
            </p:sp>
            <p:pic>
              <p:nvPicPr>
                <p:cNvPr id="66569" name="Imagem 1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7713" y="952500"/>
                  <a:ext cx="735012" cy="539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2" descr="Resultado de imagem para vela acesa gif"/>
                <p:cNvPicPr>
                  <a:picLocks noChangeAspect="1" noChangeArrowheads="1" noCrop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26451" y="3649966"/>
                  <a:ext cx="2123378" cy="1981207"/>
                </a:xfrm>
                <a:prstGeom prst="ellipse">
                  <a:avLst/>
                </a:prstGeom>
                <a:ln>
                  <a:noFill/>
                </a:ln>
                <a:effectLst>
                  <a:softEdge rad="635000"/>
                </a:effectLst>
              </p:spPr>
            </p:pic>
          </p:grpSp>
        </p:grpSp>
        <p:pic>
          <p:nvPicPr>
            <p:cNvPr id="7" name="Padre Zezinho, scj Ft Ricardo Moreno   Samaritanos (Áudio Oficial">
              <a:hlinkClick r:id="" action="ppaction://media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5853" y="613734"/>
              <a:ext cx="1604144" cy="1466984"/>
            </a:xfrm>
            <a:prstGeom prst="star5">
              <a:avLst/>
            </a:prstGeom>
            <a:effectLst>
              <a:reflection blurRad="6350" stA="50000" endA="295" endPos="92000" dist="101600" dir="5400000" sy="-100000" algn="bl" rotWithShape="0"/>
            </a:effectLst>
          </p:spPr>
        </p:pic>
      </p:grp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592264" y="-57150"/>
            <a:ext cx="73802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Ser vicentino: uma vocação vivida na Conferência e junto aos pobres.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F57B38B-9A7C-497A-B1BE-6FB1ADE55F03}"/>
              </a:ext>
            </a:extLst>
          </p:cNvPr>
          <p:cNvSpPr/>
          <p:nvPr/>
        </p:nvSpPr>
        <p:spPr>
          <a:xfrm>
            <a:off x="0" y="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Liderança Vicentina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05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3947</Words>
  <Application>Microsoft Office PowerPoint</Application>
  <PresentationFormat>Widescreen</PresentationFormat>
  <Paragraphs>483</Paragraphs>
  <Slides>102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102</vt:i4>
      </vt:variant>
    </vt:vector>
  </HeadingPairs>
  <TitlesOfParts>
    <vt:vector size="110" baseType="lpstr">
      <vt:lpstr>Arial</vt:lpstr>
      <vt:lpstr>Calibri</vt:lpstr>
      <vt:lpstr>Calibri Light</vt:lpstr>
      <vt:lpstr>Garamond</vt:lpstr>
      <vt:lpstr>Montserrat</vt:lpstr>
      <vt:lpstr>Times New Roman</vt:lpstr>
      <vt:lpstr>Wingdings</vt:lpstr>
      <vt:lpstr>Tema do Office</vt:lpstr>
      <vt:lpstr>Apresentação do PowerPoint</vt:lpstr>
      <vt:lpstr>Formação Básica 1ª parte</vt:lpstr>
      <vt:lpstr>Apresentação do PowerPoint</vt:lpstr>
      <vt:lpstr>Formação Básica 1ª parte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Serviço aos Pobres</vt:lpstr>
      <vt:lpstr>O Sentido da Caridade:</vt:lpstr>
      <vt:lpstr>O Sentido da Caridade:</vt:lpstr>
      <vt:lpstr>O Sentido da Caridade:</vt:lpstr>
      <vt:lpstr>O Sentido da Caridade:</vt:lpstr>
      <vt:lpstr>Apresentação do PowerPoint</vt:lpstr>
      <vt:lpstr>Formação Básica 1ª parte</vt:lpstr>
      <vt:lpstr>São Vicente de Paulo exemplo a ser seguido</vt:lpstr>
      <vt:lpstr>Apresentação do PowerPoint</vt:lpstr>
      <vt:lpstr>São Vicente de Paulo exemplo a ser seguido</vt:lpstr>
      <vt:lpstr>São Vicente de Paulo exemplo a ser seguido</vt:lpstr>
      <vt:lpstr>São Vicente de Paulo exemplo a ser seguido</vt:lpstr>
      <vt:lpstr>São Vicente de Paulo exemplo a ser seguido</vt:lpstr>
      <vt:lpstr>Formação Básica 1ª parte</vt:lpstr>
      <vt:lpstr>Apresentação do PowerPoint</vt:lpstr>
      <vt:lpstr>Apresentação do PowerPoint</vt:lpstr>
      <vt:lpstr>Formação Básica 1ª parte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Formação Básica 1ª parte</vt:lpstr>
      <vt:lpstr>A importância da Regra</vt:lpstr>
      <vt:lpstr>A importância da Regra</vt:lpstr>
      <vt:lpstr>A importância da Regra</vt:lpstr>
      <vt:lpstr>A importância da Regra</vt:lpstr>
      <vt:lpstr>A importância da Regra</vt:lpstr>
      <vt:lpstr>A importância da Regra</vt:lpstr>
      <vt:lpstr>A importância da Regra</vt:lpstr>
      <vt:lpstr>A importância da Regra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“Os Pobres são os Nossos Senhores e Mestres”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74</cp:revision>
  <dcterms:created xsi:type="dcterms:W3CDTF">2022-08-23T14:33:21Z</dcterms:created>
  <dcterms:modified xsi:type="dcterms:W3CDTF">2025-10-25T12:03:50Z</dcterms:modified>
</cp:coreProperties>
</file>