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8" r:id="rId2"/>
    <p:sldId id="1013" r:id="rId3"/>
    <p:sldId id="696" r:id="rId4"/>
    <p:sldId id="1002" r:id="rId5"/>
    <p:sldId id="1003" r:id="rId6"/>
    <p:sldId id="1015" r:id="rId7"/>
    <p:sldId id="1004" r:id="rId8"/>
    <p:sldId id="1005" r:id="rId9"/>
    <p:sldId id="1006" r:id="rId10"/>
    <p:sldId id="1016" r:id="rId11"/>
    <p:sldId id="1017" r:id="rId12"/>
    <p:sldId id="298" r:id="rId13"/>
    <p:sldId id="968" r:id="rId14"/>
    <p:sldId id="259" r:id="rId15"/>
    <p:sldId id="969" r:id="rId16"/>
    <p:sldId id="1001" r:id="rId17"/>
    <p:sldId id="970" r:id="rId18"/>
    <p:sldId id="971" r:id="rId19"/>
    <p:sldId id="972" r:id="rId20"/>
    <p:sldId id="974" r:id="rId21"/>
    <p:sldId id="975" r:id="rId22"/>
    <p:sldId id="976" r:id="rId23"/>
    <p:sldId id="977" r:id="rId24"/>
    <p:sldId id="987" r:id="rId25"/>
    <p:sldId id="978" r:id="rId26"/>
    <p:sldId id="979" r:id="rId27"/>
    <p:sldId id="982" r:id="rId28"/>
    <p:sldId id="981" r:id="rId29"/>
    <p:sldId id="983" r:id="rId30"/>
    <p:sldId id="984" r:id="rId31"/>
    <p:sldId id="985" r:id="rId32"/>
    <p:sldId id="986" r:id="rId33"/>
    <p:sldId id="988" r:id="rId34"/>
    <p:sldId id="990" r:id="rId35"/>
    <p:sldId id="989" r:id="rId36"/>
    <p:sldId id="991" r:id="rId37"/>
    <p:sldId id="992" r:id="rId38"/>
    <p:sldId id="993" r:id="rId39"/>
    <p:sldId id="994" r:id="rId40"/>
    <p:sldId id="995" r:id="rId41"/>
    <p:sldId id="996" r:id="rId42"/>
    <p:sldId id="997" r:id="rId43"/>
    <p:sldId id="999" r:id="rId44"/>
    <p:sldId id="1008" r:id="rId45"/>
    <p:sldId id="998" r:id="rId46"/>
    <p:sldId id="1009" r:id="rId47"/>
    <p:sldId id="1010" r:id="rId48"/>
    <p:sldId id="1011" r:id="rId49"/>
    <p:sldId id="1012" r:id="rId50"/>
    <p:sldId id="1014" r:id="rId51"/>
    <p:sldId id="940" r:id="rId52"/>
    <p:sldId id="941" r:id="rId53"/>
    <p:sldId id="1000" r:id="rId54"/>
    <p:sldId id="302" r:id="rId5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2C4C12-66DE-4915-A8C4-CB60D49D25F2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782EE70-9920-43AB-B940-03B9495E8612}">
      <dgm:prSet phldrT="[Texto]"/>
      <dgm:spPr/>
      <dgm:t>
        <a:bodyPr/>
        <a:lstStyle/>
        <a:p>
          <a:r>
            <a:rPr lang="pt-BR" b="1" dirty="0"/>
            <a:t>Diretorias dos conselhos</a:t>
          </a:r>
        </a:p>
      </dgm:t>
    </dgm:pt>
    <dgm:pt modelId="{4CF31218-389E-40B4-9C11-46F430D5C8FB}" type="parTrans" cxnId="{DCA62782-C8B0-46DF-8F57-EDCDB2599B04}">
      <dgm:prSet/>
      <dgm:spPr/>
      <dgm:t>
        <a:bodyPr/>
        <a:lstStyle/>
        <a:p>
          <a:endParaRPr lang="pt-BR" b="1"/>
        </a:p>
      </dgm:t>
    </dgm:pt>
    <dgm:pt modelId="{77B3DA95-5B73-426A-A256-5B09FA48E5AD}" type="sibTrans" cxnId="{DCA62782-C8B0-46DF-8F57-EDCDB2599B04}">
      <dgm:prSet/>
      <dgm:spPr/>
      <dgm:t>
        <a:bodyPr/>
        <a:lstStyle/>
        <a:p>
          <a:endParaRPr lang="pt-BR" b="1"/>
        </a:p>
      </dgm:t>
    </dgm:pt>
    <dgm:pt modelId="{46948E86-AA7D-4E68-A71A-B182846688F7}">
      <dgm:prSet phldrT="[Texto]"/>
      <dgm:spPr/>
      <dgm:t>
        <a:bodyPr/>
        <a:lstStyle/>
        <a:p>
          <a:r>
            <a:rPr lang="pt-BR" b="1" dirty="0"/>
            <a:t>CJ</a:t>
          </a:r>
        </a:p>
      </dgm:t>
    </dgm:pt>
    <dgm:pt modelId="{C82EBF24-5188-4FA7-8AAF-1C2876B9D7C8}" type="parTrans" cxnId="{A79DB270-7D82-4025-8213-85A98123C926}">
      <dgm:prSet/>
      <dgm:spPr/>
      <dgm:t>
        <a:bodyPr/>
        <a:lstStyle/>
        <a:p>
          <a:endParaRPr lang="pt-BR" b="1"/>
        </a:p>
      </dgm:t>
    </dgm:pt>
    <dgm:pt modelId="{E56339F5-9D79-4E2A-826C-B6BA61AD6BD4}" type="sibTrans" cxnId="{A79DB270-7D82-4025-8213-85A98123C926}">
      <dgm:prSet/>
      <dgm:spPr/>
      <dgm:t>
        <a:bodyPr/>
        <a:lstStyle/>
        <a:p>
          <a:endParaRPr lang="pt-BR" b="1"/>
        </a:p>
      </dgm:t>
    </dgm:pt>
    <dgm:pt modelId="{EA65D94C-175F-47F8-8A47-C15D4B93C1B0}">
      <dgm:prSet phldrT="[Texto]"/>
      <dgm:spPr/>
      <dgm:t>
        <a:bodyPr/>
        <a:lstStyle/>
        <a:p>
          <a:r>
            <a:rPr lang="pt-BR" b="1" dirty="0"/>
            <a:t>ECAFO</a:t>
          </a:r>
        </a:p>
      </dgm:t>
    </dgm:pt>
    <dgm:pt modelId="{26DDE996-117C-4278-8A0D-20893B6BBC9E}" type="parTrans" cxnId="{DFE001D4-ADE4-46BD-B116-8D771C3091A0}">
      <dgm:prSet/>
      <dgm:spPr/>
      <dgm:t>
        <a:bodyPr/>
        <a:lstStyle/>
        <a:p>
          <a:endParaRPr lang="pt-BR" b="1"/>
        </a:p>
      </dgm:t>
    </dgm:pt>
    <dgm:pt modelId="{C93EB775-C895-44CB-9CF6-938F3E601B41}" type="sibTrans" cxnId="{DFE001D4-ADE4-46BD-B116-8D771C3091A0}">
      <dgm:prSet/>
      <dgm:spPr/>
      <dgm:t>
        <a:bodyPr/>
        <a:lstStyle/>
        <a:p>
          <a:endParaRPr lang="pt-BR" b="1"/>
        </a:p>
      </dgm:t>
    </dgm:pt>
    <dgm:pt modelId="{971768FE-C0E8-44A2-86BC-8B3FE6FC6052}">
      <dgm:prSet phldrT="[Texto]"/>
      <dgm:spPr/>
      <dgm:t>
        <a:bodyPr/>
        <a:lstStyle/>
        <a:p>
          <a:r>
            <a:rPr lang="pt-BR" b="1" dirty="0"/>
            <a:t>CCA</a:t>
          </a:r>
        </a:p>
      </dgm:t>
    </dgm:pt>
    <dgm:pt modelId="{26B78FC7-D004-4DBE-A169-1051AE1E8AC2}" type="parTrans" cxnId="{A70906F0-2B85-46A4-AE4C-C09FA0E43A4E}">
      <dgm:prSet/>
      <dgm:spPr/>
      <dgm:t>
        <a:bodyPr/>
        <a:lstStyle/>
        <a:p>
          <a:endParaRPr lang="pt-BR" b="1"/>
        </a:p>
      </dgm:t>
    </dgm:pt>
    <dgm:pt modelId="{D923761F-E296-45E0-BBF2-6DF05B3816E4}" type="sibTrans" cxnId="{A70906F0-2B85-46A4-AE4C-C09FA0E43A4E}">
      <dgm:prSet/>
      <dgm:spPr/>
      <dgm:t>
        <a:bodyPr/>
        <a:lstStyle/>
        <a:p>
          <a:endParaRPr lang="pt-BR" b="1"/>
        </a:p>
      </dgm:t>
    </dgm:pt>
    <dgm:pt modelId="{261A49D2-B784-4175-866C-75BB16CB4ABB}">
      <dgm:prSet phldrT="[Texto]"/>
      <dgm:spPr/>
      <dgm:t>
        <a:bodyPr/>
        <a:lstStyle/>
        <a:p>
          <a:r>
            <a:rPr lang="pt-BR" b="1" dirty="0"/>
            <a:t>DECOM</a:t>
          </a:r>
        </a:p>
      </dgm:t>
    </dgm:pt>
    <dgm:pt modelId="{251E4FE4-3ACD-4A89-B803-6019D192556B}" type="parTrans" cxnId="{B230EECA-7229-401D-88D1-1F24B44CB831}">
      <dgm:prSet/>
      <dgm:spPr/>
      <dgm:t>
        <a:bodyPr/>
        <a:lstStyle/>
        <a:p>
          <a:endParaRPr lang="pt-BR" b="1"/>
        </a:p>
      </dgm:t>
    </dgm:pt>
    <dgm:pt modelId="{2324B65C-2203-4E44-A078-0F4E74F69762}" type="sibTrans" cxnId="{B230EECA-7229-401D-88D1-1F24B44CB831}">
      <dgm:prSet/>
      <dgm:spPr/>
      <dgm:t>
        <a:bodyPr/>
        <a:lstStyle/>
        <a:p>
          <a:endParaRPr lang="pt-BR" b="1"/>
        </a:p>
      </dgm:t>
    </dgm:pt>
    <dgm:pt modelId="{C539DB64-47DF-4C90-A5E4-494C0B96CA00}">
      <dgm:prSet phldrT="[Texto]"/>
      <dgm:spPr/>
      <dgm:t>
        <a:bodyPr/>
        <a:lstStyle/>
        <a:p>
          <a:r>
            <a:rPr lang="pt-BR" b="1" dirty="0"/>
            <a:t>Missões</a:t>
          </a:r>
        </a:p>
      </dgm:t>
    </dgm:pt>
    <dgm:pt modelId="{D3AF0EC4-4EB4-4AEF-BFCF-2E1425A5333F}" type="parTrans" cxnId="{12DA41F5-1D7A-4825-B7C7-2EBBE2FC0B93}">
      <dgm:prSet/>
      <dgm:spPr/>
      <dgm:t>
        <a:bodyPr/>
        <a:lstStyle/>
        <a:p>
          <a:endParaRPr lang="pt-BR" b="1"/>
        </a:p>
      </dgm:t>
    </dgm:pt>
    <dgm:pt modelId="{B6F527E8-1BA5-4B5F-B2D3-1F38D6742F35}" type="sibTrans" cxnId="{12DA41F5-1D7A-4825-B7C7-2EBBE2FC0B93}">
      <dgm:prSet/>
      <dgm:spPr/>
      <dgm:t>
        <a:bodyPr/>
        <a:lstStyle/>
        <a:p>
          <a:endParaRPr lang="pt-BR" b="1"/>
        </a:p>
      </dgm:t>
    </dgm:pt>
    <dgm:pt modelId="{34F39295-1F9C-4013-BC18-68B61417DC7D}">
      <dgm:prSet phldrT="[Texto]"/>
      <dgm:spPr/>
      <dgm:t>
        <a:bodyPr/>
        <a:lstStyle/>
        <a:p>
          <a:r>
            <a:rPr lang="pt-BR" b="1" dirty="0"/>
            <a:t>DENOR</a:t>
          </a:r>
        </a:p>
      </dgm:t>
    </dgm:pt>
    <dgm:pt modelId="{E4574C8E-C07C-4C9D-959C-F4C181A838C6}" type="parTrans" cxnId="{E3D34005-DBE3-4A0F-AD69-A5AC725DD7C8}">
      <dgm:prSet/>
      <dgm:spPr/>
      <dgm:t>
        <a:bodyPr/>
        <a:lstStyle/>
        <a:p>
          <a:endParaRPr lang="pt-BR"/>
        </a:p>
      </dgm:t>
    </dgm:pt>
    <dgm:pt modelId="{0B5BA385-DD9D-4038-B7F7-7CD527B4E914}" type="sibTrans" cxnId="{E3D34005-DBE3-4A0F-AD69-A5AC725DD7C8}">
      <dgm:prSet/>
      <dgm:spPr/>
      <dgm:t>
        <a:bodyPr/>
        <a:lstStyle/>
        <a:p>
          <a:endParaRPr lang="pt-BR"/>
        </a:p>
      </dgm:t>
    </dgm:pt>
    <dgm:pt modelId="{FB5B7121-AB17-4955-8E92-CE4ECC48E288}">
      <dgm:prSet phldrT="[Texto]"/>
      <dgm:spPr/>
      <dgm:t>
        <a:bodyPr/>
        <a:lstStyle/>
        <a:p>
          <a:r>
            <a:rPr lang="pt-BR" b="1" dirty="0"/>
            <a:t>Vices regionais</a:t>
          </a:r>
        </a:p>
      </dgm:t>
    </dgm:pt>
    <dgm:pt modelId="{95FFC472-8E92-4557-B097-D8CED2646483}" type="parTrans" cxnId="{C86FC232-C3EC-4F73-80E0-A5C45A70F427}">
      <dgm:prSet/>
      <dgm:spPr/>
      <dgm:t>
        <a:bodyPr/>
        <a:lstStyle/>
        <a:p>
          <a:endParaRPr lang="pt-BR"/>
        </a:p>
      </dgm:t>
    </dgm:pt>
    <dgm:pt modelId="{78195898-7047-4442-95BC-6198F9FC2609}" type="sibTrans" cxnId="{C86FC232-C3EC-4F73-80E0-A5C45A70F427}">
      <dgm:prSet/>
      <dgm:spPr/>
      <dgm:t>
        <a:bodyPr/>
        <a:lstStyle/>
        <a:p>
          <a:endParaRPr lang="pt-BR"/>
        </a:p>
      </dgm:t>
    </dgm:pt>
    <dgm:pt modelId="{3F79CBBB-7911-4479-AB05-C4D2AAE16BE5}">
      <dgm:prSet phldrT="[Texto]"/>
      <dgm:spPr/>
      <dgm:t>
        <a:bodyPr/>
        <a:lstStyle/>
        <a:p>
          <a:r>
            <a:rPr lang="pt-BR" b="1" dirty="0"/>
            <a:t>OU e OE</a:t>
          </a:r>
        </a:p>
      </dgm:t>
    </dgm:pt>
    <dgm:pt modelId="{F39EEC15-D1C3-49E0-BB3F-CC698832240A}" type="parTrans" cxnId="{D0B017D6-8F28-4A9E-A3B8-9F6C3269181C}">
      <dgm:prSet/>
      <dgm:spPr/>
      <dgm:t>
        <a:bodyPr/>
        <a:lstStyle/>
        <a:p>
          <a:endParaRPr lang="pt-BR"/>
        </a:p>
      </dgm:t>
    </dgm:pt>
    <dgm:pt modelId="{93C9AA74-4F6B-45FC-A480-EBFD8FD64E6F}" type="sibTrans" cxnId="{D0B017D6-8F28-4A9E-A3B8-9F6C3269181C}">
      <dgm:prSet/>
      <dgm:spPr/>
      <dgm:t>
        <a:bodyPr/>
        <a:lstStyle/>
        <a:p>
          <a:endParaRPr lang="pt-BR"/>
        </a:p>
      </dgm:t>
    </dgm:pt>
    <dgm:pt modelId="{D0BD0EE3-3BEA-4974-B410-B3BF45BDE8C2}" type="pres">
      <dgm:prSet presAssocID="{632C4C12-66DE-4915-A8C4-CB60D49D25F2}" presName="Name0" presStyleCnt="0">
        <dgm:presLayoutVars>
          <dgm:dir/>
          <dgm:resizeHandles val="exact"/>
        </dgm:presLayoutVars>
      </dgm:prSet>
      <dgm:spPr/>
    </dgm:pt>
    <dgm:pt modelId="{F122134F-9C8D-4412-9F5D-E8591A3E28D5}" type="pres">
      <dgm:prSet presAssocID="{632C4C12-66DE-4915-A8C4-CB60D49D25F2}" presName="cycle" presStyleCnt="0"/>
      <dgm:spPr/>
    </dgm:pt>
    <dgm:pt modelId="{CBDEF4AF-3554-423E-93F0-D76A41480BAF}" type="pres">
      <dgm:prSet presAssocID="{8782EE70-9920-43AB-B940-03B9495E8612}" presName="nodeFirstNode" presStyleLbl="node1" presStyleIdx="0" presStyleCnt="9">
        <dgm:presLayoutVars>
          <dgm:bulletEnabled val="1"/>
        </dgm:presLayoutVars>
      </dgm:prSet>
      <dgm:spPr/>
    </dgm:pt>
    <dgm:pt modelId="{B49BD602-1DAE-4662-9147-5226E8E994B6}" type="pres">
      <dgm:prSet presAssocID="{77B3DA95-5B73-426A-A256-5B09FA48E5AD}" presName="sibTransFirstNode" presStyleLbl="bgShp" presStyleIdx="0" presStyleCnt="1"/>
      <dgm:spPr/>
    </dgm:pt>
    <dgm:pt modelId="{3A56FD98-FEB5-48D2-B51C-8B09AA8AD458}" type="pres">
      <dgm:prSet presAssocID="{3F79CBBB-7911-4479-AB05-C4D2AAE16BE5}" presName="nodeFollowingNodes" presStyleLbl="node1" presStyleIdx="1" presStyleCnt="9">
        <dgm:presLayoutVars>
          <dgm:bulletEnabled val="1"/>
        </dgm:presLayoutVars>
      </dgm:prSet>
      <dgm:spPr/>
    </dgm:pt>
    <dgm:pt modelId="{098A0F4A-D933-473D-AA71-6C30FD5B804A}" type="pres">
      <dgm:prSet presAssocID="{46948E86-AA7D-4E68-A71A-B182846688F7}" presName="nodeFollowingNodes" presStyleLbl="node1" presStyleIdx="2" presStyleCnt="9">
        <dgm:presLayoutVars>
          <dgm:bulletEnabled val="1"/>
        </dgm:presLayoutVars>
      </dgm:prSet>
      <dgm:spPr/>
    </dgm:pt>
    <dgm:pt modelId="{C8661B1A-87ED-412C-86F9-73D961AC7354}" type="pres">
      <dgm:prSet presAssocID="{EA65D94C-175F-47F8-8A47-C15D4B93C1B0}" presName="nodeFollowingNodes" presStyleLbl="node1" presStyleIdx="3" presStyleCnt="9">
        <dgm:presLayoutVars>
          <dgm:bulletEnabled val="1"/>
        </dgm:presLayoutVars>
      </dgm:prSet>
      <dgm:spPr/>
    </dgm:pt>
    <dgm:pt modelId="{9BD2CC2D-6F16-4443-A3AA-E22EB36A706F}" type="pres">
      <dgm:prSet presAssocID="{971768FE-C0E8-44A2-86BC-8B3FE6FC6052}" presName="nodeFollowingNodes" presStyleLbl="node1" presStyleIdx="4" presStyleCnt="9">
        <dgm:presLayoutVars>
          <dgm:bulletEnabled val="1"/>
        </dgm:presLayoutVars>
      </dgm:prSet>
      <dgm:spPr/>
    </dgm:pt>
    <dgm:pt modelId="{906B5988-D73E-4EE3-92DE-DF63A06CBBBE}" type="pres">
      <dgm:prSet presAssocID="{261A49D2-B784-4175-866C-75BB16CB4ABB}" presName="nodeFollowingNodes" presStyleLbl="node1" presStyleIdx="5" presStyleCnt="9" custRadScaleRad="98147" custRadScaleInc="-57">
        <dgm:presLayoutVars>
          <dgm:bulletEnabled val="1"/>
        </dgm:presLayoutVars>
      </dgm:prSet>
      <dgm:spPr/>
    </dgm:pt>
    <dgm:pt modelId="{218BF4B0-5D49-4A5E-A538-945B7130F077}" type="pres">
      <dgm:prSet presAssocID="{C539DB64-47DF-4C90-A5E4-494C0B96CA00}" presName="nodeFollowingNodes" presStyleLbl="node1" presStyleIdx="6" presStyleCnt="9">
        <dgm:presLayoutVars>
          <dgm:bulletEnabled val="1"/>
        </dgm:presLayoutVars>
      </dgm:prSet>
      <dgm:spPr/>
    </dgm:pt>
    <dgm:pt modelId="{F80E7D03-6D1B-4EE0-B2C0-E61B014B2DB0}" type="pres">
      <dgm:prSet presAssocID="{34F39295-1F9C-4013-BC18-68B61417DC7D}" presName="nodeFollowingNodes" presStyleLbl="node1" presStyleIdx="7" presStyleCnt="9">
        <dgm:presLayoutVars>
          <dgm:bulletEnabled val="1"/>
        </dgm:presLayoutVars>
      </dgm:prSet>
      <dgm:spPr/>
    </dgm:pt>
    <dgm:pt modelId="{7B77FBFE-DAE8-496B-82D2-258D8210661A}" type="pres">
      <dgm:prSet presAssocID="{FB5B7121-AB17-4955-8E92-CE4ECC48E288}" presName="nodeFollowingNodes" presStyleLbl="node1" presStyleIdx="8" presStyleCnt="9">
        <dgm:presLayoutVars>
          <dgm:bulletEnabled val="1"/>
        </dgm:presLayoutVars>
      </dgm:prSet>
      <dgm:spPr/>
    </dgm:pt>
  </dgm:ptLst>
  <dgm:cxnLst>
    <dgm:cxn modelId="{E3D34005-DBE3-4A0F-AD69-A5AC725DD7C8}" srcId="{632C4C12-66DE-4915-A8C4-CB60D49D25F2}" destId="{34F39295-1F9C-4013-BC18-68B61417DC7D}" srcOrd="7" destOrd="0" parTransId="{E4574C8E-C07C-4C9D-959C-F4C181A838C6}" sibTransId="{0B5BA385-DD9D-4038-B7F7-7CD527B4E914}"/>
    <dgm:cxn modelId="{C946EA07-E53F-4D4D-87B3-83D01035BEAF}" type="presOf" srcId="{77B3DA95-5B73-426A-A256-5B09FA48E5AD}" destId="{B49BD602-1DAE-4662-9147-5226E8E994B6}" srcOrd="0" destOrd="0" presId="urn:microsoft.com/office/officeart/2005/8/layout/cycle3"/>
    <dgm:cxn modelId="{4A4C1A13-EDF3-4BD1-A85D-10A22CBEC50D}" type="presOf" srcId="{C539DB64-47DF-4C90-A5E4-494C0B96CA00}" destId="{218BF4B0-5D49-4A5E-A538-945B7130F077}" srcOrd="0" destOrd="0" presId="urn:microsoft.com/office/officeart/2005/8/layout/cycle3"/>
    <dgm:cxn modelId="{21608B31-9491-4B66-9295-8CA6AD665E0D}" type="presOf" srcId="{8782EE70-9920-43AB-B940-03B9495E8612}" destId="{CBDEF4AF-3554-423E-93F0-D76A41480BAF}" srcOrd="0" destOrd="0" presId="urn:microsoft.com/office/officeart/2005/8/layout/cycle3"/>
    <dgm:cxn modelId="{C86FC232-C3EC-4F73-80E0-A5C45A70F427}" srcId="{632C4C12-66DE-4915-A8C4-CB60D49D25F2}" destId="{FB5B7121-AB17-4955-8E92-CE4ECC48E288}" srcOrd="8" destOrd="0" parTransId="{95FFC472-8E92-4557-B097-D8CED2646483}" sibTransId="{78195898-7047-4442-95BC-6198F9FC2609}"/>
    <dgm:cxn modelId="{6D1DCB37-116C-4B97-B81F-3721A8A43388}" type="presOf" srcId="{46948E86-AA7D-4E68-A71A-B182846688F7}" destId="{098A0F4A-D933-473D-AA71-6C30FD5B804A}" srcOrd="0" destOrd="0" presId="urn:microsoft.com/office/officeart/2005/8/layout/cycle3"/>
    <dgm:cxn modelId="{A050F26D-A6E0-498E-8A9D-E7AD8C7252B6}" type="presOf" srcId="{EA65D94C-175F-47F8-8A47-C15D4B93C1B0}" destId="{C8661B1A-87ED-412C-86F9-73D961AC7354}" srcOrd="0" destOrd="0" presId="urn:microsoft.com/office/officeart/2005/8/layout/cycle3"/>
    <dgm:cxn modelId="{A79DB270-7D82-4025-8213-85A98123C926}" srcId="{632C4C12-66DE-4915-A8C4-CB60D49D25F2}" destId="{46948E86-AA7D-4E68-A71A-B182846688F7}" srcOrd="2" destOrd="0" parTransId="{C82EBF24-5188-4FA7-8AAF-1C2876B9D7C8}" sibTransId="{E56339F5-9D79-4E2A-826C-B6BA61AD6BD4}"/>
    <dgm:cxn modelId="{280B5F73-1895-4EF0-BA51-2F42C1785D5B}" type="presOf" srcId="{FB5B7121-AB17-4955-8E92-CE4ECC48E288}" destId="{7B77FBFE-DAE8-496B-82D2-258D8210661A}" srcOrd="0" destOrd="0" presId="urn:microsoft.com/office/officeart/2005/8/layout/cycle3"/>
    <dgm:cxn modelId="{345F6573-6EA5-44EE-9D11-79D182F675F1}" type="presOf" srcId="{3F79CBBB-7911-4479-AB05-C4D2AAE16BE5}" destId="{3A56FD98-FEB5-48D2-B51C-8B09AA8AD458}" srcOrd="0" destOrd="0" presId="urn:microsoft.com/office/officeart/2005/8/layout/cycle3"/>
    <dgm:cxn modelId="{DCA62782-C8B0-46DF-8F57-EDCDB2599B04}" srcId="{632C4C12-66DE-4915-A8C4-CB60D49D25F2}" destId="{8782EE70-9920-43AB-B940-03B9495E8612}" srcOrd="0" destOrd="0" parTransId="{4CF31218-389E-40B4-9C11-46F430D5C8FB}" sibTransId="{77B3DA95-5B73-426A-A256-5B09FA48E5AD}"/>
    <dgm:cxn modelId="{E354E093-F819-44E4-AB6A-F627658F6A13}" type="presOf" srcId="{971768FE-C0E8-44A2-86BC-8B3FE6FC6052}" destId="{9BD2CC2D-6F16-4443-A3AA-E22EB36A706F}" srcOrd="0" destOrd="0" presId="urn:microsoft.com/office/officeart/2005/8/layout/cycle3"/>
    <dgm:cxn modelId="{911B9EC3-F9C3-4491-9F4A-23DB8057A936}" type="presOf" srcId="{34F39295-1F9C-4013-BC18-68B61417DC7D}" destId="{F80E7D03-6D1B-4EE0-B2C0-E61B014B2DB0}" srcOrd="0" destOrd="0" presId="urn:microsoft.com/office/officeart/2005/8/layout/cycle3"/>
    <dgm:cxn modelId="{B230EECA-7229-401D-88D1-1F24B44CB831}" srcId="{632C4C12-66DE-4915-A8C4-CB60D49D25F2}" destId="{261A49D2-B784-4175-866C-75BB16CB4ABB}" srcOrd="5" destOrd="0" parTransId="{251E4FE4-3ACD-4A89-B803-6019D192556B}" sibTransId="{2324B65C-2203-4E44-A078-0F4E74F69762}"/>
    <dgm:cxn modelId="{DFE001D4-ADE4-46BD-B116-8D771C3091A0}" srcId="{632C4C12-66DE-4915-A8C4-CB60D49D25F2}" destId="{EA65D94C-175F-47F8-8A47-C15D4B93C1B0}" srcOrd="3" destOrd="0" parTransId="{26DDE996-117C-4278-8A0D-20893B6BBC9E}" sibTransId="{C93EB775-C895-44CB-9CF6-938F3E601B41}"/>
    <dgm:cxn modelId="{D0B017D6-8F28-4A9E-A3B8-9F6C3269181C}" srcId="{632C4C12-66DE-4915-A8C4-CB60D49D25F2}" destId="{3F79CBBB-7911-4479-AB05-C4D2AAE16BE5}" srcOrd="1" destOrd="0" parTransId="{F39EEC15-D1C3-49E0-BB3F-CC698832240A}" sibTransId="{93C9AA74-4F6B-45FC-A480-EBFD8FD64E6F}"/>
    <dgm:cxn modelId="{67D814EE-6519-4013-84E6-638FC028FCC4}" type="presOf" srcId="{632C4C12-66DE-4915-A8C4-CB60D49D25F2}" destId="{D0BD0EE3-3BEA-4974-B410-B3BF45BDE8C2}" srcOrd="0" destOrd="0" presId="urn:microsoft.com/office/officeart/2005/8/layout/cycle3"/>
    <dgm:cxn modelId="{A70906F0-2B85-46A4-AE4C-C09FA0E43A4E}" srcId="{632C4C12-66DE-4915-A8C4-CB60D49D25F2}" destId="{971768FE-C0E8-44A2-86BC-8B3FE6FC6052}" srcOrd="4" destOrd="0" parTransId="{26B78FC7-D004-4DBE-A169-1051AE1E8AC2}" sibTransId="{D923761F-E296-45E0-BBF2-6DF05B3816E4}"/>
    <dgm:cxn modelId="{12DA41F5-1D7A-4825-B7C7-2EBBE2FC0B93}" srcId="{632C4C12-66DE-4915-A8C4-CB60D49D25F2}" destId="{C539DB64-47DF-4C90-A5E4-494C0B96CA00}" srcOrd="6" destOrd="0" parTransId="{D3AF0EC4-4EB4-4AEF-BFCF-2E1425A5333F}" sibTransId="{B6F527E8-1BA5-4B5F-B2D3-1F38D6742F35}"/>
    <dgm:cxn modelId="{F9B521FF-7F4F-4CC9-B964-9F31FEC8624B}" type="presOf" srcId="{261A49D2-B784-4175-866C-75BB16CB4ABB}" destId="{906B5988-D73E-4EE3-92DE-DF63A06CBBBE}" srcOrd="0" destOrd="0" presId="urn:microsoft.com/office/officeart/2005/8/layout/cycle3"/>
    <dgm:cxn modelId="{C5E5C27B-6701-47CF-9509-37597E7F5148}" type="presParOf" srcId="{D0BD0EE3-3BEA-4974-B410-B3BF45BDE8C2}" destId="{F122134F-9C8D-4412-9F5D-E8591A3E28D5}" srcOrd="0" destOrd="0" presId="urn:microsoft.com/office/officeart/2005/8/layout/cycle3"/>
    <dgm:cxn modelId="{3262DEE2-07FF-4D96-8EC5-D834E5938BEE}" type="presParOf" srcId="{F122134F-9C8D-4412-9F5D-E8591A3E28D5}" destId="{CBDEF4AF-3554-423E-93F0-D76A41480BAF}" srcOrd="0" destOrd="0" presId="urn:microsoft.com/office/officeart/2005/8/layout/cycle3"/>
    <dgm:cxn modelId="{71982241-D4E5-49D1-9F60-C3238AA8E4B9}" type="presParOf" srcId="{F122134F-9C8D-4412-9F5D-E8591A3E28D5}" destId="{B49BD602-1DAE-4662-9147-5226E8E994B6}" srcOrd="1" destOrd="0" presId="urn:microsoft.com/office/officeart/2005/8/layout/cycle3"/>
    <dgm:cxn modelId="{4D66459B-54F7-4977-B362-FE4C1687C668}" type="presParOf" srcId="{F122134F-9C8D-4412-9F5D-E8591A3E28D5}" destId="{3A56FD98-FEB5-48D2-B51C-8B09AA8AD458}" srcOrd="2" destOrd="0" presId="urn:microsoft.com/office/officeart/2005/8/layout/cycle3"/>
    <dgm:cxn modelId="{1AC3918E-EB64-4263-81EB-9778758CE27D}" type="presParOf" srcId="{F122134F-9C8D-4412-9F5D-E8591A3E28D5}" destId="{098A0F4A-D933-473D-AA71-6C30FD5B804A}" srcOrd="3" destOrd="0" presId="urn:microsoft.com/office/officeart/2005/8/layout/cycle3"/>
    <dgm:cxn modelId="{4FFB2491-E121-4610-BCBE-4A107C971200}" type="presParOf" srcId="{F122134F-9C8D-4412-9F5D-E8591A3E28D5}" destId="{C8661B1A-87ED-412C-86F9-73D961AC7354}" srcOrd="4" destOrd="0" presId="urn:microsoft.com/office/officeart/2005/8/layout/cycle3"/>
    <dgm:cxn modelId="{58604AA0-0F97-42EA-A66F-A66EE1040388}" type="presParOf" srcId="{F122134F-9C8D-4412-9F5D-E8591A3E28D5}" destId="{9BD2CC2D-6F16-4443-A3AA-E22EB36A706F}" srcOrd="5" destOrd="0" presId="urn:microsoft.com/office/officeart/2005/8/layout/cycle3"/>
    <dgm:cxn modelId="{A69D7BEC-D061-49EF-9E16-07715231C351}" type="presParOf" srcId="{F122134F-9C8D-4412-9F5D-E8591A3E28D5}" destId="{906B5988-D73E-4EE3-92DE-DF63A06CBBBE}" srcOrd="6" destOrd="0" presId="urn:microsoft.com/office/officeart/2005/8/layout/cycle3"/>
    <dgm:cxn modelId="{71CD9E6F-0802-46DF-9357-F6375232CFA8}" type="presParOf" srcId="{F122134F-9C8D-4412-9F5D-E8591A3E28D5}" destId="{218BF4B0-5D49-4A5E-A538-945B7130F077}" srcOrd="7" destOrd="0" presId="urn:microsoft.com/office/officeart/2005/8/layout/cycle3"/>
    <dgm:cxn modelId="{8934B842-8C72-432D-99D3-39B799FC752D}" type="presParOf" srcId="{F122134F-9C8D-4412-9F5D-E8591A3E28D5}" destId="{F80E7D03-6D1B-4EE0-B2C0-E61B014B2DB0}" srcOrd="8" destOrd="0" presId="urn:microsoft.com/office/officeart/2005/8/layout/cycle3"/>
    <dgm:cxn modelId="{73D23665-0F60-4D98-9040-DD8B8BD5DEBB}" type="presParOf" srcId="{F122134F-9C8D-4412-9F5D-E8591A3E28D5}" destId="{7B77FBFE-DAE8-496B-82D2-258D8210661A}" srcOrd="9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9BD602-1DAE-4662-9147-5226E8E994B6}">
      <dsp:nvSpPr>
        <dsp:cNvPr id="0" name=""/>
        <dsp:cNvSpPr/>
      </dsp:nvSpPr>
      <dsp:spPr>
        <a:xfrm>
          <a:off x="260787" y="706210"/>
          <a:ext cx="5574424" cy="5574424"/>
        </a:xfrm>
        <a:prstGeom prst="circularArrow">
          <a:avLst>
            <a:gd name="adj1" fmla="val 5544"/>
            <a:gd name="adj2" fmla="val 330680"/>
            <a:gd name="adj3" fmla="val 14778817"/>
            <a:gd name="adj4" fmla="val 1680106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DEF4AF-3554-423E-93F0-D76A41480BAF}">
      <dsp:nvSpPr>
        <dsp:cNvPr id="0" name=""/>
        <dsp:cNvSpPr/>
      </dsp:nvSpPr>
      <dsp:spPr>
        <a:xfrm>
          <a:off x="2344042" y="771547"/>
          <a:ext cx="1407914" cy="703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Diretorias dos conselhos</a:t>
          </a:r>
        </a:p>
      </dsp:txBody>
      <dsp:txXfrm>
        <a:off x="2378406" y="805911"/>
        <a:ext cx="1339186" cy="635229"/>
      </dsp:txXfrm>
    </dsp:sp>
    <dsp:sp modelId="{3A56FD98-FEB5-48D2-B51C-8B09AA8AD458}">
      <dsp:nvSpPr>
        <dsp:cNvPr id="0" name=""/>
        <dsp:cNvSpPr/>
      </dsp:nvSpPr>
      <dsp:spPr>
        <a:xfrm>
          <a:off x="3872047" y="1327695"/>
          <a:ext cx="1407914" cy="703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OU e OE</a:t>
          </a:r>
        </a:p>
      </dsp:txBody>
      <dsp:txXfrm>
        <a:off x="3906411" y="1362059"/>
        <a:ext cx="1339186" cy="635229"/>
      </dsp:txXfrm>
    </dsp:sp>
    <dsp:sp modelId="{098A0F4A-D933-473D-AA71-6C30FD5B804A}">
      <dsp:nvSpPr>
        <dsp:cNvPr id="0" name=""/>
        <dsp:cNvSpPr/>
      </dsp:nvSpPr>
      <dsp:spPr>
        <a:xfrm>
          <a:off x="4685082" y="2735912"/>
          <a:ext cx="1407914" cy="703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CJ</a:t>
          </a:r>
        </a:p>
      </dsp:txBody>
      <dsp:txXfrm>
        <a:off x="4719446" y="2770276"/>
        <a:ext cx="1339186" cy="635229"/>
      </dsp:txXfrm>
    </dsp:sp>
    <dsp:sp modelId="{C8661B1A-87ED-412C-86F9-73D961AC7354}">
      <dsp:nvSpPr>
        <dsp:cNvPr id="0" name=""/>
        <dsp:cNvSpPr/>
      </dsp:nvSpPr>
      <dsp:spPr>
        <a:xfrm>
          <a:off x="4402718" y="4337277"/>
          <a:ext cx="1407914" cy="703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ECAFO</a:t>
          </a:r>
        </a:p>
      </dsp:txBody>
      <dsp:txXfrm>
        <a:off x="4437082" y="4371641"/>
        <a:ext cx="1339186" cy="635229"/>
      </dsp:txXfrm>
    </dsp:sp>
    <dsp:sp modelId="{9BD2CC2D-6F16-4443-A3AA-E22EB36A706F}">
      <dsp:nvSpPr>
        <dsp:cNvPr id="0" name=""/>
        <dsp:cNvSpPr/>
      </dsp:nvSpPr>
      <dsp:spPr>
        <a:xfrm>
          <a:off x="3157077" y="5382494"/>
          <a:ext cx="1407914" cy="703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CCA</a:t>
          </a:r>
        </a:p>
      </dsp:txBody>
      <dsp:txXfrm>
        <a:off x="3191441" y="5416858"/>
        <a:ext cx="1339186" cy="635229"/>
      </dsp:txXfrm>
    </dsp:sp>
    <dsp:sp modelId="{906B5988-D73E-4EE3-92DE-DF63A06CBBBE}">
      <dsp:nvSpPr>
        <dsp:cNvPr id="0" name=""/>
        <dsp:cNvSpPr/>
      </dsp:nvSpPr>
      <dsp:spPr>
        <a:xfrm>
          <a:off x="1546859" y="5341387"/>
          <a:ext cx="1407914" cy="703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DECOM</a:t>
          </a:r>
        </a:p>
      </dsp:txBody>
      <dsp:txXfrm>
        <a:off x="1581223" y="5375751"/>
        <a:ext cx="1339186" cy="635229"/>
      </dsp:txXfrm>
    </dsp:sp>
    <dsp:sp modelId="{218BF4B0-5D49-4A5E-A538-945B7130F077}">
      <dsp:nvSpPr>
        <dsp:cNvPr id="0" name=""/>
        <dsp:cNvSpPr/>
      </dsp:nvSpPr>
      <dsp:spPr>
        <a:xfrm>
          <a:off x="285367" y="4337277"/>
          <a:ext cx="1407914" cy="703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Missões</a:t>
          </a:r>
        </a:p>
      </dsp:txBody>
      <dsp:txXfrm>
        <a:off x="319731" y="4371641"/>
        <a:ext cx="1339186" cy="635229"/>
      </dsp:txXfrm>
    </dsp:sp>
    <dsp:sp modelId="{F80E7D03-6D1B-4EE0-B2C0-E61B014B2DB0}">
      <dsp:nvSpPr>
        <dsp:cNvPr id="0" name=""/>
        <dsp:cNvSpPr/>
      </dsp:nvSpPr>
      <dsp:spPr>
        <a:xfrm>
          <a:off x="3003" y="2735912"/>
          <a:ext cx="1407914" cy="703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DENOR</a:t>
          </a:r>
        </a:p>
      </dsp:txBody>
      <dsp:txXfrm>
        <a:off x="37367" y="2770276"/>
        <a:ext cx="1339186" cy="635229"/>
      </dsp:txXfrm>
    </dsp:sp>
    <dsp:sp modelId="{7B77FBFE-DAE8-496B-82D2-258D8210661A}">
      <dsp:nvSpPr>
        <dsp:cNvPr id="0" name=""/>
        <dsp:cNvSpPr/>
      </dsp:nvSpPr>
      <dsp:spPr>
        <a:xfrm>
          <a:off x="816038" y="1327695"/>
          <a:ext cx="1407914" cy="7039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/>
            <a:t>Vices regionais</a:t>
          </a:r>
        </a:p>
      </dsp:txBody>
      <dsp:txXfrm>
        <a:off x="850402" y="1362059"/>
        <a:ext cx="1339186" cy="635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6AFCD-46DF-4B76-990C-698C333ACC10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1D683-805F-4558-A1F8-9B1123409F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6600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1DC4E-A6C2-41F2-AAA0-F6053844181F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2307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1DC4E-A6C2-41F2-AAA0-F6053844181F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670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1DC4E-A6C2-41F2-AAA0-F6053844181F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6794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1DC4E-A6C2-41F2-AAA0-F6053844181F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168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1DC4E-A6C2-41F2-AAA0-F6053844181F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996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1DC4E-A6C2-41F2-AAA0-F6053844181F}" type="slidenum">
              <a:rPr lang="pt-BR" smtClean="0"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80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C1DC4E-A6C2-41F2-AAA0-F6053844181F}" type="slidenum">
              <a:rPr lang="pt-BR" smtClean="0"/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4864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BBD2C0-FC6D-460A-8EFD-F312500ED7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D13CE73-BD10-4B15-926B-BDB222FC3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4771B5-030E-42D9-9B76-6255847E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88357B-40A3-4C2A-9FD7-A8EA67C9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363DB4-53F1-4C4A-A559-541228CDD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28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FABB27-6A98-43A6-B7AB-848369A65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3BFE070-371A-45B2-973C-1BEF9A937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3587DA-83B3-4427-800F-9F382D59E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A03BC6-1802-4853-A9B2-5D784869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70AEFD-B6FD-47BA-8F05-BA27C6773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28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FDAB268-246C-4BDD-9F3B-FD294615A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D1C9803-8BAA-4F68-937C-5099F47EE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E34698-6E52-4A03-9C90-406CEBE2E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097EA3-CD5F-48CB-BDAE-EAF4B7CE6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5DDE6C-40DC-445C-8F64-221438DBE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9108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4887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m ou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935" y="64677"/>
            <a:ext cx="11617291" cy="6316651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62977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EFE6FA-F2E2-4644-992C-3BF79D2A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B4FCBD-EF52-4668-9595-67911CB1F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AD75E6-3B66-4BB9-8DAA-29164BDFD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28C8AA-6B16-469A-8990-65ED79390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02DD33-911B-4F73-85AA-605655BBA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69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7D59CD-9586-4B13-909C-ED950829F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0714F5-1DD0-490D-AC51-2F5B1552D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98CA95-99CA-4F52-8346-7491606A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39E06F-E225-420E-94B2-F65D5B96B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E1C59A-B848-446B-88A1-007F7F7A6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6764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9C5FB0-405A-436A-9A08-CC452E035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0ADE73-6A6A-48F4-8161-0A60D74131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8E9DEE-FCD0-46F0-9AC4-7C0D7CAB7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DF59034-D1E8-44ED-B179-0359F227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79A953-39CC-4E47-B0E0-B6554E19D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3F7F68-F463-4E83-A2C3-3F93A35A5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3692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5344DD-B359-4589-AF6A-83AA044E7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0B555A4-C681-4771-8AE2-63357EF80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C1617FB-EB75-49BC-BFA0-EA3640560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74BCBAA-7DA9-4980-978F-AA9A7DB290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3900BC7-2C2E-4C0A-A719-9F2BC919D9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EC56BE5-CDDF-42E1-8D43-760D8886C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11F873E-7EBE-4DED-86EC-65CAD70F4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87F3883-828A-48B5-8A7E-3772DC98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679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6A9DD5-B6E5-444C-B344-2B84E9C01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B1F10B-4D77-41BB-A809-4A0C54017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6174A52-8501-467C-848C-3D0424FBB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7929797-E00F-416D-B776-54AD107EF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202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00F94BD-2961-40FB-BD6B-A2D189D8C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5158D13-1BB7-43CE-A2DB-39760ECAC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B976DAF-0198-40F3-A9F7-E46553712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597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88C0CC-A6E4-4205-89ED-E6C688733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AEB8B8-0377-4A61-912D-B068471A2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BCEDF00-405B-40BE-BA66-75E036B9D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AF37940-9FA8-4A2B-B88C-42530F3F9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87F2AED-4522-4F1D-970A-2E633E82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B7F7880-50AC-4304-B4A6-B43E32550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38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A721A9-3A96-4B92-A8EE-7F2C76B30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775EB7F-735E-43E8-B797-48D2A899BE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C5BE947-6A26-420D-9660-4A1759189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18C770-026B-4211-BAA7-9426A1617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D1F0E9F-A7C9-498F-B83C-F351E1523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260D605-416B-415F-A2CB-003AA0227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156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B4CF572-AB65-4B15-9CBA-E5683F0E5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C2C9293-8B07-4A8A-BB7A-5DE378DE4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6EFB99-CCDD-4228-9C70-1B62D0601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A2EA1-8292-44DA-8F9F-4133E0E04F55}" type="datetimeFigureOut">
              <a:rPr lang="pt-BR" smtClean="0"/>
              <a:t>25/10/2025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4B8B270-DBFA-483A-9831-CAD4045E50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FE891D-248E-4E83-B4F4-D0A29D2C29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C8ED0-D1FF-4D7D-95F5-BD1FD36211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559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5CFF523A-C0E0-4A4C-A226-3EAAADECCC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930" y="1899000"/>
            <a:ext cx="3042141" cy="3060000"/>
          </a:xfrm>
          <a:prstGeom prst="rect">
            <a:avLst/>
          </a:prstGeom>
        </p:spPr>
      </p:pic>
      <p:grpSp>
        <p:nvGrpSpPr>
          <p:cNvPr id="6" name="Agrupar 5">
            <a:extLst>
              <a:ext uri="{FF2B5EF4-FFF2-40B4-BE49-F238E27FC236}">
                <a16:creationId xmlns:a16="http://schemas.microsoft.com/office/drawing/2014/main" id="{B75C4FD3-8A23-4170-9D91-4D4B3C8FE43E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7F27E93-A654-4FBB-BEBE-D8DA7E08E125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D4AAACE4-E90F-4A52-8617-9D469A802C7C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2A6CE31F-AD77-4616-B330-B72BB36F4CA5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26EC8621-2C05-40EC-98D5-A67FF1F8CBA7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0752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0" y="1282006"/>
            <a:ext cx="12037867" cy="5094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lnSpc>
                <a:spcPct val="95000"/>
              </a:lnSpc>
              <a:buSzPct val="100000"/>
            </a:pPr>
            <a:r>
              <a:rPr lang="pt-BR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Diretrizes Gerais.</a:t>
            </a:r>
          </a:p>
          <a:p>
            <a:pPr algn="ctr">
              <a:lnSpc>
                <a:spcPct val="95000"/>
              </a:lnSpc>
              <a:buSzPct val="100000"/>
            </a:pPr>
            <a:endParaRPr lang="pt-BR" altLang="pt-BR" sz="1200" b="1" dirty="0">
              <a:solidFill>
                <a:srgbClr val="0070C0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  <a:defRPr/>
            </a:pPr>
            <a:endParaRPr lang="pt-BR" sz="2800" dirty="0">
              <a:solidFill>
                <a:schemeClr val="tx1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  <a:defRPr/>
            </a:pPr>
            <a:r>
              <a:rPr lang="pt-BR" sz="2800" dirty="0">
                <a:solidFill>
                  <a:schemeClr val="tx1"/>
                </a:solidFill>
                <a:latin typeface="Montserrat"/>
              </a:rPr>
              <a:t>- A equipe da ECAFO do CC terá como foco ajudar o(a) coordenador(a) na organização das atividades, planejamentos e execução da aplicação dos módulos, dos encontros, eventos, etc. O(a) coordenador(a) precisa capacitar pessoas para auxiliá-lo na aplicação dos conteúdos de formação. </a:t>
            </a:r>
            <a:endParaRPr lang="pt-BR" sz="2800" b="1" u="sng" dirty="0">
              <a:solidFill>
                <a:srgbClr val="FF0000"/>
              </a:solidFill>
              <a:latin typeface="Montserrat"/>
            </a:endParaRPr>
          </a:p>
          <a:p>
            <a:pPr marL="457200" indent="-457200" algn="just">
              <a:lnSpc>
                <a:spcPct val="95000"/>
              </a:lnSpc>
              <a:buClr>
                <a:srgbClr val="FFFFFF"/>
              </a:buClr>
              <a:buSzPct val="100000"/>
              <a:buFontTx/>
              <a:buChar char="-"/>
              <a:defRPr/>
            </a:pPr>
            <a:endParaRPr lang="pt-BR" sz="1400" dirty="0">
              <a:solidFill>
                <a:schemeClr val="tx1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  <a:defRPr/>
            </a:pPr>
            <a:r>
              <a:rPr lang="pt-BR" sz="2800" dirty="0">
                <a:solidFill>
                  <a:schemeClr val="tx1"/>
                </a:solidFill>
                <a:latin typeface="Montserrat"/>
              </a:rPr>
              <a:t>- Os </a:t>
            </a:r>
            <a:r>
              <a:rPr lang="pt-BR" sz="2800" dirty="0" err="1">
                <a:solidFill>
                  <a:schemeClr val="tx1"/>
                </a:solidFill>
                <a:latin typeface="Montserrat"/>
              </a:rPr>
              <a:t>CCs</a:t>
            </a:r>
            <a:r>
              <a:rPr lang="pt-BR" sz="2800" dirty="0">
                <a:solidFill>
                  <a:schemeClr val="tx1"/>
                </a:solidFill>
                <a:latin typeface="Montserrat"/>
              </a:rPr>
              <a:t> devem organizar a ECAFO permanente proporcionando formação cristã e vicentina, orientando sobre as questões de justiça social e/ou outros temas de acordo com a realidade presente.</a:t>
            </a:r>
            <a:endParaRPr lang="pt-BR" alt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350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54133" y="1309199"/>
            <a:ext cx="12037867" cy="4982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lnSpc>
                <a:spcPct val="95000"/>
              </a:lnSpc>
              <a:buSzPct val="100000"/>
            </a:pPr>
            <a:r>
              <a:rPr lang="pt-BR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Diretrizes Gerais.</a:t>
            </a:r>
          </a:p>
          <a:p>
            <a:pPr algn="ctr">
              <a:lnSpc>
                <a:spcPct val="95000"/>
              </a:lnSpc>
              <a:buSzPct val="100000"/>
            </a:pPr>
            <a:endParaRPr lang="pt-BR" altLang="pt-BR" sz="1200" b="1" dirty="0">
              <a:solidFill>
                <a:srgbClr val="0070C0"/>
              </a:solidFill>
              <a:latin typeface="Montserrat"/>
            </a:endParaRPr>
          </a:p>
          <a:p>
            <a:pPr>
              <a:defRPr/>
            </a:pPr>
            <a:endParaRPr lang="pt-BR" sz="2800" dirty="0">
              <a:solidFill>
                <a:schemeClr val="tx1"/>
              </a:solidFill>
              <a:latin typeface="Montserrat"/>
            </a:endParaRPr>
          </a:p>
          <a:p>
            <a:pPr>
              <a:defRPr/>
            </a:pPr>
            <a:r>
              <a:rPr lang="pt-BR" sz="2800" dirty="0">
                <a:solidFill>
                  <a:schemeClr val="tx1"/>
                </a:solidFill>
                <a:latin typeface="Montserrat"/>
              </a:rPr>
              <a:t>- Disponibilizar materiais impressos ou arquivos, inclusive o módulo que está sendo ministrado.</a:t>
            </a:r>
          </a:p>
          <a:p>
            <a:pPr marL="514350" indent="-514350">
              <a:buFont typeface="Arial" charset="0"/>
              <a:buAutoNum type="arabicPeriod" startAt="6"/>
              <a:defRPr/>
            </a:pPr>
            <a:endParaRPr lang="pt-BR" sz="1200" dirty="0">
              <a:solidFill>
                <a:schemeClr val="tx1"/>
              </a:solidFill>
              <a:latin typeface="Montserrat"/>
            </a:endParaRPr>
          </a:p>
          <a:p>
            <a:pPr>
              <a:buFont typeface="Arial" charset="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Montserrat"/>
              </a:rPr>
              <a:t>- Tornar as apresentações dinâmicas e atraentes.</a:t>
            </a:r>
          </a:p>
          <a:p>
            <a:pPr>
              <a:buFont typeface="Arial" charset="0"/>
              <a:buNone/>
              <a:defRPr/>
            </a:pPr>
            <a:endParaRPr lang="pt-BR" sz="1200" dirty="0">
              <a:solidFill>
                <a:schemeClr val="tx1"/>
              </a:solidFill>
              <a:latin typeface="Montserrat"/>
            </a:endParaRPr>
          </a:p>
          <a:p>
            <a:pPr>
              <a:buFont typeface="Arial" charset="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Montserrat"/>
              </a:rPr>
              <a:t>- Acompanhar o desenvolvimento dos participantes.</a:t>
            </a:r>
          </a:p>
          <a:p>
            <a:pPr>
              <a:buFont typeface="Arial" charset="0"/>
              <a:buNone/>
              <a:defRPr/>
            </a:pPr>
            <a:endParaRPr lang="pt-BR" sz="1200" dirty="0">
              <a:solidFill>
                <a:schemeClr val="tx1"/>
              </a:solidFill>
              <a:latin typeface="Montserrat"/>
            </a:endParaRPr>
          </a:p>
          <a:p>
            <a:pPr>
              <a:buFont typeface="Arial" charset="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Montserrat"/>
              </a:rPr>
              <a:t>-  Avaliações periódicas da ECAFO, visando correções e melhorias.</a:t>
            </a:r>
          </a:p>
          <a:p>
            <a:pPr>
              <a:buFont typeface="Arial" charset="0"/>
              <a:buNone/>
              <a:defRPr/>
            </a:pPr>
            <a:endParaRPr lang="pt-BR" sz="1200" dirty="0">
              <a:solidFill>
                <a:schemeClr val="tx1"/>
              </a:solidFill>
              <a:latin typeface="Montserrat"/>
            </a:endParaRPr>
          </a:p>
          <a:p>
            <a:pPr>
              <a:buFont typeface="Arial" charset="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Montserrat"/>
              </a:rPr>
              <a:t>- As ECAFOS permanentes podem ser em locais fixos ou itinerante.</a:t>
            </a:r>
            <a:endParaRPr lang="pt-BR" alt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673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D6BC9383-E10A-410C-A46E-189CD3FE8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90EC3D-482A-4E73-B198-E8341A0D0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5" y="2962142"/>
            <a:ext cx="6705494" cy="1717718"/>
          </a:xfrm>
        </p:spPr>
        <p:txBody>
          <a:bodyPr rtlCol="0" anchor="b">
            <a:noAutofit/>
          </a:bodyPr>
          <a:lstStyle/>
          <a:p>
            <a:pPr>
              <a:defRPr/>
            </a:pPr>
            <a:r>
              <a:rPr lang="pt-BR" sz="4400" b="1" dirty="0">
                <a:solidFill>
                  <a:srgbClr val="0053A1"/>
                </a:solidFill>
                <a:latin typeface="Garamond" panose="02020404030301010803" pitchFamily="18" charset="0"/>
                <a:cs typeface="Arial" charset="0"/>
              </a:rPr>
              <a:t>Formação Básica</a:t>
            </a:r>
            <a:br>
              <a:rPr lang="pt-BR" sz="4400" b="1" dirty="0">
                <a:solidFill>
                  <a:srgbClr val="0053A1"/>
                </a:solidFill>
                <a:latin typeface="Garamond" panose="02020404030301010803" pitchFamily="18" charset="0"/>
                <a:cs typeface="Arial" charset="0"/>
              </a:rPr>
            </a:br>
            <a:r>
              <a:rPr lang="pt-BR" sz="4400" b="1" dirty="0">
                <a:solidFill>
                  <a:srgbClr val="0053A1"/>
                </a:solidFill>
                <a:latin typeface="Garamond" panose="02020404030301010803" pitchFamily="18" charset="0"/>
                <a:cs typeface="Arial" charset="0"/>
              </a:rPr>
              <a:t>1ª parte</a:t>
            </a:r>
            <a:endParaRPr lang="pt-BR" sz="4400" b="1" dirty="0">
              <a:latin typeface="Garamond" panose="02020404030301010803" pitchFamily="18" charset="0"/>
            </a:endParaRP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059F1084-AEB1-4312-B87B-D81F848D8136}"/>
              </a:ext>
            </a:extLst>
          </p:cNvPr>
          <p:cNvGrpSpPr/>
          <p:nvPr/>
        </p:nvGrpSpPr>
        <p:grpSpPr>
          <a:xfrm rot="5400000">
            <a:off x="4621540" y="3312663"/>
            <a:ext cx="6857997" cy="232673"/>
            <a:chOff x="0" y="6378264"/>
            <a:chExt cx="12192000" cy="30587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9C9AD26D-FEBF-4A4B-90D7-C6AD4AEFA918}"/>
                </a:ext>
              </a:extLst>
            </p:cNvPr>
            <p:cNvSpPr/>
            <p:nvPr/>
          </p:nvSpPr>
          <p:spPr>
            <a:xfrm>
              <a:off x="0" y="6378264"/>
              <a:ext cx="12191998" cy="3058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02C62DAC-29D5-4232-91C6-D222F89C6E97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7B3ED004-2012-4130-B00B-DF2250722C53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3976EDA3-8AF0-417D-B32E-FB6617E69791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8126257" y="0"/>
            <a:ext cx="4065743" cy="6857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CFF523A-C0E0-4A4C-A226-3EAAADECCC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057" y="2083498"/>
            <a:ext cx="3042141" cy="3060000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122560" y="3143878"/>
            <a:ext cx="7491798" cy="939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COORDENAÇÕES  DE ECAFO</a:t>
            </a:r>
            <a:endParaRPr lang="pt-BR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335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D6BC9383-E10A-410C-A46E-189CD3FE8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90EC3D-482A-4E73-B198-E8341A0D0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5" y="2962142"/>
            <a:ext cx="6705494" cy="1717718"/>
          </a:xfrm>
        </p:spPr>
        <p:txBody>
          <a:bodyPr rtlCol="0" anchor="b">
            <a:noAutofit/>
          </a:bodyPr>
          <a:lstStyle/>
          <a:p>
            <a:pPr>
              <a:defRPr/>
            </a:pPr>
            <a:r>
              <a:rPr lang="pt-BR" sz="4400" b="1" dirty="0">
                <a:solidFill>
                  <a:srgbClr val="0053A1"/>
                </a:solidFill>
                <a:latin typeface="Garamond" panose="02020404030301010803" pitchFamily="18" charset="0"/>
                <a:cs typeface="Arial" charset="0"/>
              </a:rPr>
              <a:t>Formação Básica</a:t>
            </a:r>
            <a:br>
              <a:rPr lang="pt-BR" sz="4400" b="1" dirty="0">
                <a:solidFill>
                  <a:srgbClr val="0053A1"/>
                </a:solidFill>
                <a:latin typeface="Garamond" panose="02020404030301010803" pitchFamily="18" charset="0"/>
                <a:cs typeface="Arial" charset="0"/>
              </a:rPr>
            </a:br>
            <a:r>
              <a:rPr lang="pt-BR" sz="4400" b="1" dirty="0">
                <a:solidFill>
                  <a:srgbClr val="0053A1"/>
                </a:solidFill>
                <a:latin typeface="Garamond" panose="02020404030301010803" pitchFamily="18" charset="0"/>
                <a:cs typeface="Arial" charset="0"/>
              </a:rPr>
              <a:t>1ª parte</a:t>
            </a:r>
            <a:endParaRPr lang="pt-BR" sz="4400" b="1" dirty="0">
              <a:latin typeface="Garamond" panose="02020404030301010803" pitchFamily="18" charset="0"/>
            </a:endParaRP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059F1084-AEB1-4312-B87B-D81F848D8136}"/>
              </a:ext>
            </a:extLst>
          </p:cNvPr>
          <p:cNvGrpSpPr/>
          <p:nvPr/>
        </p:nvGrpSpPr>
        <p:grpSpPr>
          <a:xfrm rot="5400000">
            <a:off x="4621540" y="3312663"/>
            <a:ext cx="6857997" cy="232673"/>
            <a:chOff x="0" y="6378264"/>
            <a:chExt cx="12192000" cy="30587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9C9AD26D-FEBF-4A4B-90D7-C6AD4AEFA918}"/>
                </a:ext>
              </a:extLst>
            </p:cNvPr>
            <p:cNvSpPr/>
            <p:nvPr/>
          </p:nvSpPr>
          <p:spPr>
            <a:xfrm>
              <a:off x="0" y="6378264"/>
              <a:ext cx="12191998" cy="3058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02C62DAC-29D5-4232-91C6-D222F89C6E97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7B3ED004-2012-4130-B00B-DF2250722C53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3976EDA3-8AF0-417D-B32E-FB6617E69791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8126257" y="0"/>
            <a:ext cx="4065743" cy="6857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211015" y="1175098"/>
            <a:ext cx="7773974" cy="4876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COORDENAÇÕES  DE ECAFO EM: </a:t>
            </a: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- Conselho Particular</a:t>
            </a: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- Conselho Central</a:t>
            </a:r>
            <a:br>
              <a:rPr lang="pt-BR" sz="3600" dirty="0">
                <a:solidFill>
                  <a:schemeClr val="bg1"/>
                </a:solidFill>
                <a:latin typeface="Garamond" panose="02020404030301010803" pitchFamily="18" charset="0"/>
              </a:rPr>
            </a:br>
            <a:endParaRPr lang="pt-BR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- Conselho Metropolitano</a:t>
            </a: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- Regional do CNB</a:t>
            </a:r>
          </a:p>
          <a:p>
            <a:pPr marL="571500" indent="-571500">
              <a:buFontTx/>
              <a:buChar char="-"/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- Conselho Nacional</a:t>
            </a:r>
            <a:endParaRPr lang="pt-BR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5CFF523A-C0E0-4A4C-A226-3EAAADECCC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057" y="2083498"/>
            <a:ext cx="3042141" cy="30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818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pic>
        <p:nvPicPr>
          <p:cNvPr id="15" name="Picture 2" descr="O que é ser um líder? - Por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237" y="1932308"/>
            <a:ext cx="8137525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8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9017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D6BC9383-E10A-410C-A46E-189CD3FE8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059F1084-AEB1-4312-B87B-D81F848D8136}"/>
              </a:ext>
            </a:extLst>
          </p:cNvPr>
          <p:cNvGrpSpPr/>
          <p:nvPr/>
        </p:nvGrpSpPr>
        <p:grpSpPr>
          <a:xfrm rot="5400000">
            <a:off x="4621540" y="3312663"/>
            <a:ext cx="6857997" cy="232673"/>
            <a:chOff x="0" y="6378264"/>
            <a:chExt cx="12192000" cy="30587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9C9AD26D-FEBF-4A4B-90D7-C6AD4AEFA918}"/>
                </a:ext>
              </a:extLst>
            </p:cNvPr>
            <p:cNvSpPr/>
            <p:nvPr/>
          </p:nvSpPr>
          <p:spPr>
            <a:xfrm>
              <a:off x="0" y="6378264"/>
              <a:ext cx="12191998" cy="3058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02C62DAC-29D5-4232-91C6-D222F89C6E97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7B3ED004-2012-4130-B00B-DF2250722C53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3976EDA3-8AF0-417D-B32E-FB6617E69791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8126257" y="0"/>
            <a:ext cx="4065743" cy="6857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CFF523A-C0E0-4A4C-A226-3EAAADECCC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057" y="2083498"/>
            <a:ext cx="3042141" cy="3060000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1330708" y="3034182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chemeClr val="bg1"/>
                </a:solidFill>
                <a:latin typeface="Garamond" panose="02020404030301010803" pitchFamily="18" charset="0"/>
              </a:rPr>
              <a:t>Conselho Particular</a:t>
            </a:r>
          </a:p>
        </p:txBody>
      </p:sp>
    </p:spTree>
    <p:extLst>
      <p:ext uri="{BB962C8B-B14F-4D97-AF65-F5344CB8AC3E}">
        <p14:creationId xmlns:p14="http://schemas.microsoft.com/office/powerpoint/2010/main" val="1616350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93183" y="2081920"/>
            <a:ext cx="1187044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 coordenação da ECAFO de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Cons.Particular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 é o </a:t>
            </a:r>
          </a:p>
          <a:p>
            <a:pPr lvl="0" algn="just"/>
            <a:r>
              <a:rPr lang="pt-BR" sz="2800" b="1" dirty="0">
                <a:latin typeface="Montserrat"/>
                <a:cs typeface="Arial" panose="020B0604020202020204" pitchFamily="34" charset="0"/>
              </a:rPr>
              <a:t>MEDIADOR da 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ECAFO do Conselho Central em sua área de atuação.</a:t>
            </a:r>
          </a:p>
          <a:p>
            <a:pPr lvl="0" algn="just"/>
            <a:endParaRPr lang="pt-BR" sz="12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Orientar as conferências quanto: </a:t>
            </a: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 vivência da  espiritualidade vicentina, a visita aos assistidos; </a:t>
            </a: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 prática da Mudança de Estrutura etc.; </a:t>
            </a: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 promoção das famílias; </a:t>
            </a: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 participação ativa nas reuniões mensais do CP e nas Festas Regulamentares, bem como nos eventos promovidos pela SSVP. 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particular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pic>
        <p:nvPicPr>
          <p:cNvPr id="13" name="Imagem 12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1621" y="952835"/>
            <a:ext cx="1502004" cy="1505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295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855932" y="2511870"/>
            <a:ext cx="1043093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Acompanhar e  monitorar  a formação das </a:t>
            </a:r>
            <a:r>
              <a:rPr lang="pt-BR" sz="2800" b="1" dirty="0">
                <a:latin typeface="Montserrat"/>
                <a:cs typeface="Arial" panose="020B0604020202020204" pitchFamily="34" charset="0"/>
              </a:rPr>
              <a:t>conferências;</a:t>
            </a: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Cuidar para  que os novos confrades e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consócias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 façam o </a:t>
            </a:r>
            <a:r>
              <a:rPr lang="pt-BR" sz="2800" b="1" dirty="0">
                <a:latin typeface="Montserrat"/>
                <a:cs typeface="Arial" panose="020B0604020202020204" pitchFamily="34" charset="0"/>
              </a:rPr>
              <a:t>Módulo de Formação Básica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, antes da proclamação;</a:t>
            </a:r>
          </a:p>
          <a:p>
            <a:pPr algn="just"/>
            <a:r>
              <a:rPr lang="pt-BR" sz="2800" dirty="0">
                <a:latin typeface="Montserrat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2800" dirty="0">
                <a:latin typeface="Montserrat"/>
                <a:cs typeface="Arial" panose="020B0604020202020204" pitchFamily="34" charset="0"/>
              </a:rPr>
              <a:t>Participar da ECAFO do Conselho Central e da reunião mensal do Conselho Particular;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particular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68229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particular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1746303" y="2843632"/>
            <a:ext cx="849604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Colaborar  com o conselho Particular no cumprimento </a:t>
            </a:r>
            <a:r>
              <a:rPr lang="pt-BR" sz="2800" b="1" dirty="0">
                <a:latin typeface="Montserrat"/>
                <a:cs typeface="Arial" panose="020B0604020202020204" pitchFamily="34" charset="0"/>
              </a:rPr>
              <a:t>da Regra;</a:t>
            </a:r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Assegurar para que as diretorias de Conferências façam Módulo de Capacitação para </a:t>
            </a:r>
            <a:r>
              <a:rPr lang="pt-BR" sz="2800" b="1" dirty="0">
                <a:latin typeface="Montserrat"/>
                <a:cs typeface="Arial" panose="020B0604020202020204" pitchFamily="34" charset="0"/>
              </a:rPr>
              <a:t>Novas Diretorias 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antes da posse.</a:t>
            </a:r>
          </a:p>
        </p:txBody>
      </p:sp>
    </p:spTree>
    <p:extLst>
      <p:ext uri="{BB962C8B-B14F-4D97-AF65-F5344CB8AC3E}">
        <p14:creationId xmlns:p14="http://schemas.microsoft.com/office/powerpoint/2010/main" val="4225155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particular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649355" y="2403978"/>
            <a:ext cx="1092175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Colaborar com o(a) coordenador(a) do Conselho Central no preenchimento do relatório das atividades da ECAFO;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Participar efetivamente da diretoria do Conselho Particular;</a:t>
            </a:r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Orientar quanto à leitura e a reflexão do Ano Temático</a:t>
            </a:r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</a:rPr>
              <a:t>Trabalhar em conjunto com a CJ, CCA</a:t>
            </a:r>
            <a:endParaRPr lang="pt-BR" sz="2800" dirty="0">
              <a:latin typeface="Montserra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24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Resultado de imagem para Livro aber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101" y="3545271"/>
            <a:ext cx="6781800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ject 3"/>
          <p:cNvSpPr txBox="1">
            <a:spLocks/>
          </p:cNvSpPr>
          <p:nvPr/>
        </p:nvSpPr>
        <p:spPr bwMode="auto">
          <a:xfrm>
            <a:off x="1703389" y="260350"/>
            <a:ext cx="8785225" cy="566738"/>
          </a:xfrm>
          <a:prstGeom prst="rect">
            <a:avLst/>
          </a:prstGeom>
          <a:noFill/>
          <a:ln>
            <a:noFill/>
          </a:ln>
        </p:spPr>
        <p:txBody>
          <a:bodyPr lIns="0" tIns="1270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100"/>
              </a:spcBef>
              <a:defRPr/>
            </a:pPr>
            <a:r>
              <a:rPr lang="pt-BR" altLang="pt-BR" sz="3600" dirty="0">
                <a:solidFill>
                  <a:schemeClr val="bg1"/>
                </a:solidFill>
                <a:latin typeface="+mj-lt"/>
              </a:rPr>
              <a:t>Formação para formadores</a:t>
            </a:r>
          </a:p>
        </p:txBody>
      </p:sp>
      <p:grpSp>
        <p:nvGrpSpPr>
          <p:cNvPr id="24580" name="Agrupar 1"/>
          <p:cNvGrpSpPr>
            <a:grpSpLocks/>
          </p:cNvGrpSpPr>
          <p:nvPr/>
        </p:nvGrpSpPr>
        <p:grpSpPr bwMode="auto">
          <a:xfrm>
            <a:off x="4946651" y="1443038"/>
            <a:ext cx="2298700" cy="1946275"/>
            <a:chOff x="254000" y="2637112"/>
            <a:chExt cx="2299440" cy="1946634"/>
          </a:xfrm>
        </p:grpSpPr>
        <p:pic>
          <p:nvPicPr>
            <p:cNvPr id="24581" name="Imagem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720" y="2637112"/>
              <a:ext cx="1440000" cy="144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2" name="CaixaDeTexto 7"/>
            <p:cNvSpPr txBox="1">
              <a:spLocks noChangeArrowheads="1"/>
            </p:cNvSpPr>
            <p:nvPr/>
          </p:nvSpPr>
          <p:spPr bwMode="auto">
            <a:xfrm>
              <a:off x="254000" y="4122081"/>
              <a:ext cx="229944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pt-BR" sz="2400">
                  <a:solidFill>
                    <a:srgbClr val="0053A1"/>
                  </a:solidFill>
                  <a:latin typeface="Montserrat ExtraBold"/>
                </a:rPr>
                <a:t>ECAFO</a:t>
              </a:r>
            </a:p>
          </p:txBody>
        </p:sp>
      </p:grpSp>
      <p:grpSp>
        <p:nvGrpSpPr>
          <p:cNvPr id="7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9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40879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D6BC9383-E10A-410C-A46E-189CD3FE8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059F1084-AEB1-4312-B87B-D81F848D8136}"/>
              </a:ext>
            </a:extLst>
          </p:cNvPr>
          <p:cNvGrpSpPr/>
          <p:nvPr/>
        </p:nvGrpSpPr>
        <p:grpSpPr>
          <a:xfrm rot="5400000">
            <a:off x="4621540" y="3312663"/>
            <a:ext cx="6857997" cy="232673"/>
            <a:chOff x="0" y="6378264"/>
            <a:chExt cx="12192000" cy="30587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9C9AD26D-FEBF-4A4B-90D7-C6AD4AEFA918}"/>
                </a:ext>
              </a:extLst>
            </p:cNvPr>
            <p:cNvSpPr/>
            <p:nvPr/>
          </p:nvSpPr>
          <p:spPr>
            <a:xfrm>
              <a:off x="0" y="6378264"/>
              <a:ext cx="12191998" cy="3058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02C62DAC-29D5-4232-91C6-D222F89C6E97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7B3ED004-2012-4130-B00B-DF2250722C53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3976EDA3-8AF0-417D-B32E-FB6617E69791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8126257" y="0"/>
            <a:ext cx="4065743" cy="6857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CFF523A-C0E0-4A4C-A226-3EAAADECCC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057" y="2083498"/>
            <a:ext cx="3042141" cy="3060000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1330708" y="3034182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chemeClr val="bg1"/>
                </a:solidFill>
                <a:latin typeface="Garamond" panose="02020404030301010803" pitchFamily="18" charset="0"/>
              </a:rPr>
              <a:t>Conselho Central</a:t>
            </a:r>
          </a:p>
        </p:txBody>
      </p:sp>
    </p:spTree>
    <p:extLst>
      <p:ext uri="{BB962C8B-B14F-4D97-AF65-F5344CB8AC3E}">
        <p14:creationId xmlns:p14="http://schemas.microsoft.com/office/powerpoint/2010/main" val="1568467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Central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1481378" y="2626175"/>
            <a:ext cx="88860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Estudar e conhecer os Módulos;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Conhecer as funções da ECAFO.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Aplicar os Módulos e outros eventos de formação em sua área de atuação;</a:t>
            </a:r>
          </a:p>
        </p:txBody>
      </p:sp>
    </p:spTree>
    <p:extLst>
      <p:ext uri="{BB962C8B-B14F-4D97-AF65-F5344CB8AC3E}">
        <p14:creationId xmlns:p14="http://schemas.microsoft.com/office/powerpoint/2010/main" val="218564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48000" y="932640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Central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528033" y="2056528"/>
            <a:ext cx="1150983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Definir a equipe de trabalho da ECAFO: corpo </a:t>
            </a: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docente (palestrantes / professores), equipe auxiliar </a:t>
            </a: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(recepção, canto, decoração,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etc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). </a:t>
            </a:r>
          </a:p>
          <a:p>
            <a:pPr lvl="0" algn="just"/>
            <a:endParaRPr lang="pt-BR" sz="12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Equipe  de serviço (preparação de alimentos, lanche, limpeza etc.). </a:t>
            </a:r>
          </a:p>
          <a:p>
            <a:pPr lvl="0" algn="just"/>
            <a:endParaRPr lang="pt-BR" sz="12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Auxiliar  no planejamento anual do Conselho Central;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12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Fazer com que as orientações do Conselho Metropolitano cheguem até as bases (Conselho Particular e Conferências);</a:t>
            </a:r>
          </a:p>
        </p:txBody>
      </p:sp>
    </p:spTree>
    <p:extLst>
      <p:ext uri="{BB962C8B-B14F-4D97-AF65-F5344CB8AC3E}">
        <p14:creationId xmlns:p14="http://schemas.microsoft.com/office/powerpoint/2010/main" val="39295859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Central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646502" y="3063485"/>
            <a:ext cx="115454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Executar o trabalho de formação em todas as suas dimensões;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Participar efetivamente da diretoria do Conselho Central;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Participar das reuniões da ECAFO do CM;</a:t>
            </a:r>
          </a:p>
        </p:txBody>
      </p:sp>
    </p:spTree>
    <p:extLst>
      <p:ext uri="{BB962C8B-B14F-4D97-AF65-F5344CB8AC3E}">
        <p14:creationId xmlns:p14="http://schemas.microsoft.com/office/powerpoint/2010/main" val="3708430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Central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914399" y="2884245"/>
            <a:ext cx="96214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Organizar a aplicação do Módulo de formação para </a:t>
            </a: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as Novas diretorias dos Cons. Particulares e Obras Unidas;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Organizar a aplicação do Módulo de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formação para funcionários das Obras Unidas.</a:t>
            </a:r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3479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Central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234462" y="2968738"/>
            <a:ext cx="119575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Fazer reunião mensal para planejar e avaliar os encontros, as visitas, etc.;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Participar dos eventos promovidos pela ECAFO do CM e/ou Regional; quando solicitado;</a:t>
            </a:r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r>
              <a:rPr lang="pt-BR" sz="2800" dirty="0">
                <a:latin typeface="Montserrat"/>
              </a:rPr>
              <a:t>Trabalhar em conjunto com a </a:t>
            </a:r>
            <a:r>
              <a:rPr lang="pt-BR" sz="2800" dirty="0"/>
              <a:t>CJ, CCA, Missão, </a:t>
            </a:r>
            <a:r>
              <a:rPr lang="pt-BR" sz="2800" dirty="0" err="1"/>
              <a:t>Decom</a:t>
            </a:r>
            <a:r>
              <a:rPr lang="pt-BR" sz="2800" dirty="0"/>
              <a:t> </a:t>
            </a:r>
            <a:endParaRPr lang="pt-BR" sz="2800" dirty="0">
              <a:latin typeface="Montserrat"/>
            </a:endParaRPr>
          </a:p>
          <a:p>
            <a:endParaRPr lang="pt-BR" sz="2800" dirty="0"/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900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07550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Central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257907" y="2383896"/>
            <a:ext cx="11358837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Cuidar para que nenhuma Conferência e Conselho Particular tomem posse sem passar pelo Módulo de Capacitação para novas Diretorias;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12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Cuidar para que o Livro do Ano Temático chegue até às bases e que as conferências o utilizem como leitura reflexiva.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12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Incentivar e orientar sobre os projetos de mudança de estruturas nas conferências; </a:t>
            </a:r>
            <a:r>
              <a:rPr lang="pt-BR" sz="2000" dirty="0">
                <a:latin typeface="Montserrat"/>
                <a:cs typeface="Arial" panose="020B0604020202020204" pitchFamily="34" charset="0"/>
              </a:rPr>
              <a:t>(Projetos sociais, 13 casas, </a:t>
            </a:r>
            <a:r>
              <a:rPr lang="pt-BR" sz="2000" dirty="0">
                <a:latin typeface="Montserrat" panose="00000500000000000000"/>
              </a:rPr>
              <a:t>projeto investindo na vida, </a:t>
            </a:r>
            <a:r>
              <a:rPr lang="pt-BR" sz="2000" dirty="0">
                <a:latin typeface="Montserrat"/>
                <a:cs typeface="Arial" panose="020B0604020202020204" pitchFamily="34" charset="0"/>
              </a:rPr>
              <a:t>etc.)</a:t>
            </a:r>
          </a:p>
        </p:txBody>
      </p:sp>
    </p:spTree>
    <p:extLst>
      <p:ext uri="{BB962C8B-B14F-4D97-AF65-F5344CB8AC3E}">
        <p14:creationId xmlns:p14="http://schemas.microsoft.com/office/powerpoint/2010/main" val="965160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D6BC9383-E10A-410C-A46E-189CD3FE8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059F1084-AEB1-4312-B87B-D81F848D8136}"/>
              </a:ext>
            </a:extLst>
          </p:cNvPr>
          <p:cNvGrpSpPr/>
          <p:nvPr/>
        </p:nvGrpSpPr>
        <p:grpSpPr>
          <a:xfrm rot="5400000">
            <a:off x="4621540" y="3312663"/>
            <a:ext cx="6857997" cy="232673"/>
            <a:chOff x="0" y="6378264"/>
            <a:chExt cx="12192000" cy="30587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9C9AD26D-FEBF-4A4B-90D7-C6AD4AEFA918}"/>
                </a:ext>
              </a:extLst>
            </p:cNvPr>
            <p:cNvSpPr/>
            <p:nvPr/>
          </p:nvSpPr>
          <p:spPr>
            <a:xfrm>
              <a:off x="0" y="6378264"/>
              <a:ext cx="12191998" cy="3058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02C62DAC-29D5-4232-91C6-D222F89C6E97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7B3ED004-2012-4130-B00B-DF2250722C53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3976EDA3-8AF0-417D-B32E-FB6617E69791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8126257" y="12879"/>
            <a:ext cx="4065743" cy="6857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CFF523A-C0E0-4A4C-A226-3EAAADECCC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057" y="2083498"/>
            <a:ext cx="3042141" cy="3060000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1330708" y="3034182"/>
            <a:ext cx="5796923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chemeClr val="bg1"/>
                </a:solidFill>
                <a:latin typeface="Garamond" panose="02020404030301010803" pitchFamily="18" charset="0"/>
              </a:rPr>
              <a:t>Conselho Metropolitano</a:t>
            </a:r>
          </a:p>
        </p:txBody>
      </p:sp>
    </p:spTree>
    <p:extLst>
      <p:ext uri="{BB962C8B-B14F-4D97-AF65-F5344CB8AC3E}">
        <p14:creationId xmlns:p14="http://schemas.microsoft.com/office/powerpoint/2010/main" val="15769823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Metropolitano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1125414" y="2456213"/>
            <a:ext cx="1052732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Estudar e conhecer os Módulos;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Conhecer as funções das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ECAFOs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 de todos os escalões.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Aplicar os módulos que são  de sua responsabilidade;</a:t>
            </a:r>
          </a:p>
        </p:txBody>
      </p:sp>
    </p:spTree>
    <p:extLst>
      <p:ext uri="{BB962C8B-B14F-4D97-AF65-F5344CB8AC3E}">
        <p14:creationId xmlns:p14="http://schemas.microsoft.com/office/powerpoint/2010/main" val="8353716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Metropolitano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1828800" y="2953202"/>
            <a:ext cx="771378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Ser parceiro e Colaborador dos representantes da ECAFO na Hierarquia superior;</a:t>
            </a:r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Dar formação de acordo com as necessidades encontradas;</a:t>
            </a:r>
          </a:p>
        </p:txBody>
      </p:sp>
    </p:spTree>
    <p:extLst>
      <p:ext uri="{BB962C8B-B14F-4D97-AF65-F5344CB8AC3E}">
        <p14:creationId xmlns:p14="http://schemas.microsoft.com/office/powerpoint/2010/main" val="1085190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691421" y="1343163"/>
            <a:ext cx="8461375" cy="461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ts val="1500"/>
              </a:spcBef>
              <a:buSzPct val="100000"/>
            </a:pPr>
            <a:r>
              <a:rPr lang="pt-BR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Missão:                                                  </a:t>
            </a: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Estabelecer uma estratégia de formação que auxilie na busca  do amor ao próximo e da santificação.  </a:t>
            </a:r>
          </a:p>
          <a:p>
            <a:pPr algn="just" eaLnBrk="1" hangingPunct="1">
              <a:lnSpc>
                <a:spcPct val="95000"/>
              </a:lnSpc>
              <a:spcBef>
                <a:spcPts val="1500"/>
              </a:spcBef>
              <a:buSzPct val="100000"/>
            </a:pPr>
            <a:endParaRPr lang="pt-BR" altLang="pt-BR" sz="2800" dirty="0">
              <a:solidFill>
                <a:srgbClr val="000000"/>
              </a:solidFill>
              <a:latin typeface="Montserrat"/>
            </a:endParaRPr>
          </a:p>
          <a:p>
            <a:pPr algn="ctr">
              <a:lnSpc>
                <a:spcPct val="95000"/>
              </a:lnSpc>
              <a:buSzPct val="100000"/>
            </a:pPr>
            <a:r>
              <a:rPr lang="en-GB" altLang="pt-BR" sz="3600" b="1" dirty="0" err="1">
                <a:solidFill>
                  <a:srgbClr val="0070C0"/>
                </a:solidFill>
                <a:latin typeface="Garamond" panose="02020404030301010803" pitchFamily="18" charset="0"/>
              </a:rPr>
              <a:t>Visão</a:t>
            </a:r>
            <a:r>
              <a:rPr lang="en-GB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:</a:t>
            </a:r>
          </a:p>
          <a:p>
            <a:pPr algn="ctr">
              <a:lnSpc>
                <a:spcPct val="95000"/>
              </a:lnSpc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Promover a formação humana, formação cristã  e formação vicentina em todas as unidades da SSVP.</a:t>
            </a:r>
          </a:p>
          <a:p>
            <a:pPr algn="ctr">
              <a:lnSpc>
                <a:spcPct val="95000"/>
              </a:lnSpc>
              <a:buSzPct val="100000"/>
            </a:pPr>
            <a:endParaRPr lang="pt-BR" altLang="pt-BR" sz="2800" dirty="0">
              <a:solidFill>
                <a:srgbClr val="000000"/>
              </a:solidFill>
              <a:latin typeface="Montserrat"/>
            </a:endParaRPr>
          </a:p>
          <a:p>
            <a:pPr algn="ctr">
              <a:lnSpc>
                <a:spcPct val="95000"/>
              </a:lnSpc>
              <a:buSzPct val="100000"/>
            </a:pPr>
            <a:r>
              <a:rPr lang="pt-BR" altLang="pt-BR" sz="2800" b="1" dirty="0">
                <a:solidFill>
                  <a:srgbClr val="0070C0"/>
                </a:solidFill>
                <a:latin typeface="Montserrat"/>
              </a:rPr>
              <a:t>Lema:                                                                </a:t>
            </a: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Formar-se bem para servir melhor</a:t>
            </a:r>
          </a:p>
        </p:txBody>
      </p:sp>
    </p:spTree>
    <p:extLst>
      <p:ext uri="{BB962C8B-B14F-4D97-AF65-F5344CB8AC3E}">
        <p14:creationId xmlns:p14="http://schemas.microsoft.com/office/powerpoint/2010/main" val="37192515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Metropolitano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712651" y="3063485"/>
            <a:ext cx="1057421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Dar suporte às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ECAFOs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 dos conselhos centrais;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Enviar  relatórios para a ECAFO Regional;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Participar efetivamente da diretoria do Conselho Metropolitano;</a:t>
            </a:r>
          </a:p>
        </p:txBody>
      </p:sp>
    </p:spTree>
    <p:extLst>
      <p:ext uri="{BB962C8B-B14F-4D97-AF65-F5344CB8AC3E}">
        <p14:creationId xmlns:p14="http://schemas.microsoft.com/office/powerpoint/2010/main" val="4479291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Metropolitano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335125" y="2537851"/>
            <a:ext cx="1108669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Trabalhar em conjunto com outros departamentos; CCA, CJ, DENOR, DECOM, MISSÃO, ASSESSORES ESPIRITUAIS;</a:t>
            </a:r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Participar dos eventos promovidos pela regional e nacional;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Orientar os coordenadores de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ECAFOs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 dos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CCs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, e colaborar em seus eventos;</a:t>
            </a:r>
          </a:p>
        </p:txBody>
      </p:sp>
    </p:spTree>
    <p:extLst>
      <p:ext uri="{BB962C8B-B14F-4D97-AF65-F5344CB8AC3E}">
        <p14:creationId xmlns:p14="http://schemas.microsoft.com/office/powerpoint/2010/main" val="27097997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Metropolitano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154134" y="1873327"/>
            <a:ext cx="1188373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Organizar a aplicação do Módulo de capacitação para </a:t>
            </a: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as Novas diretorias nos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CCs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12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Ajudar o presidente do CM na elaboração do  planejamento anual;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12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Fazer reuniões com os coordenadores de ECAFO dos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CCs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;</a:t>
            </a:r>
          </a:p>
          <a:p>
            <a:pPr lvl="0" algn="just"/>
            <a:endParaRPr lang="pt-BR" sz="1200" dirty="0">
              <a:latin typeface="Montserrat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Montserrat"/>
                <a:cs typeface="Arial" panose="020B0604020202020204" pitchFamily="34" charset="0"/>
              </a:rPr>
              <a:t>Se necessário auxiliar os(as) coordenadores(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ras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) de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ECAFOs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 de Conselhos Centrais na aplicação do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Módulo de formação para as novas diretorias nos </a:t>
            </a:r>
            <a:r>
              <a:rPr lang="pt-BR" sz="2800" dirty="0" err="1">
                <a:latin typeface="Arial" panose="020B0604020202020204" pitchFamily="34" charset="0"/>
                <a:cs typeface="Arial" panose="020B0604020202020204" pitchFamily="34" charset="0"/>
              </a:rPr>
              <a:t>CCs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 e nas OU e formação para funcionários.</a:t>
            </a:r>
            <a:endParaRPr lang="pt-BR" sz="2800" dirty="0">
              <a:latin typeface="Montserra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9457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11535" y="989621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Metropolitano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1264356" y="2322408"/>
            <a:ext cx="927150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Cuidar para que as formações estejam em acordo com o carisma e com a espiritualidade vicentina;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Orientar quanto ao tema de trabalho proposto pelo CNB: Módulos prioritários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Orientar quanto ao uso dos Livros dos Anos Temáticos;</a:t>
            </a:r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279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D6BC9383-E10A-410C-A46E-189CD3FE8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059F1084-AEB1-4312-B87B-D81F848D8136}"/>
              </a:ext>
            </a:extLst>
          </p:cNvPr>
          <p:cNvGrpSpPr/>
          <p:nvPr/>
        </p:nvGrpSpPr>
        <p:grpSpPr>
          <a:xfrm rot="5400000">
            <a:off x="4621540" y="3312663"/>
            <a:ext cx="6857997" cy="232673"/>
            <a:chOff x="0" y="6378264"/>
            <a:chExt cx="12192000" cy="30587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9C9AD26D-FEBF-4A4B-90D7-C6AD4AEFA918}"/>
                </a:ext>
              </a:extLst>
            </p:cNvPr>
            <p:cNvSpPr/>
            <p:nvPr/>
          </p:nvSpPr>
          <p:spPr>
            <a:xfrm>
              <a:off x="0" y="6378264"/>
              <a:ext cx="12191998" cy="3058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02C62DAC-29D5-4232-91C6-D222F89C6E97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7B3ED004-2012-4130-B00B-DF2250722C53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3976EDA3-8AF0-417D-B32E-FB6617E69791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8126257" y="0"/>
            <a:ext cx="4065743" cy="6857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CFF523A-C0E0-4A4C-A226-3EAAADECCC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057" y="2083498"/>
            <a:ext cx="3042141" cy="3060000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1330708" y="3034182"/>
            <a:ext cx="5796923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ctr"/>
            <a:r>
              <a:rPr lang="pt-BR" sz="4000" b="1" dirty="0">
                <a:solidFill>
                  <a:schemeClr val="bg1"/>
                </a:solidFill>
                <a:latin typeface="Garamond" panose="02020404030301010803" pitchFamily="18" charset="0"/>
              </a:rPr>
              <a:t>REGIONAL - CNB</a:t>
            </a:r>
            <a:endParaRPr lang="pt-BR" sz="40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2104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48000" y="1109317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Regional do CNB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1113692" y="3738106"/>
            <a:ext cx="99646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Montserrat"/>
              </a:rPr>
              <a:t>O(a) coordenador(a) regional da ECAFO é o representante da ECAFO do CNB na região, portanto precisa estar atento e executando as funções, que são:</a:t>
            </a:r>
          </a:p>
        </p:txBody>
      </p:sp>
    </p:spTree>
    <p:extLst>
      <p:ext uri="{BB962C8B-B14F-4D97-AF65-F5344CB8AC3E}">
        <p14:creationId xmlns:p14="http://schemas.microsoft.com/office/powerpoint/2010/main" val="38312906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48000" y="1109317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Regional do CNB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738552" y="2624520"/>
            <a:ext cx="1090029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Estudar e conhecer os Módulos;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Conhecer as funções das ECAFO de todos os Escalões.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Visitar os Conselhos  Metropolitanos e reunir com  a ECAFO;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Trabalhar em equipe com os coordenadores de CJ e CCA;</a:t>
            </a:r>
          </a:p>
        </p:txBody>
      </p:sp>
    </p:spTree>
    <p:extLst>
      <p:ext uri="{BB962C8B-B14F-4D97-AF65-F5344CB8AC3E}">
        <p14:creationId xmlns:p14="http://schemas.microsoft.com/office/powerpoint/2010/main" val="18414135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48000" y="1109317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Regional do CNB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738552" y="2624520"/>
            <a:ext cx="1099060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Orientar e formar as ECAFO dos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CMs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 e estar junto apoiando e auxiliando no que for necessário.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latin typeface="Montserrat"/>
                <a:cs typeface="Arial" panose="020B0604020202020204" pitchFamily="34" charset="0"/>
              </a:rPr>
              <a:t>Organizar a  aplicação do módulo de formação para Novas Diretorias no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CMs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 (e/ou aplicá-lo);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Participar da reunião da regional e aproveitar para reunir com as coordenações de ECAFO dos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CMs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258976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48000" y="1109317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Regional do CNB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1162756" y="2293049"/>
            <a:ext cx="1012613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Participar de eventos e reuniões do CNB, quando solicitado;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Certificar se as orientações e as informações estão chegando às bases;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Manter sempre em contato com os coordenadores dos </a:t>
            </a:r>
            <a:r>
              <a:rPr lang="pt-BR" sz="2800" dirty="0" err="1">
                <a:latin typeface="Montserrat"/>
                <a:cs typeface="Arial" panose="020B0604020202020204" pitchFamily="34" charset="0"/>
              </a:rPr>
              <a:t>CMs</a:t>
            </a:r>
            <a:r>
              <a:rPr lang="pt-BR" sz="2800" dirty="0">
                <a:latin typeface="Montserrat"/>
                <a:cs typeface="Arial" panose="020B0604020202020204" pitchFamily="34" charset="0"/>
              </a:rPr>
              <a:t>, orientando e passando informações;</a:t>
            </a:r>
          </a:p>
        </p:txBody>
      </p:sp>
    </p:spTree>
    <p:extLst>
      <p:ext uri="{BB962C8B-B14F-4D97-AF65-F5344CB8AC3E}">
        <p14:creationId xmlns:p14="http://schemas.microsoft.com/office/powerpoint/2010/main" val="16681407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48000" y="1109317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Regional do CNB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571246" y="2293049"/>
            <a:ext cx="1102244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Colaborar com os encontros dos Conselhos Metropolitanos;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Cobrar dos coordenadores de CM quanto  à aplicação dos Módulos e demais subsídios de formação;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Certificar sempre se todos CM tem ECAFO;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Estar atentos quanto às funções dos coordenadores dos CM;</a:t>
            </a:r>
          </a:p>
        </p:txBody>
      </p:sp>
    </p:spTree>
    <p:extLst>
      <p:ext uri="{BB962C8B-B14F-4D97-AF65-F5344CB8AC3E}">
        <p14:creationId xmlns:p14="http://schemas.microsoft.com/office/powerpoint/2010/main" val="2203875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09599" y="1288928"/>
            <a:ext cx="9926264" cy="401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5000"/>
              </a:lnSpc>
              <a:buClr>
                <a:srgbClr val="FFFFFF"/>
              </a:buClr>
              <a:buSzPct val="100000"/>
              <a:buFont typeface="Calibri" panose="020F0502020204030204" pitchFamily="34" charset="0"/>
              <a:buChar char="-"/>
            </a:pPr>
            <a:r>
              <a:rPr lang="pt-BR" altLang="pt-BR" sz="3600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pt-BR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Objetivos: </a:t>
            </a:r>
          </a:p>
          <a:p>
            <a:pPr algn="ctr" eaLnBrk="1" hangingPunct="1">
              <a:lnSpc>
                <a:spcPct val="95000"/>
              </a:lnSpc>
              <a:buClr>
                <a:srgbClr val="FFFFFF"/>
              </a:buClr>
              <a:buSzPct val="100000"/>
              <a:buFont typeface="Calibri" panose="020F0502020204030204" pitchFamily="34" charset="0"/>
              <a:buChar char="-"/>
            </a:pPr>
            <a:endParaRPr lang="pt-BR" altLang="pt-BR" sz="3600" b="1" dirty="0">
              <a:solidFill>
                <a:srgbClr val="0070C0"/>
              </a:solidFill>
              <a:latin typeface="Garamond" panose="02020404030301010803" pitchFamily="18" charset="0"/>
            </a:endParaRP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Fornecer uma formação constante  a todos os confrades e </a:t>
            </a:r>
            <a:r>
              <a:rPr lang="pt-BR" altLang="pt-BR" sz="2800" dirty="0" err="1">
                <a:solidFill>
                  <a:srgbClr val="000000"/>
                </a:solidFill>
                <a:latin typeface="Montserrat"/>
              </a:rPr>
              <a:t>consócias</a:t>
            </a: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.</a:t>
            </a: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  <a:buFont typeface="Calibri" panose="020F0502020204030204" pitchFamily="34" charset="0"/>
              <a:buNone/>
            </a:pPr>
            <a:endParaRPr lang="pt-BR" altLang="pt-BR" sz="2800" dirty="0">
              <a:solidFill>
                <a:srgbClr val="000000"/>
              </a:solidFill>
              <a:latin typeface="Montserrat"/>
            </a:endParaRP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Difundir a SSVP, divulgando o  carisma vicentino</a:t>
            </a: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  <a:buFont typeface="Calibri" panose="020F0502020204030204" pitchFamily="34" charset="0"/>
              <a:buNone/>
            </a:pPr>
            <a:endParaRPr lang="pt-BR" altLang="pt-BR" sz="2800" dirty="0">
              <a:solidFill>
                <a:srgbClr val="000000"/>
              </a:solidFill>
              <a:latin typeface="Montserrat"/>
            </a:endParaRP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chemeClr val="tx1"/>
                </a:solidFill>
                <a:latin typeface="Montserrat"/>
              </a:rPr>
              <a:t>Despertar novas lideranças, preparando-as para assumirem as mais diversas responsabilidades dentro da SSVP.</a:t>
            </a:r>
          </a:p>
        </p:txBody>
      </p:sp>
    </p:spTree>
    <p:extLst>
      <p:ext uri="{BB962C8B-B14F-4D97-AF65-F5344CB8AC3E}">
        <p14:creationId xmlns:p14="http://schemas.microsoft.com/office/powerpoint/2010/main" val="1249403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48000" y="1109317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Regional do CNB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571246" y="2293049"/>
            <a:ext cx="1040155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Sempre que reportar aos coordenadores, seja através de cartas, telefones, e-mails, deverá comunicar também ao presidente do CM;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Conhecer  a organização das ECAFO em sua região e fazer um levantamento de como está a situação das FORMAÇÕES realizadas;</a:t>
            </a:r>
          </a:p>
        </p:txBody>
      </p:sp>
    </p:spTree>
    <p:extLst>
      <p:ext uri="{BB962C8B-B14F-4D97-AF65-F5344CB8AC3E}">
        <p14:creationId xmlns:p14="http://schemas.microsoft.com/office/powerpoint/2010/main" val="9807753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48000" y="1109317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Regional do CNB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154134" y="2166812"/>
            <a:ext cx="1188373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Monitoramento periódico das ECAFO, através de relatórios;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Repassar material de formação e de informação;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Manter um bom relacionamento com as coordenações de ECAFO;</a:t>
            </a:r>
          </a:p>
          <a:p>
            <a:pPr lvl="0" algn="just"/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Trabalhar em conjunto com as outras coordenações; CCA, CJ, e com as (os) vices regionais;</a:t>
            </a:r>
          </a:p>
        </p:txBody>
      </p:sp>
    </p:spTree>
    <p:extLst>
      <p:ext uri="{BB962C8B-B14F-4D97-AF65-F5344CB8AC3E}">
        <p14:creationId xmlns:p14="http://schemas.microsoft.com/office/powerpoint/2010/main" val="19658791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3048000" y="1109317"/>
            <a:ext cx="5733880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Regional do CNB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234462" y="2669984"/>
            <a:ext cx="116006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Ser apoio para os coordenadores de ECAFO e manter uma “biblioteca” de materiais manual e virtual para atender aos coordenadores.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pt-BR" sz="2800" dirty="0">
              <a:latin typeface="Montserrat"/>
              <a:cs typeface="Arial" panose="020B0604020202020204" pitchFamily="34" charset="0"/>
            </a:endParaRPr>
          </a:p>
          <a:p>
            <a:pPr lvl="0" algn="just"/>
            <a:r>
              <a:rPr lang="pt-BR" sz="2800" dirty="0">
                <a:latin typeface="Montserrat"/>
                <a:cs typeface="Arial" panose="020B0604020202020204" pitchFamily="34" charset="0"/>
              </a:rPr>
              <a:t>Enfim, a ECAFO regional  precisa manter o foco na formação, e cuidar para o bom funcionamento das ECAFO dos demais escalões.</a:t>
            </a:r>
          </a:p>
        </p:txBody>
      </p:sp>
    </p:spTree>
    <p:extLst>
      <p:ext uri="{BB962C8B-B14F-4D97-AF65-F5344CB8AC3E}">
        <p14:creationId xmlns:p14="http://schemas.microsoft.com/office/powerpoint/2010/main" val="23404501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D6BC9383-E10A-410C-A46E-189CD3FE8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059F1084-AEB1-4312-B87B-D81F848D8136}"/>
              </a:ext>
            </a:extLst>
          </p:cNvPr>
          <p:cNvGrpSpPr/>
          <p:nvPr/>
        </p:nvGrpSpPr>
        <p:grpSpPr>
          <a:xfrm rot="5400000">
            <a:off x="4621540" y="3312663"/>
            <a:ext cx="6857997" cy="232673"/>
            <a:chOff x="0" y="6378264"/>
            <a:chExt cx="12192000" cy="305870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9C9AD26D-FEBF-4A4B-90D7-C6AD4AEFA918}"/>
                </a:ext>
              </a:extLst>
            </p:cNvPr>
            <p:cNvSpPr/>
            <p:nvPr/>
          </p:nvSpPr>
          <p:spPr>
            <a:xfrm>
              <a:off x="0" y="6378264"/>
              <a:ext cx="12191998" cy="3058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3" name="Agrupar 12">
              <a:extLst>
                <a:ext uri="{FF2B5EF4-FFF2-40B4-BE49-F238E27FC236}">
                  <a16:creationId xmlns:a16="http://schemas.microsoft.com/office/drawing/2014/main" id="{02C62DAC-29D5-4232-91C6-D222F89C6E97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7B3ED004-2012-4130-B00B-DF2250722C53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3976EDA3-8AF0-417D-B32E-FB6617E69791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8126257" y="0"/>
            <a:ext cx="4065743" cy="685799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CFF523A-C0E0-4A4C-A226-3EAAADECCC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8057" y="2083498"/>
            <a:ext cx="3042141" cy="3060000"/>
          </a:xfrm>
          <a:prstGeom prst="rect">
            <a:avLst/>
          </a:prstGeom>
        </p:spPr>
      </p:pic>
      <p:sp>
        <p:nvSpPr>
          <p:cNvPr id="17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539262" y="2461846"/>
            <a:ext cx="6883138" cy="13619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CONSELHO NACIONAL </a:t>
            </a:r>
          </a:p>
          <a:p>
            <a:pPr algn="ctr">
              <a:defRPr/>
            </a:pPr>
            <a:r>
              <a:rPr lang="pt-BR" sz="3600" b="1" dirty="0">
                <a:solidFill>
                  <a:schemeClr val="bg1"/>
                </a:solidFill>
                <a:latin typeface="Garamond" panose="02020404030301010803" pitchFamily="18" charset="0"/>
              </a:rPr>
              <a:t>DO BRASIL</a:t>
            </a:r>
          </a:p>
        </p:txBody>
      </p:sp>
    </p:spTree>
    <p:extLst>
      <p:ext uri="{BB962C8B-B14F-4D97-AF65-F5344CB8AC3E}">
        <p14:creationId xmlns:p14="http://schemas.microsoft.com/office/powerpoint/2010/main" val="9423379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2649415" y="1109317"/>
            <a:ext cx="682283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Nacional do Brasil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1172309" y="3476496"/>
            <a:ext cx="93635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2800" dirty="0">
                <a:latin typeface="Montserrat"/>
              </a:rPr>
              <a:t>A Coordenação Nacional da ECAFO será constituída pelo seu Coordenador e pelos Coordenadores Regionais.</a:t>
            </a:r>
            <a:endParaRPr lang="pt-BR" sz="2800" b="1" dirty="0">
              <a:solidFill>
                <a:srgbClr val="0070C0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7680641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2649415" y="1109317"/>
            <a:ext cx="682283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Nacional do Brasil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732982" y="3143171"/>
            <a:ext cx="1072603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2800" dirty="0">
                <a:latin typeface="Montserrat"/>
              </a:rPr>
              <a:t>Quando possível, e sempre respeitando o conteúdo, a estrutura e a espiritualidade vicentina, o Assessor Espiritual seja convidado a participar e colaborar na organização e realização dos cursos promovidos pela ECAFO.</a:t>
            </a:r>
            <a:endParaRPr lang="pt-BR" sz="2800" b="1" dirty="0">
              <a:solidFill>
                <a:srgbClr val="0070C0"/>
              </a:solidFill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192154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2649415" y="1109317"/>
            <a:ext cx="682283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Nacional do Brasil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154133" y="2112719"/>
            <a:ext cx="1176693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- Cuidar para que a formação aconteça em todo o Brasil;</a:t>
            </a:r>
          </a:p>
          <a:p>
            <a:pPr>
              <a:defRPr/>
            </a:pPr>
            <a:endParaRPr lang="pt-BR" altLang="pt-BR" sz="16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- Pensar a ECAFO; </a:t>
            </a:r>
          </a:p>
          <a:p>
            <a:pPr marL="457200" indent="-457200">
              <a:buFontTx/>
              <a:buChar char="-"/>
              <a:defRPr/>
            </a:pPr>
            <a:endParaRPr lang="pt-BR" altLang="pt-BR" sz="1600" dirty="0">
              <a:latin typeface="Montserrat"/>
              <a:cs typeface="Arial" charset="0"/>
            </a:endParaRPr>
          </a:p>
          <a:p>
            <a:pPr>
              <a:buFontTx/>
              <a:buChar char="-"/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 Criar mecanismos de formação; </a:t>
            </a:r>
          </a:p>
          <a:p>
            <a:pPr>
              <a:buFontTx/>
              <a:buChar char="-"/>
              <a:defRPr/>
            </a:pPr>
            <a:endParaRPr lang="pt-BR" altLang="pt-BR" sz="1600" dirty="0">
              <a:latin typeface="Montserrat"/>
              <a:cs typeface="Arial" charset="0"/>
            </a:endParaRPr>
          </a:p>
          <a:p>
            <a:pPr>
              <a:buFontTx/>
              <a:buChar char="-"/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 Orientar a formação;</a:t>
            </a:r>
          </a:p>
          <a:p>
            <a:pPr>
              <a:buFontTx/>
              <a:buChar char="-"/>
              <a:defRPr/>
            </a:pPr>
            <a:endParaRPr lang="pt-BR" altLang="pt-BR" sz="1600" dirty="0">
              <a:latin typeface="Montserrat"/>
              <a:cs typeface="Arial" charset="0"/>
            </a:endParaRPr>
          </a:p>
          <a:p>
            <a:pPr>
              <a:buFontTx/>
              <a:buChar char="-"/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 Verificar se a formação está acontecendo em todos os escalões;</a:t>
            </a:r>
          </a:p>
          <a:p>
            <a:pPr>
              <a:buFontTx/>
              <a:buChar char="-"/>
              <a:defRPr/>
            </a:pPr>
            <a:endParaRPr lang="pt-BR" altLang="pt-BR" sz="1600" dirty="0">
              <a:latin typeface="Montserrat"/>
              <a:cs typeface="Arial" charset="0"/>
            </a:endParaRPr>
          </a:p>
          <a:p>
            <a:pPr>
              <a:buFontTx/>
              <a:buChar char="-"/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 Dar todo suporte necessário para a formação;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1008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2684584" y="895546"/>
            <a:ext cx="682283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Nacional do Brasil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115910" y="1791093"/>
            <a:ext cx="11921957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- Aplicar o Módulo de Capacitação para Novas Diretorias </a:t>
            </a: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nos CM;</a:t>
            </a:r>
          </a:p>
          <a:p>
            <a:pPr>
              <a:defRPr/>
            </a:pPr>
            <a:endParaRPr lang="pt-BR" altLang="pt-BR" sz="10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- Nomear os coordenadores regionais da ECAFO;</a:t>
            </a:r>
          </a:p>
          <a:p>
            <a:pPr>
              <a:defRPr/>
            </a:pPr>
            <a:endParaRPr lang="pt-BR" altLang="pt-BR" sz="10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- </a:t>
            </a:r>
            <a:r>
              <a:rPr lang="pt-BR" altLang="pt-BR" sz="2400" dirty="0">
                <a:latin typeface="Montserrat"/>
                <a:cs typeface="Arial" charset="0"/>
              </a:rPr>
              <a:t>Elaborar programas de formação,</a:t>
            </a:r>
            <a:r>
              <a:rPr lang="pt-BR" altLang="pt-BR" sz="2800" dirty="0">
                <a:latin typeface="Montserrat"/>
                <a:cs typeface="Arial" charset="0"/>
              </a:rPr>
              <a:t> </a:t>
            </a:r>
            <a:r>
              <a:rPr lang="pt-BR" altLang="pt-BR" sz="2400" dirty="0">
                <a:latin typeface="Montserrat"/>
                <a:cs typeface="Arial" charset="0"/>
              </a:rPr>
              <a:t>colocando sob  a aprovação do CNB;</a:t>
            </a:r>
          </a:p>
          <a:p>
            <a:pPr>
              <a:defRPr/>
            </a:pPr>
            <a:endParaRPr lang="pt-BR" altLang="pt-BR" sz="10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- Realizar reuniões com os coordenadores regionais;</a:t>
            </a:r>
          </a:p>
          <a:p>
            <a:pPr>
              <a:defRPr/>
            </a:pPr>
            <a:endParaRPr lang="pt-BR" altLang="pt-BR" sz="10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- Manter contato constante com os coordenadores regionais e participar de seus eventos sempre que possível;</a:t>
            </a:r>
          </a:p>
          <a:p>
            <a:pPr>
              <a:defRPr/>
            </a:pPr>
            <a:endParaRPr lang="pt-BR" altLang="pt-BR" sz="10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- Enviar ao CNB, planejamento e relatório de suas atividades;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3823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2649415" y="1109317"/>
            <a:ext cx="682283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Nacional do Brasil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515815" y="2750514"/>
            <a:ext cx="114052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Fazer a previsão orçamentária de suas atividades e enviar ao CNB no prazo estabelecido;</a:t>
            </a:r>
          </a:p>
          <a:p>
            <a:pPr>
              <a:buFontTx/>
              <a:buChar char="-"/>
              <a:defRPr/>
            </a:pPr>
            <a:endParaRPr lang="pt-BR" altLang="pt-BR" sz="28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Prestar contas das despesas com as devidas notas fiscais ou cupom fiscal , junto à tesouraria do CNB no prazo estabelecido, incluindo as despesas dos coordenadores regionais;</a:t>
            </a:r>
            <a:endParaRPr lang="pt-BR" sz="2800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490764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72D1E14B-39EC-4AB2-8006-513AE222CE78}"/>
              </a:ext>
            </a:extLst>
          </p:cNvPr>
          <p:cNvSpPr txBox="1">
            <a:spLocks/>
          </p:cNvSpPr>
          <p:nvPr/>
        </p:nvSpPr>
        <p:spPr>
          <a:xfrm>
            <a:off x="2649415" y="1109317"/>
            <a:ext cx="6822831" cy="7896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endParaRPr lang="pt-BR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70C0"/>
                </a:solidFill>
                <a:latin typeface="Garamond" panose="02020404030301010803" pitchFamily="18" charset="0"/>
              </a:rPr>
              <a:t>Conselho Nacional do Brasil</a:t>
            </a: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3" name="Retângulo 2"/>
          <p:cNvSpPr/>
          <p:nvPr/>
        </p:nvSpPr>
        <p:spPr>
          <a:xfrm>
            <a:off x="519289" y="2166812"/>
            <a:ext cx="111985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Desenvolver outras atividades de formação sempre que necessária;</a:t>
            </a:r>
          </a:p>
          <a:p>
            <a:pPr>
              <a:defRPr/>
            </a:pPr>
            <a:endParaRPr lang="pt-BR" altLang="pt-BR" sz="28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Cobrar dos coordenadores regionais suas tarefas;</a:t>
            </a:r>
          </a:p>
          <a:p>
            <a:pPr>
              <a:defRPr/>
            </a:pPr>
            <a:endParaRPr lang="pt-BR" altLang="pt-BR" sz="28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Substituir o coordenador regional se for necessário.</a:t>
            </a:r>
          </a:p>
          <a:p>
            <a:pPr>
              <a:defRPr/>
            </a:pPr>
            <a:endParaRPr lang="pt-BR" altLang="pt-BR" sz="2800" dirty="0">
              <a:latin typeface="Montserrat"/>
              <a:cs typeface="Arial" charset="0"/>
            </a:endParaRPr>
          </a:p>
          <a:p>
            <a:pPr>
              <a:defRPr/>
            </a:pPr>
            <a:r>
              <a:rPr lang="pt-BR" altLang="pt-BR" sz="2800" dirty="0">
                <a:latin typeface="Montserrat"/>
                <a:cs typeface="Arial" charset="0"/>
              </a:rPr>
              <a:t>Enfim, dar todo suporte e atenção para que a formação aconteça de fato em todo Brasil.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4369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81354" y="1074738"/>
            <a:ext cx="11090031" cy="4831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5000"/>
              </a:lnSpc>
              <a:buSzPct val="100000"/>
            </a:pPr>
            <a:r>
              <a:rPr lang="en-GB" altLang="pt-BR" sz="3600" b="1" dirty="0" err="1">
                <a:solidFill>
                  <a:srgbClr val="0070C0"/>
                </a:solidFill>
                <a:latin typeface="Garamond" panose="02020404030301010803" pitchFamily="18" charset="0"/>
              </a:rPr>
              <a:t>Desafios</a:t>
            </a:r>
            <a:r>
              <a:rPr lang="en-GB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 da ECAFO:</a:t>
            </a:r>
          </a:p>
          <a:p>
            <a:pPr algn="ctr" eaLnBrk="1" hangingPunct="1">
              <a:lnSpc>
                <a:spcPct val="95000"/>
              </a:lnSpc>
              <a:buSzPct val="100000"/>
            </a:pPr>
            <a:endParaRPr lang="en-GB" altLang="pt-BR" sz="3600" b="1" i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ctr" eaLnBrk="1" hangingPunct="1">
              <a:lnSpc>
                <a:spcPct val="95000"/>
              </a:lnSpc>
              <a:buSzPct val="100000"/>
            </a:pPr>
            <a:endParaRPr lang="en-GB" altLang="pt-BR" sz="2800" b="1" i="1" dirty="0">
              <a:solidFill>
                <a:srgbClr val="0070C0"/>
              </a:solidFill>
              <a:latin typeface="Montserrat"/>
            </a:endParaRP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Criar e manter em cada Conselho Central, um núcleo de formação vicentina  permanente, com ações periódicas. </a:t>
            </a: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  <a:buFont typeface="Calibri" panose="020F0502020204030204" pitchFamily="34" charset="0"/>
              <a:buNone/>
            </a:pPr>
            <a:endParaRPr lang="pt-BR" altLang="pt-BR" sz="2800" dirty="0">
              <a:solidFill>
                <a:srgbClr val="000000"/>
              </a:solidFill>
              <a:latin typeface="Montserrat"/>
            </a:endParaRP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Realizar “ ECAFO” de forma  integral (capacitação)</a:t>
            </a: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  <a:buFont typeface="Calibri" panose="020F0502020204030204" pitchFamily="34" charset="0"/>
              <a:buNone/>
            </a:pPr>
            <a:endParaRPr lang="pt-BR" altLang="pt-BR" sz="2800" dirty="0">
              <a:solidFill>
                <a:srgbClr val="000000"/>
              </a:solidFill>
              <a:latin typeface="Montserrat"/>
            </a:endParaRPr>
          </a:p>
          <a:p>
            <a:pPr algn="just" eaLnBrk="1" hangingPunct="1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Buscar meios para que o plano de formação seja o mais abrangente possível e que chegue a todos os confrades e  </a:t>
            </a:r>
            <a:r>
              <a:rPr lang="pt-BR" altLang="pt-BR" sz="2800" dirty="0" err="1">
                <a:solidFill>
                  <a:srgbClr val="000000"/>
                </a:solidFill>
                <a:latin typeface="Montserrat"/>
              </a:rPr>
              <a:t>consócias</a:t>
            </a: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 por meio de ações criativas e motivadoras. </a:t>
            </a:r>
            <a:endParaRPr lang="pt-BR" alt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4248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pic>
        <p:nvPicPr>
          <p:cNvPr id="13" name="Picture 7" descr="Conheça 4 habilidades fundamentais para trabalhar em equipe - IDEBRASIL">
            <a:extLst>
              <a:ext uri="{FF2B5EF4-FFF2-40B4-BE49-F238E27FC236}">
                <a16:creationId xmlns:a16="http://schemas.microsoft.com/office/drawing/2014/main" id="{27A820AA-2F6B-43BD-AA78-4EA7E173A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756604"/>
            <a:ext cx="6705600" cy="4326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tângulo 3">
            <a:extLst>
              <a:ext uri="{FF2B5EF4-FFF2-40B4-BE49-F238E27FC236}">
                <a16:creationId xmlns:a16="http://schemas.microsoft.com/office/drawing/2014/main" id="{BDA7F54A-9C08-4C67-9BD0-C4008A56F6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74513"/>
            <a:ext cx="12192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2800" dirty="0">
                <a:latin typeface="Montserrat" panose="00000500000000000000" pitchFamily="2" charset="0"/>
              </a:rPr>
              <a:t>Trabalhar em equipe</a:t>
            </a:r>
          </a:p>
        </p:txBody>
      </p:sp>
      <p:sp>
        <p:nvSpPr>
          <p:cNvPr id="15" name="Retângulo 2">
            <a:extLst>
              <a:ext uri="{FF2B5EF4-FFF2-40B4-BE49-F238E27FC236}">
                <a16:creationId xmlns:a16="http://schemas.microsoft.com/office/drawing/2014/main" id="{FBDC06C6-AB76-4C60-88B3-E075B90BE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895" y="6124140"/>
            <a:ext cx="1219200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2800" dirty="0">
                <a:latin typeface="Montserrat" panose="00000500000000000000" pitchFamily="2" charset="0"/>
              </a:rPr>
              <a:t>Para vencer a pobreza</a:t>
            </a:r>
          </a:p>
        </p:txBody>
      </p:sp>
    </p:spTree>
    <p:extLst>
      <p:ext uri="{BB962C8B-B14F-4D97-AF65-F5344CB8AC3E}">
        <p14:creationId xmlns:p14="http://schemas.microsoft.com/office/powerpoint/2010/main" val="1762230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12">
            <a:extLst>
              <a:ext uri="{FF2B5EF4-FFF2-40B4-BE49-F238E27FC236}">
                <a16:creationId xmlns:a16="http://schemas.microsoft.com/office/drawing/2014/main" id="{3BFD900B-23E6-4E15-9FE9-711DAE1DA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71724"/>
            <a:ext cx="6602381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pt-BR" altLang="pt-BR" sz="2800" dirty="0">
                <a:latin typeface="Montserrat" panose="00000500000000000000" pitchFamily="2" charset="0"/>
              </a:rPr>
              <a:t>Trabalho </a:t>
            </a:r>
            <a:r>
              <a:rPr lang="pt-BR" altLang="pt-BR" sz="2800" u="sng" dirty="0">
                <a:latin typeface="Montserrat" panose="00000500000000000000" pitchFamily="2" charset="0"/>
              </a:rPr>
              <a:t>unido e coordenado</a:t>
            </a:r>
            <a:r>
              <a:rPr lang="pt-BR" altLang="pt-BR" sz="2800" dirty="0">
                <a:latin typeface="Montserrat" panose="00000500000000000000" pitchFamily="2" charset="0"/>
              </a:rPr>
              <a:t>, para que a formação chegue a todas as conferências, para reanimá-las.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altLang="pt-BR" sz="2800" dirty="0">
                <a:latin typeface="Montserrat" panose="00000500000000000000" pitchFamily="2" charset="0"/>
              </a:rPr>
              <a:t>Utilizar </a:t>
            </a:r>
            <a:r>
              <a:rPr lang="pt-BR" altLang="pt-BR" sz="2800" u="sng" dirty="0">
                <a:latin typeface="Montserrat" panose="00000500000000000000" pitchFamily="2" charset="0"/>
              </a:rPr>
              <a:t>linguagem acessível</a:t>
            </a:r>
            <a:r>
              <a:rPr lang="pt-BR" altLang="pt-BR" sz="2800" dirty="0">
                <a:latin typeface="Montserrat" panose="00000500000000000000" pitchFamily="2" charset="0"/>
              </a:rPr>
              <a:t>, cheia de alegria e responsabilidade.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altLang="pt-BR" sz="2800" u="sng" dirty="0">
                <a:latin typeface="Montserrat" panose="00000500000000000000" pitchFamily="2" charset="0"/>
              </a:rPr>
              <a:t>Divulgar</a:t>
            </a:r>
            <a:r>
              <a:rPr lang="pt-BR" altLang="pt-BR" sz="2800" dirty="0">
                <a:latin typeface="Montserrat" panose="00000500000000000000" pitchFamily="2" charset="0"/>
              </a:rPr>
              <a:t> as formações nas comunidades e aos párocos, para que alguém não vicentino se sinta tocado e venha fazer parte.</a:t>
            </a:r>
            <a:endParaRPr lang="pt-BR" altLang="pt-BR" sz="2800" dirty="0">
              <a:latin typeface="Montserrat" panose="00000500000000000000" pitchFamily="2" charset="0"/>
              <a:cs typeface="Calibri" panose="020F0502020204030204" pitchFamily="34" charset="0"/>
            </a:endParaRP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BF35B7DD-5234-410D-80C1-53E848A150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2609453"/>
              </p:ext>
            </p:extLst>
          </p:nvPr>
        </p:nvGraphicFramePr>
        <p:xfrm>
          <a:off x="6096000" y="328246"/>
          <a:ext cx="6096000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3">
            <a:extLst>
              <a:ext uri="{FF2B5EF4-FFF2-40B4-BE49-F238E27FC236}">
                <a16:creationId xmlns:a16="http://schemas.microsoft.com/office/drawing/2014/main" id="{982581BC-27A7-4885-A1A1-68453F7C5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48504"/>
            <a:ext cx="8375376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2800" b="1" dirty="0">
                <a:solidFill>
                  <a:srgbClr val="0070C0"/>
                </a:solidFill>
                <a:latin typeface="Montserrat" panose="00000500000000000000" pitchFamily="2" charset="0"/>
              </a:rPr>
              <a:t>Trabalhar em equipe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70340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8529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ítulo 1">
            <a:extLst>
              <a:ext uri="{FF2B5EF4-FFF2-40B4-BE49-F238E27FC236}">
                <a16:creationId xmlns:a16="http://schemas.microsoft.com/office/drawing/2014/main" id="{A1A75166-D5D0-4C19-B841-26C9A1CA1031}"/>
              </a:ext>
            </a:extLst>
          </p:cNvPr>
          <p:cNvSpPr txBox="1">
            <a:spLocks/>
          </p:cNvSpPr>
          <p:nvPr/>
        </p:nvSpPr>
        <p:spPr bwMode="auto">
          <a:xfrm>
            <a:off x="1139825" y="2501647"/>
            <a:ext cx="650557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800" b="1" dirty="0">
                <a:latin typeface="Montserrat" panose="00000500000000000000" pitchFamily="2" charset="0"/>
                <a:cs typeface="Tahoma" panose="020B0604030504040204" pitchFamily="34" charset="0"/>
              </a:rPr>
              <a:t>SSVP</a:t>
            </a:r>
          </a:p>
        </p:txBody>
      </p:sp>
      <p:pic>
        <p:nvPicPr>
          <p:cNvPr id="43011" name="Imagem 4">
            <a:extLst>
              <a:ext uri="{FF2B5EF4-FFF2-40B4-BE49-F238E27FC236}">
                <a16:creationId xmlns:a16="http://schemas.microsoft.com/office/drawing/2014/main" id="{C0023D37-C865-4CF4-86D9-1E9B6DE19D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25" y="1947863"/>
            <a:ext cx="3151188" cy="450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8" name="Conector de seta reta 47">
            <a:extLst>
              <a:ext uri="{FF2B5EF4-FFF2-40B4-BE49-F238E27FC236}">
                <a16:creationId xmlns:a16="http://schemas.microsoft.com/office/drawing/2014/main" id="{19E736E0-4219-4485-BB3C-91B51F6046BC}"/>
              </a:ext>
            </a:extLst>
          </p:cNvPr>
          <p:cNvCxnSpPr/>
          <p:nvPr/>
        </p:nvCxnSpPr>
        <p:spPr>
          <a:xfrm flipV="1">
            <a:off x="7645400" y="1968500"/>
            <a:ext cx="6477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de seta reta 49">
            <a:extLst>
              <a:ext uri="{FF2B5EF4-FFF2-40B4-BE49-F238E27FC236}">
                <a16:creationId xmlns:a16="http://schemas.microsoft.com/office/drawing/2014/main" id="{04F3D3E3-607F-4F40-B49B-4630309336A2}"/>
              </a:ext>
            </a:extLst>
          </p:cNvPr>
          <p:cNvCxnSpPr/>
          <p:nvPr/>
        </p:nvCxnSpPr>
        <p:spPr>
          <a:xfrm flipV="1">
            <a:off x="7975600" y="2908300"/>
            <a:ext cx="635000" cy="33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de seta reta 51">
            <a:extLst>
              <a:ext uri="{FF2B5EF4-FFF2-40B4-BE49-F238E27FC236}">
                <a16:creationId xmlns:a16="http://schemas.microsoft.com/office/drawing/2014/main" id="{44471769-C3DE-45FE-9DE0-74DEE0943D7C}"/>
              </a:ext>
            </a:extLst>
          </p:cNvPr>
          <p:cNvCxnSpPr/>
          <p:nvPr/>
        </p:nvCxnSpPr>
        <p:spPr>
          <a:xfrm>
            <a:off x="7874000" y="3910014"/>
            <a:ext cx="558800" cy="128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de seta reta 53">
            <a:extLst>
              <a:ext uri="{FF2B5EF4-FFF2-40B4-BE49-F238E27FC236}">
                <a16:creationId xmlns:a16="http://schemas.microsoft.com/office/drawing/2014/main" id="{B5A445F2-E8E1-4CEB-8AE2-16A0BFFC5E0B}"/>
              </a:ext>
            </a:extLst>
          </p:cNvPr>
          <p:cNvCxnSpPr/>
          <p:nvPr/>
        </p:nvCxnSpPr>
        <p:spPr>
          <a:xfrm flipV="1">
            <a:off x="7048500" y="1689100"/>
            <a:ext cx="25400" cy="279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de seta reta 55">
            <a:extLst>
              <a:ext uri="{FF2B5EF4-FFF2-40B4-BE49-F238E27FC236}">
                <a16:creationId xmlns:a16="http://schemas.microsoft.com/office/drawing/2014/main" id="{3B1206C3-625A-4309-97F3-68468E076073}"/>
              </a:ext>
            </a:extLst>
          </p:cNvPr>
          <p:cNvCxnSpPr/>
          <p:nvPr/>
        </p:nvCxnSpPr>
        <p:spPr>
          <a:xfrm flipH="1" flipV="1">
            <a:off x="6273800" y="1968500"/>
            <a:ext cx="3810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de seta reta 57">
            <a:extLst>
              <a:ext uri="{FF2B5EF4-FFF2-40B4-BE49-F238E27FC236}">
                <a16:creationId xmlns:a16="http://schemas.microsoft.com/office/drawing/2014/main" id="{A67D3583-1D04-4E7E-B2AA-CE1291963A90}"/>
              </a:ext>
            </a:extLst>
          </p:cNvPr>
          <p:cNvCxnSpPr/>
          <p:nvPr/>
        </p:nvCxnSpPr>
        <p:spPr>
          <a:xfrm flipH="1" flipV="1">
            <a:off x="6045200" y="2605088"/>
            <a:ext cx="228600" cy="177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de seta reta 59">
            <a:extLst>
              <a:ext uri="{FF2B5EF4-FFF2-40B4-BE49-F238E27FC236}">
                <a16:creationId xmlns:a16="http://schemas.microsoft.com/office/drawing/2014/main" id="{9EDE3F48-C426-428E-A7BE-FE304DB11D6C}"/>
              </a:ext>
            </a:extLst>
          </p:cNvPr>
          <p:cNvCxnSpPr/>
          <p:nvPr/>
        </p:nvCxnSpPr>
        <p:spPr>
          <a:xfrm flipH="1" flipV="1">
            <a:off x="5354638" y="3035301"/>
            <a:ext cx="690562" cy="193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de seta reta 61">
            <a:extLst>
              <a:ext uri="{FF2B5EF4-FFF2-40B4-BE49-F238E27FC236}">
                <a16:creationId xmlns:a16="http://schemas.microsoft.com/office/drawing/2014/main" id="{714790B0-FDF7-4871-8A6A-AC170DE5BA32}"/>
              </a:ext>
            </a:extLst>
          </p:cNvPr>
          <p:cNvCxnSpPr/>
          <p:nvPr/>
        </p:nvCxnSpPr>
        <p:spPr>
          <a:xfrm flipH="1">
            <a:off x="5745164" y="4038600"/>
            <a:ext cx="528637" cy="406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de seta reta 63">
            <a:extLst>
              <a:ext uri="{FF2B5EF4-FFF2-40B4-BE49-F238E27FC236}">
                <a16:creationId xmlns:a16="http://schemas.microsoft.com/office/drawing/2014/main" id="{187D6916-9CD1-4474-A136-8B4BABC331D0}"/>
              </a:ext>
            </a:extLst>
          </p:cNvPr>
          <p:cNvCxnSpPr/>
          <p:nvPr/>
        </p:nvCxnSpPr>
        <p:spPr>
          <a:xfrm flipH="1">
            <a:off x="5880100" y="4648200"/>
            <a:ext cx="647700" cy="431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21" name="CaixaDeTexto 65">
            <a:extLst>
              <a:ext uri="{FF2B5EF4-FFF2-40B4-BE49-F238E27FC236}">
                <a16:creationId xmlns:a16="http://schemas.microsoft.com/office/drawing/2014/main" id="{5F41513A-D272-4652-A07B-B05BE6538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1844676"/>
            <a:ext cx="11811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600" dirty="0">
                <a:latin typeface="Montserrat" panose="00000500000000000000" pitchFamily="2" charset="0"/>
              </a:rPr>
              <a:t>DECOM</a:t>
            </a:r>
          </a:p>
        </p:txBody>
      </p:sp>
      <p:sp>
        <p:nvSpPr>
          <p:cNvPr id="43022" name="CaixaDeTexto 67">
            <a:extLst>
              <a:ext uri="{FF2B5EF4-FFF2-40B4-BE49-F238E27FC236}">
                <a16:creationId xmlns:a16="http://schemas.microsoft.com/office/drawing/2014/main" id="{602C5C11-EBC1-409D-BA65-21F639DDB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1074" y="2789238"/>
            <a:ext cx="15859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600" dirty="0">
                <a:latin typeface="Montserrat" panose="00000500000000000000" pitchFamily="2" charset="0"/>
              </a:rPr>
              <a:t>OBRA UNIDA</a:t>
            </a:r>
          </a:p>
        </p:txBody>
      </p:sp>
      <p:sp>
        <p:nvSpPr>
          <p:cNvPr id="43023" name="CaixaDeTexto 68">
            <a:extLst>
              <a:ext uri="{FF2B5EF4-FFF2-40B4-BE49-F238E27FC236}">
                <a16:creationId xmlns:a16="http://schemas.microsoft.com/office/drawing/2014/main" id="{B3BA57C3-058F-4E7C-8DD7-78ED87D9C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2638" y="3951288"/>
            <a:ext cx="194731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600" dirty="0">
                <a:latin typeface="Montserrat" panose="00000500000000000000" pitchFamily="2" charset="0"/>
              </a:rPr>
              <a:t>OBRA ESPECIAL</a:t>
            </a:r>
          </a:p>
        </p:txBody>
      </p:sp>
      <p:sp>
        <p:nvSpPr>
          <p:cNvPr id="43024" name="CaixaDeTexto 69">
            <a:extLst>
              <a:ext uri="{FF2B5EF4-FFF2-40B4-BE49-F238E27FC236}">
                <a16:creationId xmlns:a16="http://schemas.microsoft.com/office/drawing/2014/main" id="{F2E816AB-773C-43BA-BA9A-B96A1BEE7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4838" y="1428751"/>
            <a:ext cx="11811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600" dirty="0">
                <a:latin typeface="Montserrat" panose="00000500000000000000" pitchFamily="2" charset="0"/>
              </a:rPr>
              <a:t>CJ</a:t>
            </a:r>
          </a:p>
        </p:txBody>
      </p:sp>
      <p:sp>
        <p:nvSpPr>
          <p:cNvPr id="43025" name="CaixaDeTexto 70">
            <a:extLst>
              <a:ext uri="{FF2B5EF4-FFF2-40B4-BE49-F238E27FC236}">
                <a16:creationId xmlns:a16="http://schemas.microsoft.com/office/drawing/2014/main" id="{37F4AB95-56CA-4CB1-A937-5A975F286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5164" y="1733551"/>
            <a:ext cx="134937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600" dirty="0">
                <a:latin typeface="Montserrat" panose="00000500000000000000" pitchFamily="2" charset="0"/>
              </a:rPr>
              <a:t>CCA</a:t>
            </a:r>
          </a:p>
        </p:txBody>
      </p:sp>
      <p:sp>
        <p:nvSpPr>
          <p:cNvPr id="43026" name="CaixaDeTexto 71">
            <a:extLst>
              <a:ext uri="{FF2B5EF4-FFF2-40B4-BE49-F238E27FC236}">
                <a16:creationId xmlns:a16="http://schemas.microsoft.com/office/drawing/2014/main" id="{AA7CB553-4D7A-4AE3-991A-7502D5157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6" y="2354263"/>
            <a:ext cx="15033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600" dirty="0">
                <a:latin typeface="Montserrat" panose="00000500000000000000" pitchFamily="2" charset="0"/>
              </a:rPr>
              <a:t>MISSOES</a:t>
            </a:r>
          </a:p>
        </p:txBody>
      </p:sp>
      <p:sp>
        <p:nvSpPr>
          <p:cNvPr id="43027" name="CaixaDeTexto 72">
            <a:extLst>
              <a:ext uri="{FF2B5EF4-FFF2-40B4-BE49-F238E27FC236}">
                <a16:creationId xmlns:a16="http://schemas.microsoft.com/office/drawing/2014/main" id="{CF28934F-9C37-46ED-B728-E1CADD4A6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099" y="2866024"/>
            <a:ext cx="168433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600" b="1" dirty="0">
                <a:latin typeface="Montserrat" panose="00000500000000000000" pitchFamily="2" charset="0"/>
              </a:rPr>
              <a:t>DENOR</a:t>
            </a:r>
          </a:p>
        </p:txBody>
      </p:sp>
      <p:sp>
        <p:nvSpPr>
          <p:cNvPr id="43028" name="CaixaDeTexto 73">
            <a:extLst>
              <a:ext uri="{FF2B5EF4-FFF2-40B4-BE49-F238E27FC236}">
                <a16:creationId xmlns:a16="http://schemas.microsoft.com/office/drawing/2014/main" id="{DC2F9217-1843-44E3-AF20-F6B2642CA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926" y="4465638"/>
            <a:ext cx="1438274" cy="36933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b="1" dirty="0">
                <a:latin typeface="Montserrat" panose="00000500000000000000" pitchFamily="2" charset="0"/>
              </a:rPr>
              <a:t>ECAFO</a:t>
            </a:r>
          </a:p>
        </p:txBody>
      </p:sp>
      <p:sp>
        <p:nvSpPr>
          <p:cNvPr id="43029" name="CaixaDeTexto 74">
            <a:extLst>
              <a:ext uri="{FF2B5EF4-FFF2-40B4-BE49-F238E27FC236}">
                <a16:creationId xmlns:a16="http://schemas.microsoft.com/office/drawing/2014/main" id="{9A722644-4574-426D-823E-151C575C9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2174" y="5037138"/>
            <a:ext cx="29321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t-BR" altLang="pt-BR" sz="1600" dirty="0">
                <a:latin typeface="Montserrat" panose="00000500000000000000" pitchFamily="2" charset="0"/>
              </a:rPr>
              <a:t>MEMBROS DA DIRETORIA</a:t>
            </a:r>
          </a:p>
        </p:txBody>
      </p:sp>
      <p:cxnSp>
        <p:nvCxnSpPr>
          <p:cNvPr id="77" name="Conector de seta reta 76">
            <a:extLst>
              <a:ext uri="{FF2B5EF4-FFF2-40B4-BE49-F238E27FC236}">
                <a16:creationId xmlns:a16="http://schemas.microsoft.com/office/drawing/2014/main" id="{FCFB377D-A347-46C2-9AC2-B6DBF609E7B0}"/>
              </a:ext>
            </a:extLst>
          </p:cNvPr>
          <p:cNvCxnSpPr/>
          <p:nvPr/>
        </p:nvCxnSpPr>
        <p:spPr>
          <a:xfrm>
            <a:off x="8293100" y="5021264"/>
            <a:ext cx="317500" cy="142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31" name="CaixaDeTexto 78">
            <a:extLst>
              <a:ext uri="{FF2B5EF4-FFF2-40B4-BE49-F238E27FC236}">
                <a16:creationId xmlns:a16="http://schemas.microsoft.com/office/drawing/2014/main" id="{63DB2B64-5739-471F-956C-DBAC6F34F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0137" y="5103813"/>
            <a:ext cx="29321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dirty="0">
                <a:latin typeface="Montserrat" panose="00000500000000000000" pitchFamily="2" charset="0"/>
              </a:rPr>
              <a:t>ASSESSOR ESPIRITUAL</a:t>
            </a:r>
          </a:p>
        </p:txBody>
      </p:sp>
      <p:sp>
        <p:nvSpPr>
          <p:cNvPr id="83" name="Seta para a direita 82">
            <a:extLst>
              <a:ext uri="{FF2B5EF4-FFF2-40B4-BE49-F238E27FC236}">
                <a16:creationId xmlns:a16="http://schemas.microsoft.com/office/drawing/2014/main" id="{A033CDA6-BCFD-43B7-9DE4-EDC0016068B2}"/>
              </a:ext>
            </a:extLst>
          </p:cNvPr>
          <p:cNvSpPr/>
          <p:nvPr/>
        </p:nvSpPr>
        <p:spPr>
          <a:xfrm>
            <a:off x="1139825" y="3871119"/>
            <a:ext cx="1844675" cy="40640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8459" name="Título 1">
            <a:extLst>
              <a:ext uri="{FF2B5EF4-FFF2-40B4-BE49-F238E27FC236}">
                <a16:creationId xmlns:a16="http://schemas.microsoft.com/office/drawing/2014/main" id="{C5D1FF85-34F1-4331-BF54-9921C4ADB84C}"/>
              </a:ext>
            </a:extLst>
          </p:cNvPr>
          <p:cNvSpPr txBox="1">
            <a:spLocks/>
          </p:cNvSpPr>
          <p:nvPr/>
        </p:nvSpPr>
        <p:spPr bwMode="auto">
          <a:xfrm>
            <a:off x="158750" y="5872163"/>
            <a:ext cx="7576343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pt-BR" sz="2800" b="1" dirty="0">
                <a:latin typeface="Montserrat" panose="00000500000000000000" pitchFamily="2" charset="0"/>
                <a:cs typeface="Tahoma" panose="020B0604030504040204" pitchFamily="34" charset="0"/>
              </a:rPr>
              <a:t>CM / CC  / OU / CP / OE / CONFERENCIA</a:t>
            </a:r>
          </a:p>
        </p:txBody>
      </p:sp>
      <p:sp>
        <p:nvSpPr>
          <p:cNvPr id="3" name="Seta para baixo 2">
            <a:extLst>
              <a:ext uri="{FF2B5EF4-FFF2-40B4-BE49-F238E27FC236}">
                <a16:creationId xmlns:a16="http://schemas.microsoft.com/office/drawing/2014/main" id="{B812DDF4-AFE9-4045-9741-404C7D10E261}"/>
              </a:ext>
            </a:extLst>
          </p:cNvPr>
          <p:cNvSpPr/>
          <p:nvPr/>
        </p:nvSpPr>
        <p:spPr>
          <a:xfrm>
            <a:off x="1913731" y="5027613"/>
            <a:ext cx="296862" cy="4762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6F937271-3BB2-4B23-8790-FCD99C93296A}"/>
              </a:ext>
            </a:extLst>
          </p:cNvPr>
          <p:cNvCxnSpPr/>
          <p:nvPr/>
        </p:nvCxnSpPr>
        <p:spPr>
          <a:xfrm flipH="1">
            <a:off x="5589588" y="3505200"/>
            <a:ext cx="647700" cy="431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38" name="CaixaDeTexto 68">
            <a:extLst>
              <a:ext uri="{FF2B5EF4-FFF2-40B4-BE49-F238E27FC236}">
                <a16:creationId xmlns:a16="http://schemas.microsoft.com/office/drawing/2014/main" id="{6DF31D6C-7DBA-42D7-B52D-A893A1FE2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437" y="3900488"/>
            <a:ext cx="236855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600" dirty="0">
                <a:latin typeface="Montserrat" panose="00000500000000000000" pitchFamily="2" charset="0"/>
              </a:rPr>
              <a:t>FAMILIA VICENTINA</a:t>
            </a:r>
          </a:p>
        </p:txBody>
      </p:sp>
      <p:cxnSp>
        <p:nvCxnSpPr>
          <p:cNvPr id="33" name="Conector de seta reta 32">
            <a:extLst>
              <a:ext uri="{FF2B5EF4-FFF2-40B4-BE49-F238E27FC236}">
                <a16:creationId xmlns:a16="http://schemas.microsoft.com/office/drawing/2014/main" id="{02EC2E9A-5B10-4686-A2D4-AF65FB02FF2A}"/>
              </a:ext>
            </a:extLst>
          </p:cNvPr>
          <p:cNvCxnSpPr/>
          <p:nvPr/>
        </p:nvCxnSpPr>
        <p:spPr>
          <a:xfrm flipV="1">
            <a:off x="8027988" y="2473325"/>
            <a:ext cx="635000" cy="33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40" name="CaixaDeTexto 68">
            <a:extLst>
              <a:ext uri="{FF2B5EF4-FFF2-40B4-BE49-F238E27FC236}">
                <a16:creationId xmlns:a16="http://schemas.microsoft.com/office/drawing/2014/main" id="{E9596D23-B991-409E-BB2D-8DE7B412A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2354263"/>
            <a:ext cx="27979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600" dirty="0">
                <a:latin typeface="Montserrat" panose="00000500000000000000" pitchFamily="2" charset="0"/>
              </a:rPr>
              <a:t>A SUA COMUNIDADE</a:t>
            </a:r>
          </a:p>
        </p:txBody>
      </p:sp>
      <p:pic>
        <p:nvPicPr>
          <p:cNvPr id="34" name="Imagem 33">
            <a:extLst>
              <a:ext uri="{FF2B5EF4-FFF2-40B4-BE49-F238E27FC236}">
                <a16:creationId xmlns:a16="http://schemas.microsoft.com/office/drawing/2014/main" id="{21421A60-9ECB-4998-AECA-D1779EA58A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9948" y="742004"/>
            <a:ext cx="1609725" cy="1612426"/>
          </a:xfrm>
          <a:prstGeom prst="rect">
            <a:avLst/>
          </a:prstGeom>
        </p:spPr>
      </p:pic>
      <p:sp>
        <p:nvSpPr>
          <p:cNvPr id="36" name="Retângulo 3">
            <a:extLst>
              <a:ext uri="{FF2B5EF4-FFF2-40B4-BE49-F238E27FC236}">
                <a16:creationId xmlns:a16="http://schemas.microsoft.com/office/drawing/2014/main" id="{59B0FCBD-E420-4B5B-8393-1C1D81D27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3846"/>
            <a:ext cx="12030560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2800" b="1" dirty="0">
                <a:solidFill>
                  <a:srgbClr val="0070C0"/>
                </a:solidFill>
                <a:latin typeface="Montserrat" panose="00000500000000000000" pitchFamily="2" charset="0"/>
              </a:rPr>
              <a:t>Trabalhar em equipe</a:t>
            </a: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AD0CA6B5-882F-4B2C-A513-5952DA5AD568}"/>
              </a:ext>
            </a:extLst>
          </p:cNvPr>
          <p:cNvSpPr/>
          <p:nvPr/>
        </p:nvSpPr>
        <p:spPr>
          <a:xfrm>
            <a:off x="0" y="0"/>
            <a:ext cx="12192000" cy="571500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2F0D4D47-92CA-4C8B-AE61-C4AB87439F01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A64B58CF-ECA4-4046-B0A6-7AB3F0C8CE9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39" name="Agrupar 38">
              <a:extLst>
                <a:ext uri="{FF2B5EF4-FFF2-40B4-BE49-F238E27FC236}">
                  <a16:creationId xmlns:a16="http://schemas.microsoft.com/office/drawing/2014/main" id="{37A9978C-307E-4957-8F41-4170D9886C37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40" name="Retângulo 39">
                <a:extLst>
                  <a:ext uri="{FF2B5EF4-FFF2-40B4-BE49-F238E27FC236}">
                    <a16:creationId xmlns:a16="http://schemas.microsoft.com/office/drawing/2014/main" id="{899BDC52-D30B-40FD-BBFE-5BCC506A481F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41" name="Retângulo 40">
                <a:extLst>
                  <a:ext uri="{FF2B5EF4-FFF2-40B4-BE49-F238E27FC236}">
                    <a16:creationId xmlns:a16="http://schemas.microsoft.com/office/drawing/2014/main" id="{793E4370-F2C6-4B32-9CD3-FBCF4DAE03D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86678532"/>
      </p:ext>
    </p:extLst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28E19F5B-F8E2-4282-BB93-6923DA3565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9948" y="742004"/>
            <a:ext cx="1609725" cy="1612426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D44BBC58-F993-4BE6-9896-AD5EE202FF74}"/>
              </a:ext>
            </a:extLst>
          </p:cNvPr>
          <p:cNvSpPr/>
          <p:nvPr/>
        </p:nvSpPr>
        <p:spPr>
          <a:xfrm>
            <a:off x="0" y="0"/>
            <a:ext cx="12192000" cy="571500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25003" y="1130890"/>
            <a:ext cx="1153467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SzPct val="100000"/>
            </a:pPr>
            <a:r>
              <a:rPr lang="pt-BR" altLang="pt-BR" sz="3600" b="1" dirty="0">
                <a:solidFill>
                  <a:srgbClr val="0070C0"/>
                </a:solidFill>
                <a:latin typeface="Montserrat"/>
              </a:rPr>
              <a:t>CONCLUINDO</a:t>
            </a:r>
          </a:p>
          <a:p>
            <a:pPr algn="ctr">
              <a:buSzPct val="100000"/>
            </a:pPr>
            <a:endParaRPr lang="pt-BR" altLang="pt-BR" sz="3600" b="1" dirty="0">
              <a:solidFill>
                <a:srgbClr val="0070C0"/>
              </a:solidFill>
              <a:latin typeface="Montserrat"/>
            </a:endParaRPr>
          </a:p>
          <a:p>
            <a:pPr algn="just"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- As coordenações de ECAFO  precisam estudar e conhecer os Módulos de Formação.</a:t>
            </a:r>
          </a:p>
          <a:p>
            <a:pPr marL="457200" indent="-457200" algn="just">
              <a:buSzPct val="100000"/>
              <a:buFontTx/>
              <a:buChar char="-"/>
            </a:pPr>
            <a:endParaRPr lang="pt-BR" altLang="pt-BR" dirty="0">
              <a:solidFill>
                <a:srgbClr val="000000"/>
              </a:solidFill>
              <a:latin typeface="Montserrat"/>
            </a:endParaRPr>
          </a:p>
          <a:p>
            <a:pPr algn="just"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- Precisam estar em constante formação através de estudos da vida de nosso patrono, de nossos fundadores e daqueles que contribuíram para que a SSVP crescesse até os dias atuais;</a:t>
            </a:r>
          </a:p>
          <a:p>
            <a:pPr marL="457200" indent="-457200" algn="just">
              <a:buSzPct val="100000"/>
              <a:buFontTx/>
              <a:buChar char="-"/>
            </a:pPr>
            <a:endParaRPr lang="pt-BR" altLang="pt-BR" dirty="0">
              <a:solidFill>
                <a:srgbClr val="000000"/>
              </a:solidFill>
              <a:latin typeface="Montserrat"/>
            </a:endParaRPr>
          </a:p>
          <a:p>
            <a:pPr algn="just"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- Tomar conhecimento e ler as literaturas vicentinas;</a:t>
            </a:r>
          </a:p>
          <a:p>
            <a:pPr algn="just">
              <a:buSzPct val="100000"/>
            </a:pPr>
            <a:endParaRPr lang="pt-BR" altLang="pt-BR" dirty="0">
              <a:solidFill>
                <a:srgbClr val="000000"/>
              </a:solidFill>
              <a:latin typeface="Montserrat"/>
            </a:endParaRPr>
          </a:p>
          <a:p>
            <a:pPr algn="just"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- E acima de tudo gostar de trabalhar com a formação, ser entusiasmado, motivador e empreendedor.</a:t>
            </a:r>
          </a:p>
        </p:txBody>
      </p:sp>
    </p:spTree>
    <p:extLst>
      <p:ext uri="{BB962C8B-B14F-4D97-AF65-F5344CB8AC3E}">
        <p14:creationId xmlns:p14="http://schemas.microsoft.com/office/powerpoint/2010/main" val="14095563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B75C4FD3-8A23-4170-9D91-4D4B3C8FE43E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7F27E93-A654-4FBB-BEBE-D8DA7E08E125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grpSp>
          <p:nvGrpSpPr>
            <p:cNvPr id="8" name="Agrupar 7">
              <a:extLst>
                <a:ext uri="{FF2B5EF4-FFF2-40B4-BE49-F238E27FC236}">
                  <a16:creationId xmlns:a16="http://schemas.microsoft.com/office/drawing/2014/main" id="{D4AAACE4-E90F-4A52-8617-9D469A802C7C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2A6CE31F-AD77-4616-B330-B72BB36F4CA5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26EC8621-2C05-40EC-98D5-A67FF1F8CBA7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</p:grpSp>
      <p:sp>
        <p:nvSpPr>
          <p:cNvPr id="2" name="Retângulo 1"/>
          <p:cNvSpPr/>
          <p:nvPr/>
        </p:nvSpPr>
        <p:spPr>
          <a:xfrm>
            <a:off x="0" y="4625542"/>
            <a:ext cx="121919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pt-BR" sz="2800" b="1" dirty="0">
                <a:solidFill>
                  <a:srgbClr val="0070C0"/>
                </a:solidFill>
                <a:latin typeface="Montserrat"/>
                <a:cs typeface="Arial" panose="020B0604020202020204" pitchFamily="34" charset="0"/>
              </a:rPr>
              <a:t>Louvado Seja Nosso Senhor Jesus Cristo! </a:t>
            </a:r>
          </a:p>
          <a:p>
            <a:pPr algn="ctr" defTabSz="685800">
              <a:defRPr/>
            </a:pPr>
            <a:r>
              <a:rPr lang="pt-BR" sz="2800" b="1" dirty="0">
                <a:solidFill>
                  <a:srgbClr val="0070C0"/>
                </a:solidFill>
                <a:latin typeface="Montserrat"/>
                <a:cs typeface="Arial" panose="020B0604020202020204" pitchFamily="34" charset="0"/>
              </a:rPr>
              <a:t>ecafo@ssvpbrasil.org.br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567" y="1065324"/>
            <a:ext cx="5352866" cy="273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6206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074738"/>
            <a:ext cx="11558954" cy="401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5000"/>
              </a:lnSpc>
              <a:buSzPct val="100000"/>
            </a:pPr>
            <a:r>
              <a:rPr lang="en-GB" altLang="pt-BR" sz="3600" b="1" dirty="0" err="1">
                <a:solidFill>
                  <a:srgbClr val="0070C0"/>
                </a:solidFill>
                <a:latin typeface="Garamond" panose="02020404030301010803" pitchFamily="18" charset="0"/>
              </a:rPr>
              <a:t>Desafios</a:t>
            </a:r>
            <a:r>
              <a:rPr lang="en-GB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 da ECAFO:</a:t>
            </a:r>
          </a:p>
          <a:p>
            <a:pPr algn="just" eaLnBrk="1" hangingPunct="1">
              <a:lnSpc>
                <a:spcPct val="95000"/>
              </a:lnSpc>
              <a:buSzPct val="100000"/>
            </a:pPr>
            <a:endParaRPr lang="en-GB" altLang="pt-BR" sz="3600" b="1" i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 eaLnBrk="1" hangingPunct="1">
              <a:lnSpc>
                <a:spcPct val="95000"/>
              </a:lnSpc>
              <a:buSzPct val="100000"/>
            </a:pPr>
            <a:endParaRPr lang="en-GB" altLang="pt-BR" sz="2800" b="1" i="1" dirty="0">
              <a:solidFill>
                <a:schemeClr val="tx1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  <a:defRPr/>
            </a:pPr>
            <a:r>
              <a:rPr lang="pt-BR" sz="2800" dirty="0">
                <a:solidFill>
                  <a:schemeClr val="tx1"/>
                </a:solidFill>
                <a:latin typeface="Montserrat"/>
              </a:rPr>
              <a:t>- Formar as bases (Conferências e </a:t>
            </a:r>
            <a:r>
              <a:rPr lang="pt-BR" sz="2800" dirty="0" err="1">
                <a:solidFill>
                  <a:schemeClr val="tx1"/>
                </a:solidFill>
                <a:latin typeface="Montserrat"/>
              </a:rPr>
              <a:t>CPs</a:t>
            </a:r>
            <a:r>
              <a:rPr lang="pt-BR" sz="2800" dirty="0">
                <a:solidFill>
                  <a:schemeClr val="tx1"/>
                </a:solidFill>
                <a:latin typeface="Montserrat"/>
              </a:rPr>
              <a:t>).</a:t>
            </a:r>
          </a:p>
          <a:p>
            <a:pPr marL="457200" indent="-457200" algn="just">
              <a:lnSpc>
                <a:spcPct val="95000"/>
              </a:lnSpc>
              <a:buClr>
                <a:srgbClr val="FFFFFF"/>
              </a:buClr>
              <a:buSzPct val="100000"/>
              <a:buFontTx/>
              <a:buChar char="-"/>
              <a:defRPr/>
            </a:pPr>
            <a:endParaRPr lang="pt-BR" sz="2800" dirty="0">
              <a:solidFill>
                <a:schemeClr val="tx1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  <a:defRPr/>
            </a:pPr>
            <a:r>
              <a:rPr lang="pt-BR" sz="2800" dirty="0">
                <a:solidFill>
                  <a:schemeClr val="tx1"/>
                </a:solidFill>
                <a:latin typeface="Montserrat"/>
              </a:rPr>
              <a:t>- Manter a espiritualidade vicentina e o carisma da SSVP em todos os cursos e encontros promovidos pela ECAFO e outros departamentos, incluindo as  músicas vicentinas e/ou que tenha a ver com nosso carisma.</a:t>
            </a:r>
            <a:endParaRPr lang="pt-BR" alt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527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300765" y="1074738"/>
            <a:ext cx="9235097" cy="4421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lnSpc>
                <a:spcPct val="95000"/>
              </a:lnSpc>
              <a:buSzPct val="100000"/>
            </a:pPr>
            <a:r>
              <a:rPr lang="pt-BR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Diretrizes Gerais.</a:t>
            </a:r>
          </a:p>
          <a:p>
            <a:pPr algn="ctr">
              <a:lnSpc>
                <a:spcPct val="95000"/>
              </a:lnSpc>
              <a:buSzPct val="100000"/>
            </a:pPr>
            <a:endParaRPr lang="pt-BR" altLang="pt-BR" sz="3600" b="1" dirty="0">
              <a:solidFill>
                <a:srgbClr val="0070C0"/>
              </a:solidFill>
              <a:latin typeface="Garamond" panose="02020404030301010803" pitchFamily="18" charset="0"/>
            </a:endParaRPr>
          </a:p>
          <a:p>
            <a:pPr algn="ctr">
              <a:lnSpc>
                <a:spcPct val="95000"/>
              </a:lnSpc>
              <a:buSzPct val="100000"/>
            </a:pPr>
            <a:endParaRPr lang="pt-BR" altLang="pt-BR" sz="2800" dirty="0">
              <a:solidFill>
                <a:srgbClr val="C00000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A ECAFO é um departamento dos Conselhos e deve ajudá-los no desempenho de suas funções, inclusive no planejamento anual.</a:t>
            </a: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endParaRPr lang="pt-BR" altLang="pt-BR" sz="2800" dirty="0">
              <a:solidFill>
                <a:srgbClr val="000000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Para ser coordenador(a) de ECAFO é preciso ter dois anos de atividade vicentina ininterrupta para </a:t>
            </a:r>
            <a:r>
              <a:rPr lang="pt-BR" altLang="pt-BR" sz="2800" b="1" dirty="0">
                <a:solidFill>
                  <a:srgbClr val="000000"/>
                </a:solidFill>
                <a:latin typeface="Montserrat"/>
              </a:rPr>
              <a:t>CP</a:t>
            </a: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 </a:t>
            </a:r>
            <a:r>
              <a:rPr lang="pt-BR" altLang="pt-BR" sz="2800" b="1" dirty="0">
                <a:solidFill>
                  <a:srgbClr val="000000"/>
                </a:solidFill>
                <a:latin typeface="Montserrat"/>
              </a:rPr>
              <a:t>e CC </a:t>
            </a: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e quatro anos para </a:t>
            </a:r>
            <a:r>
              <a:rPr lang="pt-BR" altLang="pt-BR" sz="2800" b="1" dirty="0">
                <a:solidFill>
                  <a:srgbClr val="000000"/>
                </a:solidFill>
                <a:latin typeface="Montserrat"/>
              </a:rPr>
              <a:t>CM e CNB.</a:t>
            </a:r>
            <a:endParaRPr lang="pt-BR" alt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77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54133" y="1074738"/>
            <a:ext cx="11733067" cy="4831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lnSpc>
                <a:spcPct val="95000"/>
              </a:lnSpc>
              <a:buSzPct val="100000"/>
            </a:pPr>
            <a:r>
              <a:rPr lang="pt-BR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Diretrizes Gerais.</a:t>
            </a:r>
          </a:p>
          <a:p>
            <a:pPr algn="ctr">
              <a:lnSpc>
                <a:spcPct val="95000"/>
              </a:lnSpc>
              <a:buSzPct val="100000"/>
            </a:pPr>
            <a:endParaRPr lang="pt-BR" altLang="pt-BR" sz="3600" b="1" dirty="0">
              <a:solidFill>
                <a:srgbClr val="0070C0"/>
              </a:solidFill>
              <a:latin typeface="Garamond" panose="02020404030301010803" pitchFamily="18" charset="0"/>
            </a:endParaRPr>
          </a:p>
          <a:p>
            <a:pPr algn="ctr">
              <a:lnSpc>
                <a:spcPct val="95000"/>
              </a:lnSpc>
              <a:buSzPct val="100000"/>
            </a:pPr>
            <a:endParaRPr lang="pt-BR" altLang="pt-BR" sz="2800" dirty="0">
              <a:solidFill>
                <a:srgbClr val="C00000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chemeClr val="tx1"/>
                </a:solidFill>
                <a:latin typeface="Montserrat"/>
              </a:rPr>
              <a:t>O(A) coordenador(a) da ECAFO é membro da diretoria do Conselho. </a:t>
            </a: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endParaRPr lang="pt-BR" altLang="pt-BR" sz="1400" dirty="0">
              <a:solidFill>
                <a:schemeClr val="tx1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chemeClr val="tx1"/>
                </a:solidFill>
                <a:latin typeface="Montserrat"/>
              </a:rPr>
              <a:t>Precisa manter um bom relacionamento com todas as unidades vicentinas e visitá-las periodicamente, incentivando todos a participarem dos eventos de formação e dos Módulos da ECAFO.</a:t>
            </a: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endParaRPr lang="pt-BR" altLang="pt-BR" sz="1400" dirty="0">
              <a:solidFill>
                <a:schemeClr val="tx1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chemeClr val="tx1"/>
                </a:solidFill>
                <a:latin typeface="Montserrat"/>
              </a:rPr>
              <a:t>A despesas da ECAFO será custeada pelo Conselho a que está vinculada;</a:t>
            </a:r>
            <a:endParaRPr lang="pt-BR" alt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154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12B3EF3-57DA-D76C-3407-EA6EFCF43B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863" y="951203"/>
            <a:ext cx="1502004" cy="150501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AD207996-2EEA-D6D9-EABC-0733B4F7009D}"/>
              </a:ext>
            </a:extLst>
          </p:cNvPr>
          <p:cNvSpPr/>
          <p:nvPr/>
        </p:nvSpPr>
        <p:spPr>
          <a:xfrm>
            <a:off x="0" y="-1"/>
            <a:ext cx="12192000" cy="895547"/>
          </a:xfrm>
          <a:prstGeom prst="rect">
            <a:avLst/>
          </a:prstGeom>
          <a:solidFill>
            <a:srgbClr val="0053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pt-BR" sz="4400" b="1" dirty="0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Liderança de </a:t>
            </a:r>
            <a:r>
              <a:rPr lang="pt-BR" sz="4400" b="1" dirty="0" err="1">
                <a:solidFill>
                  <a:schemeClr val="bg1"/>
                </a:solidFill>
                <a:latin typeface="Garamond" panose="02020404030301010803" pitchFamily="18" charset="0"/>
                <a:cs typeface="Arial" charset="0"/>
              </a:rPr>
              <a:t>Ecafo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pSp>
        <p:nvGrpSpPr>
          <p:cNvPr id="6" name="Agrupar 9">
            <a:extLst>
              <a:ext uri="{FF2B5EF4-FFF2-40B4-BE49-F238E27FC236}">
                <a16:creationId xmlns:a16="http://schemas.microsoft.com/office/drawing/2014/main" id="{3C7C247B-69D4-4FEB-B445-B2EE42158E43}"/>
              </a:ext>
            </a:extLst>
          </p:cNvPr>
          <p:cNvGrpSpPr/>
          <p:nvPr/>
        </p:nvGrpSpPr>
        <p:grpSpPr>
          <a:xfrm>
            <a:off x="0" y="6404994"/>
            <a:ext cx="12192000" cy="249336"/>
            <a:chOff x="0" y="6356350"/>
            <a:chExt cx="12192000" cy="327775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F13C6FE2-95ED-4250-831E-0C27D28AE072}"/>
                </a:ext>
              </a:extLst>
            </p:cNvPr>
            <p:cNvSpPr/>
            <p:nvPr/>
          </p:nvSpPr>
          <p:spPr>
            <a:xfrm>
              <a:off x="0" y="6356350"/>
              <a:ext cx="12192000" cy="3277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0" name="Agrupar 11">
              <a:extLst>
                <a:ext uri="{FF2B5EF4-FFF2-40B4-BE49-F238E27FC236}">
                  <a16:creationId xmlns:a16="http://schemas.microsoft.com/office/drawing/2014/main" id="{8B0D13BB-50B1-4F35-B7EF-B8B92891C4EB}"/>
                </a:ext>
              </a:extLst>
            </p:cNvPr>
            <p:cNvGrpSpPr/>
            <p:nvPr/>
          </p:nvGrpSpPr>
          <p:grpSpPr>
            <a:xfrm>
              <a:off x="0" y="6431661"/>
              <a:ext cx="12192000" cy="185708"/>
              <a:chOff x="0" y="6251188"/>
              <a:chExt cx="12192000" cy="185708"/>
            </a:xfrm>
          </p:grpSpPr>
          <p:sp>
            <p:nvSpPr>
              <p:cNvPr id="11" name="Retângulo 10">
                <a:extLst>
                  <a:ext uri="{FF2B5EF4-FFF2-40B4-BE49-F238E27FC236}">
                    <a16:creationId xmlns:a16="http://schemas.microsoft.com/office/drawing/2014/main" id="{12B1D4BE-29C5-469B-A42A-F0F67AF4960D}"/>
                  </a:ext>
                </a:extLst>
              </p:cNvPr>
              <p:cNvSpPr/>
              <p:nvPr/>
            </p:nvSpPr>
            <p:spPr>
              <a:xfrm>
                <a:off x="0" y="6251188"/>
                <a:ext cx="6096000" cy="185708"/>
              </a:xfrm>
              <a:prstGeom prst="rect">
                <a:avLst/>
              </a:prstGeom>
              <a:solidFill>
                <a:srgbClr val="0081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60D00861-7EDB-4CF7-B1D4-4284FB9C6800}"/>
                  </a:ext>
                </a:extLst>
              </p:cNvPr>
              <p:cNvSpPr/>
              <p:nvPr/>
            </p:nvSpPr>
            <p:spPr>
              <a:xfrm>
                <a:off x="6096000" y="6251188"/>
                <a:ext cx="6096000" cy="185708"/>
              </a:xfrm>
              <a:prstGeom prst="rect">
                <a:avLst/>
              </a:prstGeom>
              <a:solidFill>
                <a:srgbClr val="F1B9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</p:grp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86366" y="936491"/>
            <a:ext cx="11230377" cy="5094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lnSpc>
                <a:spcPct val="95000"/>
              </a:lnSpc>
              <a:buSzPct val="100000"/>
            </a:pPr>
            <a:r>
              <a:rPr lang="pt-BR" altLang="pt-BR" sz="3600" b="1" dirty="0">
                <a:solidFill>
                  <a:srgbClr val="0070C0"/>
                </a:solidFill>
                <a:latin typeface="Garamond" panose="02020404030301010803" pitchFamily="18" charset="0"/>
              </a:rPr>
              <a:t>Diretrizes Gerais.</a:t>
            </a:r>
            <a:endParaRPr lang="pt-BR" altLang="pt-BR" sz="2800" b="1" dirty="0">
              <a:solidFill>
                <a:srgbClr val="0070C0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O CNB nomeará um(a) coordenador(a) e este escolherá os </a:t>
            </a: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coordenadores regionais;</a:t>
            </a: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endParaRPr lang="pt-BR" altLang="pt-BR" dirty="0">
              <a:solidFill>
                <a:srgbClr val="000000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O CM nomeará o(a) coordenador(a) para orientar a ECAFO dos </a:t>
            </a:r>
            <a:r>
              <a:rPr lang="pt-BR" altLang="pt-BR" sz="2800" dirty="0" err="1">
                <a:solidFill>
                  <a:srgbClr val="000000"/>
                </a:solidFill>
                <a:latin typeface="Montserrat"/>
              </a:rPr>
              <a:t>CCs</a:t>
            </a: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.</a:t>
            </a: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endParaRPr lang="pt-BR" altLang="pt-BR" dirty="0">
              <a:solidFill>
                <a:srgbClr val="000000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O(A) coordenador(a) do CM poderá optar por ter uma equipe base para os trabalhos de orientação, contando, inclusive com a participação da </a:t>
            </a:r>
            <a:r>
              <a:rPr lang="pt-BR" altLang="pt-BR" sz="2800" b="1" dirty="0">
                <a:solidFill>
                  <a:srgbClr val="000000"/>
                </a:solidFill>
                <a:latin typeface="Montserrat"/>
              </a:rPr>
              <a:t>assessoria espiritual. </a:t>
            </a: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endParaRPr lang="pt-BR" altLang="pt-BR" b="1" dirty="0">
              <a:solidFill>
                <a:srgbClr val="000000"/>
              </a:solidFill>
              <a:latin typeface="Montserrat"/>
            </a:endParaRPr>
          </a:p>
          <a:p>
            <a:pPr algn="just">
              <a:lnSpc>
                <a:spcPct val="95000"/>
              </a:lnSpc>
              <a:buClr>
                <a:srgbClr val="FFFFFF"/>
              </a:buClr>
              <a:buSzPct val="100000"/>
            </a:pPr>
            <a:r>
              <a:rPr lang="pt-BR" altLang="pt-BR" sz="2800" dirty="0">
                <a:solidFill>
                  <a:srgbClr val="000000"/>
                </a:solidFill>
                <a:latin typeface="Montserrat"/>
              </a:rPr>
              <a:t>O CC nomeará um coordenador e este formará  uma equipe de trabalho para auxiliá-lo. </a:t>
            </a:r>
            <a:r>
              <a:rPr lang="pt-BR" altLang="pt-BR" sz="2800" dirty="0">
                <a:solidFill>
                  <a:srgbClr val="FF0000"/>
                </a:solidFill>
                <a:latin typeface="Montserrat"/>
              </a:rPr>
              <a:t>(equipe de </a:t>
            </a:r>
            <a:r>
              <a:rPr lang="pt-BR" sz="2800" dirty="0">
                <a:solidFill>
                  <a:srgbClr val="FF0000"/>
                </a:solidFill>
                <a:latin typeface="Montserrat" panose="00000500000000000000"/>
              </a:rPr>
              <a:t>apoio e de formadores</a:t>
            </a:r>
            <a:endParaRPr lang="pt-BR" altLang="pt-BR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9685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</TotalTime>
  <Words>2296</Words>
  <Application>Microsoft Office PowerPoint</Application>
  <PresentationFormat>Widescreen</PresentationFormat>
  <Paragraphs>480</Paragraphs>
  <Slides>54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54</vt:i4>
      </vt:variant>
    </vt:vector>
  </HeadingPairs>
  <TitlesOfParts>
    <vt:vector size="62" baseType="lpstr">
      <vt:lpstr>Arial</vt:lpstr>
      <vt:lpstr>Calibri</vt:lpstr>
      <vt:lpstr>Calibri Light</vt:lpstr>
      <vt:lpstr>Garamond</vt:lpstr>
      <vt:lpstr>Montserrat</vt:lpstr>
      <vt:lpstr>Montserrat ExtraBold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Formação Básica 1ª parte</vt:lpstr>
      <vt:lpstr>Formação Básica 1ª parte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</dc:creator>
  <cp:lastModifiedBy>césar custódio da silva</cp:lastModifiedBy>
  <cp:revision>98</cp:revision>
  <dcterms:created xsi:type="dcterms:W3CDTF">2022-08-23T14:33:21Z</dcterms:created>
  <dcterms:modified xsi:type="dcterms:W3CDTF">2025-10-25T11:45:24Z</dcterms:modified>
</cp:coreProperties>
</file>