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97" r:id="rId2"/>
    <p:sldId id="1020" r:id="rId3"/>
    <p:sldId id="264" r:id="rId4"/>
    <p:sldId id="259" r:id="rId5"/>
    <p:sldId id="1021" r:id="rId6"/>
    <p:sldId id="1022" r:id="rId7"/>
    <p:sldId id="1023" r:id="rId8"/>
    <p:sldId id="1024" r:id="rId9"/>
    <p:sldId id="1025" r:id="rId10"/>
    <p:sldId id="1026" r:id="rId11"/>
    <p:sldId id="1027" r:id="rId12"/>
    <p:sldId id="1028" r:id="rId13"/>
    <p:sldId id="1029" r:id="rId14"/>
    <p:sldId id="1030" r:id="rId15"/>
    <p:sldId id="1031" r:id="rId16"/>
    <p:sldId id="1032" r:id="rId17"/>
    <p:sldId id="1033" r:id="rId18"/>
    <p:sldId id="1034" r:id="rId19"/>
    <p:sldId id="1035" r:id="rId20"/>
    <p:sldId id="1036" r:id="rId21"/>
    <p:sldId id="1037" r:id="rId22"/>
    <p:sldId id="1038" r:id="rId23"/>
    <p:sldId id="1039" r:id="rId24"/>
    <p:sldId id="1040" r:id="rId25"/>
    <p:sldId id="1041" r:id="rId26"/>
    <p:sldId id="1044" r:id="rId27"/>
    <p:sldId id="1045" r:id="rId28"/>
    <p:sldId id="1047" r:id="rId29"/>
    <p:sldId id="1048" r:id="rId30"/>
    <p:sldId id="1049" r:id="rId31"/>
    <p:sldId id="1050" r:id="rId32"/>
    <p:sldId id="1051" r:id="rId33"/>
    <p:sldId id="1052" r:id="rId34"/>
    <p:sldId id="1053" r:id="rId35"/>
    <p:sldId id="1054" r:id="rId36"/>
    <p:sldId id="1055" r:id="rId37"/>
    <p:sldId id="1056" r:id="rId38"/>
    <p:sldId id="1057" r:id="rId39"/>
    <p:sldId id="1058" r:id="rId40"/>
    <p:sldId id="1059" r:id="rId41"/>
    <p:sldId id="1060" r:id="rId42"/>
    <p:sldId id="1062" r:id="rId43"/>
    <p:sldId id="1063" r:id="rId44"/>
    <p:sldId id="1064" r:id="rId45"/>
    <p:sldId id="1065" r:id="rId46"/>
    <p:sldId id="1066" r:id="rId47"/>
    <p:sldId id="1067" r:id="rId48"/>
    <p:sldId id="1068" r:id="rId49"/>
    <p:sldId id="1069" r:id="rId50"/>
    <p:sldId id="1070" r:id="rId51"/>
    <p:sldId id="1071" r:id="rId52"/>
    <p:sldId id="1072" r:id="rId53"/>
    <p:sldId id="1073" r:id="rId54"/>
    <p:sldId id="1074" r:id="rId55"/>
    <p:sldId id="1075" r:id="rId56"/>
    <p:sldId id="396" r:id="rId57"/>
    <p:sldId id="262" r:id="rId5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e Angelica" initials="VA" lastIdx="1" clrIdx="0">
    <p:extLst>
      <p:ext uri="{19B8F6BF-5375-455C-9EA6-DF929625EA0E}">
        <p15:presenceInfo xmlns:p15="http://schemas.microsoft.com/office/powerpoint/2012/main" userId="1e2bfdf0388564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ABF11E83-2723-1A54-E95D-FCEE3365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85" y="-101991"/>
            <a:ext cx="4727586" cy="70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8258FC-535F-012F-F4AE-3FD25375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5923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0D46945-5AC6-33B7-80F7-09FB22508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31" y="2588028"/>
            <a:ext cx="2424454" cy="21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371927" y="2769876"/>
            <a:ext cx="114481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É um grande desafio  mostrar para a juventude e fazê-la entender que o </a:t>
            </a:r>
            <a:r>
              <a:rPr lang="pt-BR" sz="2800" dirty="0" err="1">
                <a:latin typeface="Montserrat" panose="00000500000000000000" pitchFamily="2" charset="0"/>
              </a:rPr>
              <a:t>vicentinismo</a:t>
            </a:r>
            <a:r>
              <a:rPr lang="pt-BR" sz="2800" dirty="0">
                <a:latin typeface="Montserrat" panose="00000500000000000000" pitchFamily="2" charset="0"/>
              </a:rPr>
              <a:t> não é uma espiritualidade individual;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de libertação individual como acontece com outras pastorais;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mas é uma espiritualidade coletiva ou comunitária de ação efetiva junto aos Pobres, libertando-os da situação de pobreza.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1263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154133" y="2387176"/>
            <a:ext cx="88250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Vivemos num mundo de exclusão e a juventude faz parte deste mundo aos olhos da sociedade;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Existe uma maioria absoluta de jovens pobres no mundo e este é mais um desafio para a SSVP, ir atrás destes jovens e tentar resgatá-los;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E6352-BC67-17EB-3282-E29F13A8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65050"/>
            <a:ext cx="29622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7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278295" y="2943956"/>
            <a:ext cx="86325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 mundo  da espiritualidade da juventude é paradoxal; há o desafio em  buscar a interação entre  aquilo que é permanente , estático e eterno e por outro lado, o desafio em buscar aquilo que é novo, dinâmico e o que é urgente.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E6352-BC67-17EB-3282-E29F13A8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65050"/>
            <a:ext cx="29622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5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154133" y="1925970"/>
            <a:ext cx="1188373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Outro desafio: </a:t>
            </a:r>
          </a:p>
          <a:p>
            <a:endParaRPr lang="pt-BR" sz="9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- O que fazer com essa juventude esquecida e abandonada, para que consigam encontrar-se na vida?</a:t>
            </a:r>
          </a:p>
          <a:p>
            <a:endParaRPr lang="pt-BR" sz="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- O que fazer para garantir-lhe um futuro digno e próspero?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Como comunicar-se com esse mundo desigual, se a própria comunicação  se torna altamente desigual?</a:t>
            </a:r>
          </a:p>
          <a:p>
            <a:endParaRPr lang="pt-BR" sz="7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- O que fazer com tantos jovens sem esperança e sem sonho?</a:t>
            </a:r>
          </a:p>
          <a:p>
            <a:endParaRPr lang="pt-BR" sz="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- Onde encontrar recursos para ajudar esses jovens protagonistas de suas histórias?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505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E44F0E-45FD-0F8E-679C-9CF3F63E82E0}"/>
              </a:ext>
            </a:extLst>
          </p:cNvPr>
          <p:cNvSpPr txBox="1"/>
          <p:nvPr/>
        </p:nvSpPr>
        <p:spPr>
          <a:xfrm>
            <a:off x="357809" y="2751562"/>
            <a:ext cx="46250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São perguntas que devem nos incomodar e fazer-nos refletir e agir. 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O que fazer......???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6548F0C-CCFF-ABBA-0DCD-186F2FE4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86" y="2487809"/>
            <a:ext cx="5325295" cy="28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E44F0E-45FD-0F8E-679C-9CF3F63E82E0}"/>
              </a:ext>
            </a:extLst>
          </p:cNvPr>
          <p:cNvSpPr txBox="1"/>
          <p:nvPr/>
        </p:nvSpPr>
        <p:spPr>
          <a:xfrm>
            <a:off x="622852" y="3026812"/>
            <a:ext cx="11171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Parafraseando Vicente de Paulo, é preciso “virar a medalha” é preciso ter um olhar vicentino que é na realidade “um olhar de caridade” e de compreensão da situação em que se encontra a grande maioria da juventude. </a:t>
            </a:r>
          </a:p>
        </p:txBody>
      </p:sp>
    </p:spTree>
    <p:extLst>
      <p:ext uri="{BB962C8B-B14F-4D97-AF65-F5344CB8AC3E}">
        <p14:creationId xmlns:p14="http://schemas.microsoft.com/office/powerpoint/2010/main" val="301483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E44F0E-45FD-0F8E-679C-9CF3F63E82E0}"/>
              </a:ext>
            </a:extLst>
          </p:cNvPr>
          <p:cNvSpPr txBox="1"/>
          <p:nvPr/>
        </p:nvSpPr>
        <p:spPr>
          <a:xfrm>
            <a:off x="268842" y="2180323"/>
            <a:ext cx="72158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 paradoxo da espiritualidade  da juventude vicentina está em inverter essa situação fazendo da comunicação uma ação profética e visionária de transformação da vida dos jovens Pobres assistidos pela SSVP.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voz dos Pobres está sendo sufocada. E a do jovem Pobre mais ainda.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DCEBC-926A-9F22-9226-07B5BA2A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49" y="3383360"/>
            <a:ext cx="4584741" cy="21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6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dirty="0">
                <a:latin typeface="Montserrat" panose="00000500000000000000" pitchFamily="2" charset="0"/>
              </a:rPr>
              <a:t>Ser JOVEM, CRISTÃO, LEIGO e VICENTINO, hoje </a:t>
            </a:r>
            <a:r>
              <a:rPr lang="pt-BR" sz="3200" b="1" dirty="0">
                <a:solidFill>
                  <a:prstClr val="white"/>
                </a:solidFill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606287" y="3495500"/>
            <a:ext cx="75172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espiritualidade da juventude  vicentina  é fundamentada  no seguimento de Jesus Cristo, Evangelizador e Servidor dos Pobres.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F3A2EF6-2FB4-7F72-160F-F6D6BB0E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66" y="2750949"/>
            <a:ext cx="3307381" cy="35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08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dirty="0">
                <a:latin typeface="Montserrat" panose="00000500000000000000" pitchFamily="2" charset="0"/>
              </a:rPr>
              <a:t>Ser JOVEM, CRISTÃO, LEIGO e VICENTINO, hoje </a:t>
            </a:r>
            <a:r>
              <a:rPr lang="pt-BR" sz="3200" b="1" dirty="0">
                <a:solidFill>
                  <a:prstClr val="white"/>
                </a:solidFill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45052" y="2660889"/>
            <a:ext cx="77122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Dizia São Vicente de Paulo: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“ Cristo mesmo quis nascer Pobre , quis receber os Pobres em sua companhia, servi-los, pôr-se no lugar deles, chegando a dizer que o bem e o mal  que fazemos aos Pobres  serão considerados como ato feito à sua Divina Pessoa...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Servir bem aos Pobres é servir a Ele.”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F3A2EF6-2FB4-7F72-160F-F6D6BB0E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66" y="2750949"/>
            <a:ext cx="3307381" cy="35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7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dirty="0">
                <a:latin typeface="Montserrat" panose="00000500000000000000" pitchFamily="2" charset="0"/>
              </a:rPr>
              <a:t>Ser JOVEM, CRISTÃO, LEIGO e VICENTINO, hoje </a:t>
            </a:r>
            <a:r>
              <a:rPr lang="pt-BR" sz="3200" b="1" dirty="0">
                <a:solidFill>
                  <a:prstClr val="white"/>
                </a:solidFill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272705" y="2741512"/>
            <a:ext cx="73809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Pela fé os vicentinos  descobrem que os Pobres, antes de serem destinatários de seus serviços, são presença do Cristo servidor e evangelizador dos Pobres.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3B3A7-060A-41D4-5C15-89A97D2A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13502"/>
            <a:ext cx="2351934" cy="34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9" y="1125277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3043731" y="4741137"/>
            <a:ext cx="6104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cs typeface="Arial" charset="0"/>
              </a:rPr>
              <a:t>2ª parte</a:t>
            </a:r>
            <a:endParaRPr 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dirty="0">
                <a:latin typeface="Montserrat" panose="00000500000000000000" pitchFamily="2" charset="0"/>
              </a:rPr>
              <a:t>Ser JOVEM, CRISTÃO, LEIGO e VICENTINO, hoje </a:t>
            </a:r>
            <a:r>
              <a:rPr lang="pt-BR" sz="3200" b="1" dirty="0">
                <a:solidFill>
                  <a:prstClr val="white"/>
                </a:solidFill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4133" y="2268729"/>
            <a:ext cx="9495508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“ O Espírito do Senhor está sobre mim, pois ele me consagrou com a unção para evangelizar os Pobres, para proclamar a libertação dos presos; aos cegos, a recuperação da vista; para libertar os oprimidos e proclamar um ano da graça do Senhor.” </a:t>
            </a:r>
            <a:r>
              <a:rPr lang="pt-BR" sz="2000" dirty="0">
                <a:latin typeface="Montserrat" panose="00000500000000000000" pitchFamily="2" charset="0"/>
              </a:rPr>
              <a:t>(</a:t>
            </a:r>
            <a:r>
              <a:rPr lang="pt-BR" sz="2000" dirty="0" err="1">
                <a:latin typeface="Montserrat" panose="00000500000000000000" pitchFamily="2" charset="0"/>
              </a:rPr>
              <a:t>Lc</a:t>
            </a:r>
            <a:r>
              <a:rPr lang="pt-BR" sz="2000" dirty="0">
                <a:latin typeface="Montserrat" panose="00000500000000000000" pitchFamily="2" charset="0"/>
              </a:rPr>
              <a:t> 4, 18,19)</a:t>
            </a:r>
          </a:p>
          <a:p>
            <a:pPr algn="just"/>
            <a:endParaRPr lang="pt-BR" sz="9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Essa é a missão de todo vicentino, a missão que a juventude vicentina deve cumprir junto aos jovens assistidos.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3B3A7-060A-41D4-5C15-89A97D2A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0" y="2282282"/>
            <a:ext cx="2351934" cy="34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26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154133" y="1402750"/>
            <a:ext cx="9959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Vicente de Paulo e Frederico Ozanam  como modelo na prática cotidiana  da justiça social:</a:t>
            </a:r>
            <a:endParaRPr lang="pt-BR" sz="2800" b="1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37321" y="2611210"/>
            <a:ext cx="76730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- Sabemos que a maioria das pessoas não têm condições de comer três vezes ao dia, que é o mínimo que se pode desejar para que a sociedade seja considerada justa.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 isso deve ser uma preocupação essencial do mundo vicentino.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87F81E-8CE0-34E9-3550-2DB64FCE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61" y="3219962"/>
            <a:ext cx="2286000" cy="2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6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154133" y="1402750"/>
            <a:ext cx="9959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Vicente de Paulo e Frederico Ozanam  como modelo na prática cotidiana  da justiça social:</a:t>
            </a:r>
            <a:endParaRPr lang="pt-BR" sz="2800" b="1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63827" y="2730479"/>
            <a:ext cx="760674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Preocupar-se não em apenas proporcionar essa alimentação diária, mas trabalhar para que os Pobres tenham condições de obter o mínimo necessário para sua sobrevivência, com seu próprio trabalho; com seu próprio esforço. Buscar a mudança de estruturas.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87F81E-8CE0-34E9-3550-2DB64FCE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61" y="3219962"/>
            <a:ext cx="2286000" cy="2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7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463828" y="1402750"/>
            <a:ext cx="8594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“Na sociedade o jovem é obrigado a conviver com certas cobranças como:</a:t>
            </a:r>
            <a:endParaRPr lang="pt-BR" sz="2800" b="1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63828" y="2456213"/>
            <a:ext cx="76067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- esperança de um futuro melhor;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vai mudar o futuro; consegue ser criativo; é capaz de realizar e criar projetos que vão mudar a sociedade;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são inovadores;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são responsáveis;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assumem a empresa (onde trabalha) como sua, </a:t>
            </a:r>
            <a:r>
              <a:rPr lang="pt-BR" sz="2800" dirty="0" err="1">
                <a:latin typeface="Montserrat" panose="00000500000000000000" pitchFamily="2" charset="0"/>
              </a:rPr>
              <a:t>etc</a:t>
            </a:r>
            <a:r>
              <a:rPr lang="pt-BR" sz="2800" dirty="0">
                <a:latin typeface="Montserrat" panose="00000500000000000000" pitchFamily="2" charset="0"/>
              </a:rPr>
              <a:t>,...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793A7-B271-D382-7EB5-3448AF7E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57" y="2865564"/>
            <a:ext cx="2865900" cy="23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32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37253" y="2242988"/>
            <a:ext cx="760674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 no entanto, essa mesma sociedade não proporciona aos jovens os subsídios necessários para que eles possam ser de fato o que se espera deles.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Não dá ao jovem condições para seu desenvolvimento integral.”</a:t>
            </a:r>
          </a:p>
        </p:txBody>
      </p:sp>
    </p:spTree>
    <p:extLst>
      <p:ext uri="{BB962C8B-B14F-4D97-AF65-F5344CB8AC3E}">
        <p14:creationId xmlns:p14="http://schemas.microsoft.com/office/powerpoint/2010/main" val="3022491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91694" y="2127064"/>
            <a:ext cx="78982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É preciso gerar condições para que as múltiplas diversidades da juventude seja reconhecida e tratar os jovens como sujeitos de sua história, com necessidades, potencialidades e demandas.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FF7B7-92E7-8E2C-7219-2735BB09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71" y="3429000"/>
            <a:ext cx="3938296" cy="27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19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201276" y="1548714"/>
            <a:ext cx="805482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Ao invés de perguntas, tais como: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O que os jovens querem para o futuro? </a:t>
            </a:r>
          </a:p>
          <a:p>
            <a:endParaRPr lang="pt-BR" sz="1000" dirty="0">
              <a:latin typeface="Montserrat" panose="00000500000000000000" pitchFamily="2" charset="0"/>
            </a:endParaRPr>
          </a:p>
          <a:p>
            <a:r>
              <a:rPr lang="pt-BR" sz="2800" b="1" dirty="0">
                <a:latin typeface="Montserrat" panose="00000500000000000000" pitchFamily="2" charset="0"/>
              </a:rPr>
              <a:t>Deveria se perguntar:  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O que a sociedade está oferecendo para  o presente e para o futuro de nossos jovens? </a:t>
            </a:r>
          </a:p>
          <a:p>
            <a:endParaRPr lang="pt-BR" sz="10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- Será que os caminhos para os jovens estão abertos? </a:t>
            </a:r>
          </a:p>
          <a:p>
            <a:endParaRPr lang="pt-BR" sz="10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- Onde estão as oportunidades que a sociedade lhes oferecem?”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FF7B7-92E7-8E2C-7219-2735BB09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71" y="3429000"/>
            <a:ext cx="3938296" cy="27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3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636104" y="2983688"/>
            <a:ext cx="79513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“O século XXI trouxe muitas mudanças em todos os aspectos: culturais, sociais, familiares, religiosos, étnicos, econômicos, pessoais, comunitários.... Acelerou sistema de inovações e de invenções cibernéticas. Surgiu novos paradigmas.”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Mudança de época: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7042F8-E935-0C7E-74D4-181D11FC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84429"/>
            <a:ext cx="2789695" cy="247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4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702365" y="2630884"/>
            <a:ext cx="79513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“E isso nos levou a viver  um contexto de transformações profundas e aceleradas que, de maneira direta ou indireta afetou não só os adultos, mas também a juventude. Muitos preceitos religiosos e familiares foram derrubados. E isto mexeu ainda mais com a juventude.”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Mudança de época: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7042F8-E935-0C7E-74D4-181D11FC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84429"/>
            <a:ext cx="2789695" cy="247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07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322650" y="2846328"/>
            <a:ext cx="70817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 Sistema neoliberal e a globalização influenciam na cultura e no modo de vida dos jovens do mundo inteiro; no modo de pensar, de viver, de vestir, de estilo, de música, de dança, de família e até na religião e união amorosa.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Novo Estilo de vida: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F839C8E-3B7D-E16A-0949-A450CD14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94" y="3019138"/>
            <a:ext cx="2402995" cy="197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1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8780060" y="0"/>
            <a:ext cx="3411940" cy="68580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9BCF35-3B78-9B2A-BBED-BFAD4CBF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434" y="1873090"/>
            <a:ext cx="2863191" cy="2880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0" y="2266122"/>
            <a:ext cx="8780059" cy="182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endParaRPr lang="pt-BR" altLang="pt-BR" sz="4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2569" y="363620"/>
            <a:ext cx="78564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ea typeface="+mj-ea"/>
                <a:cs typeface="+mj-cs"/>
              </a:rPr>
              <a:t>JUVENTUDE VICENTINA 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9" y="1394847"/>
            <a:ext cx="7856441" cy="441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728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24070" y="2307359"/>
            <a:ext cx="92768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Seus legados históricos e éticos sofrem confusão e indecisão: a juventude fica dividida no que fazer ou no que deixar de fazer e viver. É um desafio para a juventude: 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como dosar tudo isso e viver de forma tranquila, ética dentro daquilo que sua cultura lhe ensinou?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Novo Estilo de vida: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F839C8E-3B7D-E16A-0949-A450CD14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94" y="3019138"/>
            <a:ext cx="2402995" cy="197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1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4133" y="2134157"/>
            <a:ext cx="92768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Outra influência da Globalização do sistema, é o modelo de família. Mudou-se o modelo tradicional: marido, mulher e filhos.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pouco comum uma família ser estável. Na grande maioria são famílias que se faz e se desfaz com muita facilidade; família que só tem mãe e filhos e/ou pai e filhos. E ainda avós e netos.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Mudanças Familiares: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65C55FD-60CA-117A-6387-B1490B46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57" y="3229768"/>
            <a:ext cx="2689606" cy="16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530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88554" y="2052407"/>
            <a:ext cx="894116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 ainda: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casais do mesmo sexo que adotam filhos.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Famílias que se acabam por motivo simples. 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juventude fica meio perdida com estas situações. 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preciso quebrar tabus(o que não é fácil) para que a juventude se encaixe nestes novos modelos de famílias, sem perder a dignidade.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Mudanças Familiares: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93A18-4BFE-6DD7-70E1-82A0067F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57" y="3229768"/>
            <a:ext cx="2689606" cy="16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47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289702" y="2780487"/>
            <a:ext cx="89411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grande revolução pós moderna foi os avanços na tecnologia. E muitos jovens ainda não têm acesso aos meios de informatização. E com isso são chamados de analfabetos digitais. Há milhões de jovens que ainda não têm acesso nem a eletricidade.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  <a:cs typeface="Arial" charset="0"/>
              </a:rPr>
              <a:t>Configuração de Imagem: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58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33334" y="2456213"/>
            <a:ext cx="108005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 uma grande maioria que tem acesso aos modernos meios tecnológicos não os utilizam para seu conhecimento intelectual, para pesquisas e trabalhos escolares, mas apenas para comunicarem-se virtualmente, ou utilizam para </a:t>
            </a:r>
            <a:r>
              <a:rPr lang="pt-BR" sz="2800" dirty="0" err="1">
                <a:latin typeface="Montserrat" panose="00000500000000000000" pitchFamily="2" charset="0"/>
              </a:rPr>
              <a:t>raquear</a:t>
            </a:r>
            <a:r>
              <a:rPr lang="pt-BR" sz="2800" dirty="0">
                <a:latin typeface="Montserrat" panose="00000500000000000000" pitchFamily="2" charset="0"/>
              </a:rPr>
              <a:t> e roubar outras pessoas.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preciso e urgente uma educação tecnológica.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Muitos se afastam do mundo real e só vivem o virtual.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  <a:cs typeface="Arial" charset="0"/>
              </a:rPr>
              <a:t>Configuração de Imagem: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08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291550" y="2137732"/>
            <a:ext cx="83771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 modelo de sociedade e a falta de responsabilidade com o meio ambiente é outro problema do sec. XXI: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industrialização massiva, a contaminação  de rios e mares,  a destruição de matas nativas, a poluição do ar... Tudo isso atravanca e destrói a qualidade de vida dos seres humanos.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Destruição da Mãe Natureza: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B5C9E3-F715-BA57-D32D-2C54BDE2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737" y="2564709"/>
            <a:ext cx="2886114" cy="28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26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273403" y="1973011"/>
            <a:ext cx="851460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Estamos destruindo a vida que gera à vida. Causando um grande desequilíbrio na Terra.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Os efeitos serão irreversíveis. 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Somos parte da Natureza, o ser humano se encontra enraizado nela. 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geração jovem do futuro será mais prejudicada. 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E o que a juventude pode fazer  para evitar isso?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Destruição da Mãe Natureza: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B5C9E3-F715-BA57-D32D-2C54BDE2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737" y="2564709"/>
            <a:ext cx="2886114" cy="28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04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273403" y="2134157"/>
            <a:ext cx="78501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Frente aos desafios antes elencados, existe um grande risco para a Juventude e em geral a juventude vicentina, que é o risco de não levar a sério a própria vida e suas consequências ficando na superfície, sem se importar com os sistemas políticos e sociais, sem se importar com a destruição dos biomas que geram a vida no planeta.</a:t>
            </a:r>
            <a:endParaRPr lang="pt-BR" sz="28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Ser... Não aparentar: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4261860-FDE5-71A6-59E6-C3CBFC47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21" y="2736139"/>
            <a:ext cx="2952428" cy="29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139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98350" y="2866035"/>
            <a:ext cx="82553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Viver com indiferença perante  as realidades,  viver somente através das aparências.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“Buscar com seriedade e profundidade o sentido da vida e da própria identidade tornou-se um grande desafio para a juventude.”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Ser... Não aparentar: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4261860-FDE5-71A6-59E6-C3CBFC47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21" y="2736139"/>
            <a:ext cx="2952428" cy="29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09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02353" y="1935612"/>
            <a:ext cx="109909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Perguntas que talvez a juventude não  faça  a si mesma: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Quem sou?  - Aonde vou?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O que busco? - Aonde quero chegar?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O que pretendo fazer em termos profissionais?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O que pretendo fazer enquanto ser humano e social?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O que pretendo fazer enquanto cristão? 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O que e como vou estudar?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 Qual caminho seguir? .....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Ser... Não aparentar: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2F41CA-30B9-DCA6-63DB-67E9D8EF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027" y="3244906"/>
            <a:ext cx="1987620" cy="19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15009" y="893913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3" y="1488057"/>
            <a:ext cx="4043804" cy="44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2127"/>
            <a:ext cx="4408953" cy="44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B7A3426-F3D8-B3B5-E9A8-EA85B046FE42}"/>
              </a:ext>
            </a:extLst>
          </p:cNvPr>
          <p:cNvSpPr txBox="1"/>
          <p:nvPr/>
        </p:nvSpPr>
        <p:spPr>
          <a:xfrm>
            <a:off x="3075597" y="5910419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BUSCA DO REFERENCIAL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046922" y="3244906"/>
            <a:ext cx="7248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As respostas certas  a estas perguntas, leva a juventude seguir um caminho que conduz  a  uma vida plena e feliz.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Ser... Não aparentar: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2F41CA-30B9-DCA6-63DB-67E9D8EF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027" y="3244906"/>
            <a:ext cx="1987620" cy="19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4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046922" y="3244906"/>
            <a:ext cx="72489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Tem vários caminhos a escolher: podem ser vicentino de forma rotineira, chata, superficial, filantrópica e sem sentido...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Jovem Vicentino: </a:t>
            </a:r>
          </a:p>
        </p:txBody>
      </p:sp>
    </p:spTree>
    <p:extLst>
      <p:ext uri="{BB962C8B-B14F-4D97-AF65-F5344CB8AC3E}">
        <p14:creationId xmlns:p14="http://schemas.microsoft.com/office/powerpoint/2010/main" val="293249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583095" y="2611395"/>
            <a:ext cx="73549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Ou podem  fazer a diferença, aperfeiçoar na vocação, viver as virtudes de Jesus Cristo, viver as virtudes de SVP,  viver a Boa Nova e marcar um novo tempo na SSVP, lutar pela justiça...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Jovem Vicentino: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7BB0A-E626-5D43-F90B-ED8E747E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44" y="2632240"/>
            <a:ext cx="2994990" cy="3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43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21875" y="2456213"/>
            <a:ext cx="80573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Podem ser otimistas, entusiasmados, motivados e deixar rastros de caridade, de solidariedade, de amor e serviço aos Pobres.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Podem mudar as estruturas que oprimem os Pobres. Podem “viver como Jesus viveu, amar como Jesus amou.”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Jovem Vicentino: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7BB0A-E626-5D43-F90B-ED8E747E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44" y="2632240"/>
            <a:ext cx="2994990" cy="3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85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290478" y="2213385"/>
            <a:ext cx="82918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 é preciso  refletir quais são os rastros que estamos deixando  para as novas gerações de jovens vicentinos. 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São os rastros  de nossos fundadores e de nosso patrono?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preciso deixar rastros de solidariedade, de participação e de transformação de um mundo mais humano e mais justo.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Jovem Vicentino: 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56B58D-E1B6-FD5F-1CE4-DEC8FA9C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19" y="2513502"/>
            <a:ext cx="3165087" cy="37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3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63827" y="2064455"/>
            <a:ext cx="71694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Jovem vicentino: um estilo de vida para hoje: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Ser jovem vicentino é um presente de Deus para o mundo;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uma força transformadora na SSVP, na família, na escola, no trabalho, na vida social e política e na vida pessoal. É uma benção divina!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1603513" y="1442098"/>
            <a:ext cx="6520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Jovem Vicentino: 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56B58D-E1B6-FD5F-1CE4-DEC8FA9C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19" y="2513502"/>
            <a:ext cx="3165087" cy="37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90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477079" y="2459801"/>
            <a:ext cx="71694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É preciso conscientizar a juventude por meio de encontros, palestras, conversas informais, dinâmicas, oficinas..., enfim utilizar métodos joviais para despertar-lhe seu valor e sua força na constituição  de seus ideais, de suas lutas na busca de um mundo melhor, pessoal e comunitário.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COMPROMISSO SOCIAL: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99FC9-8C14-9F35-A1A9-FDBB1AE7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33" y="2658036"/>
            <a:ext cx="3652434" cy="24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81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4132" y="2049929"/>
            <a:ext cx="799595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Não basta a SSVP arrebanhar uma grande quantidade de jovens. Mas é preciso formá-los para a vida pessoal, cristã e vicentina.  É preciso ajudá-los a encontrar sua vocação e transformá-los em agentes e sua própria história. 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O jovem tem a força dentro de si. Só que as vezes ela precisa ser despertada. É missão da SSVP ajudá-los nisso também.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COMPROMISSO SOCIAL: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99FC9-8C14-9F35-A1A9-FDBB1AE7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33" y="2658036"/>
            <a:ext cx="3652434" cy="24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0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4133" y="2456213"/>
            <a:ext cx="118837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É comum ouvir frases como: “os jovens não querem nada; a juventude está perdida...”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Frederico Ozanam e seus amigos, também ouviram isto, também foram questionados, e muitos não acreditavam nas conferências de caridades. No entanto, aqueles jovens semearam a Boa Nova que espalhou pelo mundo!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SEMPRE SINAL DE ESPERANÇA:</a:t>
            </a:r>
          </a:p>
        </p:txBody>
      </p:sp>
    </p:spTree>
    <p:extLst>
      <p:ext uri="{BB962C8B-B14F-4D97-AF65-F5344CB8AC3E}">
        <p14:creationId xmlns:p14="http://schemas.microsoft.com/office/powerpoint/2010/main" val="3477381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808383" y="3037261"/>
            <a:ext cx="107077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 Ozanam também teve dúvidas. Escreve a um amigo: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“ ... de tanto ouvir  de incrédulos e de incredulidade, perguntava-me porque eu cria. Duvidei meu querido amigo, e enquanto eu queria crer, a dúvida renascia em mim; li todos os livros onde a religião era provada...”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SEMPRE SINAL DE ESPERANÇA:</a:t>
            </a:r>
          </a:p>
        </p:txBody>
      </p:sp>
    </p:spTree>
    <p:extLst>
      <p:ext uri="{BB962C8B-B14F-4D97-AF65-F5344CB8AC3E}">
        <p14:creationId xmlns:p14="http://schemas.microsoft.com/office/powerpoint/2010/main" val="234212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154133" y="2342343"/>
            <a:ext cx="1188373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Na segunda parte vamos apresentar algumas indicações de forma referencial; a importância do engajamento como cristão e cristã no serviço aos Pobres. Situar o trabalho da juventude no presente e vislumbrar um futuro fundamentando as razões nas quais estão envolvidos.</a:t>
            </a:r>
          </a:p>
          <a:p>
            <a:pPr algn="just"/>
            <a:endParaRPr lang="pt-BR" sz="3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Para trabalhar com os Pobres é necessário conhecer a realidade  na sua complexidade e na sua totalidade. </a:t>
            </a:r>
          </a:p>
          <a:p>
            <a:pPr algn="just"/>
            <a:endParaRPr lang="pt-BR" sz="3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A Palavra de Deus é luz que nos guia para uma ação transformadora.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477410" y="14027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Montserrat" panose="00000500000000000000" pitchFamily="2" charset="0"/>
              </a:rPr>
              <a:t>BUSCA DO REFERENCIAL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31482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44557" y="2456213"/>
            <a:ext cx="805732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Mas Ozanam não desistiu. Nunca se conformou com a situação da época e deixou o legado para a juventude de nosso tempo: é possível fazer a diferença quando se crê em seus ideais!</a:t>
            </a:r>
          </a:p>
          <a:p>
            <a:endParaRPr lang="pt-BR" sz="12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Os jovens enfrentam muitos desafios impostos pela elite dominante. E um deles é a crise de identidade e de referências.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SEMPRE SINAL DE ESPERANÇA: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CA9D-286B-0B7F-AB2C-E426B333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03" y="2588565"/>
            <a:ext cx="3525864" cy="290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76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04801" y="2456213"/>
            <a:ext cx="809707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Acreditamos que a SSVP e seu trabalho junto aos Pobres pode, a exemplo do jovem Ozanam, ser referência para a juventude que busca sua identidade.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falta de justiça e de paz incomoda a juventude de hoje e também incomodou Ozanam! Ele pode também ser uma referência...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SEMPRE SINAL DE ESPERANÇA: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CA9D-286B-0B7F-AB2C-E426B333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03" y="2588565"/>
            <a:ext cx="3525864" cy="290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73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4133" y="2282282"/>
            <a:ext cx="82477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busca de referências é uma porta que se abre para o processo de evangelização!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Ozanam e seus amigos se encontraram ao visitar os Pobres indicados por </a:t>
            </a:r>
            <a:r>
              <a:rPr lang="pt-BR" sz="2800" dirty="0" err="1">
                <a:latin typeface="Montserrat" panose="00000500000000000000" pitchFamily="2" charset="0"/>
              </a:rPr>
              <a:t>Rosalie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r>
              <a:rPr lang="pt-BR" sz="2800" dirty="0" err="1">
                <a:latin typeface="Montserrat" panose="00000500000000000000" pitchFamily="2" charset="0"/>
              </a:rPr>
              <a:t>Randu</a:t>
            </a:r>
            <a:r>
              <a:rPr lang="pt-BR" sz="2800" dirty="0">
                <a:latin typeface="Montserrat" panose="00000500000000000000" pitchFamily="2" charset="0"/>
              </a:rPr>
              <a:t>. </a:t>
            </a:r>
          </a:p>
          <a:p>
            <a:pPr algn="just"/>
            <a:endParaRPr lang="pt-BR" sz="10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 ainda hoje, a visita aos Pobres para a juventude que entra na SSVP é fundamental, desperta e fortalece sua vocação.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Visita aos Pobres: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F7340D-68D9-8CB9-884A-848EEB24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43" y="2669213"/>
            <a:ext cx="3519757" cy="26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53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154133" y="2775003"/>
            <a:ext cx="82477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É na visita que o jovem pode encontrar-se consigo mesmo, com sua família e com Deus.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Quando o jovem se sente útil, ele é capaz de se transformar e de transformar o mundo onde vive. “Vamos aos Pobres!”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Visita aos Pobres: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F7340D-68D9-8CB9-884A-848EEB24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43" y="2669213"/>
            <a:ext cx="3519757" cy="26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37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365810" y="2439040"/>
            <a:ext cx="67237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 jovem é o presente da sociedade.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a opção preferencial da Igreja!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a esperança da SSVP!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O jovem quer se fazer ouvir, quer opinar, quer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“mudar o mundo”</a:t>
            </a:r>
            <a:r>
              <a:rPr lang="pt-BR" sz="2800" dirty="0">
                <a:latin typeface="Montserrat" panose="00000500000000000000" pitchFamily="2" charset="0"/>
              </a:rPr>
              <a:t>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Concluindo 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4C8BB7-F93A-9F6F-D93E-BBCB7982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9133" r="15172" b="8648"/>
          <a:stretch/>
        </p:blipFill>
        <p:spPr bwMode="auto">
          <a:xfrm>
            <a:off x="8400082" y="2456213"/>
            <a:ext cx="3637785" cy="384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7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FC1FEF-EC5A-08B6-40BB-DF973B8DD4E1}"/>
              </a:ext>
            </a:extLst>
          </p:cNvPr>
          <p:cNvSpPr txBox="1"/>
          <p:nvPr/>
        </p:nvSpPr>
        <p:spPr>
          <a:xfrm>
            <a:off x="297798" y="2439040"/>
            <a:ext cx="77176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Para compreender o jovem, é preciso compreender seus desafios, seus medos, seus anseios, seus sonhos, suas histórias de vida.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SSVP tem muito a oferecer para os jovens, por isso precisamos acolhê-los por inteiro, com sua história e com a sua vida.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0B2F25-57A5-E86D-27E5-AEBEC24EDC1A}"/>
              </a:ext>
            </a:extLst>
          </p:cNvPr>
          <p:cNvSpPr txBox="1"/>
          <p:nvPr/>
        </p:nvSpPr>
        <p:spPr>
          <a:xfrm>
            <a:off x="702366" y="1572848"/>
            <a:ext cx="69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Concluindo 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4C8BB7-F93A-9F6F-D93E-BBCB7982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9133" r="15172" b="8648"/>
          <a:stretch/>
        </p:blipFill>
        <p:spPr bwMode="auto">
          <a:xfrm>
            <a:off x="8400082" y="2456213"/>
            <a:ext cx="3637785" cy="384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07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16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95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7629C4-74F5-6E2C-D0D8-CFF198B00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24" y="960297"/>
            <a:ext cx="3847318" cy="350126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DFCB16-3D48-0736-CDF3-EDA0E19DE91E}"/>
              </a:ext>
            </a:extLst>
          </p:cNvPr>
          <p:cNvSpPr txBox="1"/>
          <p:nvPr/>
        </p:nvSpPr>
        <p:spPr>
          <a:xfrm>
            <a:off x="1617847" y="4924375"/>
            <a:ext cx="9801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Montserrat"/>
              </a:rPr>
              <a:t>Louvado Seja Nosso Senhor Jesus Cristo!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Montserrat"/>
              </a:rPr>
              <a:t>ecafo@ssvpbrasil.org.br</a:t>
            </a:r>
          </a:p>
        </p:txBody>
      </p:sp>
    </p:spTree>
    <p:extLst>
      <p:ext uri="{BB962C8B-B14F-4D97-AF65-F5344CB8AC3E}">
        <p14:creationId xmlns:p14="http://schemas.microsoft.com/office/powerpoint/2010/main" val="419061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154133" y="2383896"/>
            <a:ext cx="118837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Ter como ponto de partida  as necessidades reais dos jovens, seus anseios e dificuldades;</a:t>
            </a:r>
          </a:p>
          <a:p>
            <a:pPr algn="just" fontAlgn="base"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Clarear o conteúdo que transmite para que sirva  de fundamentação para o trabalho vicentino, de acordo com o estilo de vida específico de cada jovem;</a:t>
            </a:r>
          </a:p>
          <a:p>
            <a:pPr algn="just" fontAlgn="base"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Permite vincular a teoria à prática;</a:t>
            </a:r>
          </a:p>
          <a:p>
            <a:pPr algn="just" fontAlgn="base"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Envolver as pessoas com a participação nos encontros;</a:t>
            </a:r>
          </a:p>
          <a:p>
            <a:pPr algn="just" fontAlgn="base"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Dar vida e significado aos conteúdos;</a:t>
            </a:r>
          </a:p>
          <a:p>
            <a:pPr algn="just" fontAlgn="base"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Alegrar o ambiente, provocando a participação de todos;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477410" y="14027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Montserrat" panose="00000500000000000000" pitchFamily="2" charset="0"/>
              </a:rPr>
              <a:t>BUSCA DO REFERENCIAL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0521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308266" y="2003789"/>
            <a:ext cx="118837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8.  Aproveitar melhor os recursos didáticos;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9. Estimular a criatividade, o trabalho grupal e a corresponsabilidade;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10. Dar mais segurança diante dos desafios e barreiras;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Evitar improvisação;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Trabalhar a realidade e de forma prática;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Deixá-los discutir, debater e criar ações para resolver determinados casos que lhes serão confiados;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 Acolher com amizade e amabilidade cada um dentro de suas necessidades reais.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dirty="0">
                <a:latin typeface="Montserrat" panose="00000500000000000000" pitchFamily="2" charset="0"/>
              </a:rPr>
              <a:t>Desenvolver a capacidade de observação e compromisso</a:t>
            </a:r>
          </a:p>
        </p:txBody>
      </p:sp>
    </p:spTree>
    <p:extLst>
      <p:ext uri="{BB962C8B-B14F-4D97-AF65-F5344CB8AC3E}">
        <p14:creationId xmlns:p14="http://schemas.microsoft.com/office/powerpoint/2010/main" val="378400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308266" y="2233678"/>
            <a:ext cx="1144641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Ser vicentino é na essência uma maneira de olhar o mundo e a vida a partir dos Pobres. </a:t>
            </a:r>
          </a:p>
          <a:p>
            <a:pPr algn="just"/>
            <a:endParaRPr lang="pt-BR" sz="9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enfrentar a realidade e desafios sociais, tendo novas atitudes e novos métodos;</a:t>
            </a:r>
          </a:p>
          <a:p>
            <a:pPr algn="just"/>
            <a:endParaRPr lang="pt-BR" sz="9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estar aberto a novos paradigmas, deixando de lado costumes e normas do passado; é abrir-se para novas perspectivas; </a:t>
            </a:r>
          </a:p>
          <a:p>
            <a:pPr algn="just"/>
            <a:endParaRPr lang="pt-BR" sz="9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Com a juventude é urgente atualizar a maneira de ser fiel às ações de Vicente de Paulo  e de Ozanam.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20399" y="1402750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263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2"/>
            <a:ext cx="12192000" cy="893915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white"/>
                </a:solidFill>
                <a:latin typeface="Garamond" panose="02020404030301010803" pitchFamily="18" charset="0"/>
              </a:rPr>
              <a:t>JUVENTUDE VICENTINA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7683" y="879530"/>
            <a:ext cx="603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SEGUNDA PARTE: JULGAR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34FECC-A0E8-555D-4211-62DF62FE8C76}"/>
              </a:ext>
            </a:extLst>
          </p:cNvPr>
          <p:cNvSpPr txBox="1"/>
          <p:nvPr/>
        </p:nvSpPr>
        <p:spPr>
          <a:xfrm>
            <a:off x="372794" y="2513502"/>
            <a:ext cx="70881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mensagem deles deve ser apresentada de forma dinâmica sem fugir do foco: amar e servir Jesus nos Pobres; evangelizar os Pobres;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Ser dinâmico e criativo sem deixar de ser fiel aos ensinamentos de Vicente e Ozanam;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5B8C3E-4C12-C690-F334-F38B0C704D5E}"/>
              </a:ext>
            </a:extLst>
          </p:cNvPr>
          <p:cNvSpPr/>
          <p:nvPr/>
        </p:nvSpPr>
        <p:spPr>
          <a:xfrm>
            <a:off x="-126417" y="1460039"/>
            <a:ext cx="1088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atin typeface="Montserrat" panose="00000500000000000000" pitchFamily="2" charset="0"/>
              </a:rPr>
              <a:t>Buscar o novo: anseios da juventude vicentina  na SSVP</a:t>
            </a:r>
            <a:r>
              <a:rPr lang="pt-BR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F68AA-E618-33A7-8CC1-ACF556CB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19" y="2711245"/>
            <a:ext cx="30416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51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2031</TotalTime>
  <Words>3221</Words>
  <Application>Microsoft Office PowerPoint</Application>
  <PresentationFormat>Widescreen</PresentationFormat>
  <Paragraphs>333</Paragraphs>
  <Slides>57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122</cp:revision>
  <dcterms:created xsi:type="dcterms:W3CDTF">2022-08-23T14:33:21Z</dcterms:created>
  <dcterms:modified xsi:type="dcterms:W3CDTF">2024-10-03T11:52:42Z</dcterms:modified>
</cp:coreProperties>
</file>