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1" r:id="rId2"/>
    <p:sldMasterId id="2147483671" r:id="rId3"/>
  </p:sldMasterIdLst>
  <p:notesMasterIdLst>
    <p:notesMasterId r:id="rId48"/>
  </p:notesMasterIdLst>
  <p:sldIdLst>
    <p:sldId id="845" r:id="rId4"/>
    <p:sldId id="937" r:id="rId5"/>
    <p:sldId id="264" r:id="rId6"/>
    <p:sldId id="586" r:id="rId7"/>
    <p:sldId id="981" r:id="rId8"/>
    <p:sldId id="953" r:id="rId9"/>
    <p:sldId id="588" r:id="rId10"/>
    <p:sldId id="954" r:id="rId11"/>
    <p:sldId id="955" r:id="rId12"/>
    <p:sldId id="956" r:id="rId13"/>
    <p:sldId id="957" r:id="rId14"/>
    <p:sldId id="958" r:id="rId15"/>
    <p:sldId id="959" r:id="rId16"/>
    <p:sldId id="960" r:id="rId17"/>
    <p:sldId id="589" r:id="rId18"/>
    <p:sldId id="629" r:id="rId19"/>
    <p:sldId id="979" r:id="rId20"/>
    <p:sldId id="980" r:id="rId21"/>
    <p:sldId id="974" r:id="rId22"/>
    <p:sldId id="973" r:id="rId23"/>
    <p:sldId id="976" r:id="rId24"/>
    <p:sldId id="977" r:id="rId25"/>
    <p:sldId id="978" r:id="rId26"/>
    <p:sldId id="962" r:id="rId27"/>
    <p:sldId id="964" r:id="rId28"/>
    <p:sldId id="965" r:id="rId29"/>
    <p:sldId id="966" r:id="rId30"/>
    <p:sldId id="624" r:id="rId31"/>
    <p:sldId id="627" r:id="rId32"/>
    <p:sldId id="592" r:id="rId33"/>
    <p:sldId id="591" r:id="rId34"/>
    <p:sldId id="593" r:id="rId35"/>
    <p:sldId id="594" r:id="rId36"/>
    <p:sldId id="595" r:id="rId37"/>
    <p:sldId id="634" r:id="rId38"/>
    <p:sldId id="968" r:id="rId39"/>
    <p:sldId id="969" r:id="rId40"/>
    <p:sldId id="970" r:id="rId41"/>
    <p:sldId id="940" r:id="rId42"/>
    <p:sldId id="849" r:id="rId43"/>
    <p:sldId id="972" r:id="rId44"/>
    <p:sldId id="971" r:id="rId45"/>
    <p:sldId id="844" r:id="rId46"/>
    <p:sldId id="935" r:id="rId47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647" autoAdjust="0"/>
    <p:restoredTop sz="94249" autoAdjust="0"/>
  </p:normalViewPr>
  <p:slideViewPr>
    <p:cSldViewPr snapToGrid="0">
      <p:cViewPr varScale="1">
        <p:scale>
          <a:sx n="84" d="100"/>
          <a:sy n="84" d="100"/>
        </p:scale>
        <p:origin x="108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slide" Target="slides/slide23.xml"/><Relationship Id="rId39" Type="http://schemas.openxmlformats.org/officeDocument/2006/relationships/slide" Target="slides/slide36.xml"/><Relationship Id="rId21" Type="http://schemas.openxmlformats.org/officeDocument/2006/relationships/slide" Target="slides/slide18.xml"/><Relationship Id="rId34" Type="http://schemas.openxmlformats.org/officeDocument/2006/relationships/slide" Target="slides/slide31.xml"/><Relationship Id="rId42" Type="http://schemas.openxmlformats.org/officeDocument/2006/relationships/slide" Target="slides/slide39.xml"/><Relationship Id="rId47" Type="http://schemas.openxmlformats.org/officeDocument/2006/relationships/slide" Target="slides/slide44.xml"/><Relationship Id="rId50" Type="http://schemas.openxmlformats.org/officeDocument/2006/relationships/viewProps" Target="viewProps.xml"/><Relationship Id="rId7" Type="http://schemas.openxmlformats.org/officeDocument/2006/relationships/slide" Target="slides/slide4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9" Type="http://schemas.openxmlformats.org/officeDocument/2006/relationships/slide" Target="slides/slide26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32" Type="http://schemas.openxmlformats.org/officeDocument/2006/relationships/slide" Target="slides/slide29.xml"/><Relationship Id="rId37" Type="http://schemas.openxmlformats.org/officeDocument/2006/relationships/slide" Target="slides/slide34.xml"/><Relationship Id="rId40" Type="http://schemas.openxmlformats.org/officeDocument/2006/relationships/slide" Target="slides/slide37.xml"/><Relationship Id="rId45" Type="http://schemas.openxmlformats.org/officeDocument/2006/relationships/slide" Target="slides/slide42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slide" Target="slides/slide25.xml"/><Relationship Id="rId36" Type="http://schemas.openxmlformats.org/officeDocument/2006/relationships/slide" Target="slides/slide33.xml"/><Relationship Id="rId49" Type="http://schemas.openxmlformats.org/officeDocument/2006/relationships/presProps" Target="presProps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31" Type="http://schemas.openxmlformats.org/officeDocument/2006/relationships/slide" Target="slides/slide28.xml"/><Relationship Id="rId44" Type="http://schemas.openxmlformats.org/officeDocument/2006/relationships/slide" Target="slides/slide41.xml"/><Relationship Id="rId52" Type="http://schemas.openxmlformats.org/officeDocument/2006/relationships/tableStyles" Target="tableStyles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slide" Target="slides/slide24.xml"/><Relationship Id="rId30" Type="http://schemas.openxmlformats.org/officeDocument/2006/relationships/slide" Target="slides/slide27.xml"/><Relationship Id="rId35" Type="http://schemas.openxmlformats.org/officeDocument/2006/relationships/slide" Target="slides/slide32.xml"/><Relationship Id="rId43" Type="http://schemas.openxmlformats.org/officeDocument/2006/relationships/slide" Target="slides/slide40.xml"/><Relationship Id="rId48" Type="http://schemas.openxmlformats.org/officeDocument/2006/relationships/notesMaster" Target="notesMasters/notesMaster1.xml"/><Relationship Id="rId8" Type="http://schemas.openxmlformats.org/officeDocument/2006/relationships/slide" Target="slides/slide5.xml"/><Relationship Id="rId51" Type="http://schemas.openxmlformats.org/officeDocument/2006/relationships/theme" Target="theme/theme1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33" Type="http://schemas.openxmlformats.org/officeDocument/2006/relationships/slide" Target="slides/slide30.xml"/><Relationship Id="rId38" Type="http://schemas.openxmlformats.org/officeDocument/2006/relationships/slide" Target="slides/slide35.xml"/><Relationship Id="rId46" Type="http://schemas.openxmlformats.org/officeDocument/2006/relationships/slide" Target="slides/slide43.xml"/><Relationship Id="rId20" Type="http://schemas.openxmlformats.org/officeDocument/2006/relationships/slide" Target="slides/slide17.xml"/><Relationship Id="rId41" Type="http://schemas.openxmlformats.org/officeDocument/2006/relationships/slide" Target="slides/slide3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Espaço Reservado para Imagem de Slide 1">
            <a:extLst>
              <a:ext uri="{FF2B5EF4-FFF2-40B4-BE49-F238E27FC236}">
                <a16:creationId xmlns:a16="http://schemas.microsoft.com/office/drawing/2014/main" id="{F07AF64F-5011-6733-5FB8-DFF1E7852072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1507" name="Espaço Reservado para Anotações 2">
            <a:extLst>
              <a:ext uri="{FF2B5EF4-FFF2-40B4-BE49-F238E27FC236}">
                <a16:creationId xmlns:a16="http://schemas.microsoft.com/office/drawing/2014/main" id="{EFDE56B8-4265-2CE3-756D-9A5E3C581500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endParaRPr lang="pt-BR" altLang="pt-BR"/>
          </a:p>
        </p:txBody>
      </p:sp>
      <p:sp>
        <p:nvSpPr>
          <p:cNvPr id="21508" name="Espaço Reservado para Número de Slide 3">
            <a:extLst>
              <a:ext uri="{FF2B5EF4-FFF2-40B4-BE49-F238E27FC236}">
                <a16:creationId xmlns:a16="http://schemas.microsoft.com/office/drawing/2014/main" id="{8EEB932E-EB9C-C669-E43A-D1E3C45179D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marL="0" marR="0" lvl="0" indent="0" algn="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BDF6E7A-EBF2-419F-AE2F-5A579929F84E}" type="slidenum">
              <a:rPr kumimoji="0" lang="pt-BR" altLang="pt-BR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pt-BR" altLang="pt-BR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Espaço Reservado para Imagem de Slide 1">
            <a:extLst>
              <a:ext uri="{FF2B5EF4-FFF2-40B4-BE49-F238E27FC236}">
                <a16:creationId xmlns:a16="http://schemas.microsoft.com/office/drawing/2014/main" id="{F07AF64F-5011-6733-5FB8-DFF1E7852072}"/>
              </a:ext>
            </a:extLst>
          </p:cNvPr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21507" name="Espaço Reservado para Anotações 2">
            <a:extLst>
              <a:ext uri="{FF2B5EF4-FFF2-40B4-BE49-F238E27FC236}">
                <a16:creationId xmlns:a16="http://schemas.microsoft.com/office/drawing/2014/main" id="{EFDE56B8-4265-2CE3-756D-9A5E3C581500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endParaRPr lang="pt-BR" altLang="pt-BR"/>
          </a:p>
        </p:txBody>
      </p:sp>
      <p:sp>
        <p:nvSpPr>
          <p:cNvPr id="21508" name="Espaço Reservado para Número de Slide 3">
            <a:extLst>
              <a:ext uri="{FF2B5EF4-FFF2-40B4-BE49-F238E27FC236}">
                <a16:creationId xmlns:a16="http://schemas.microsoft.com/office/drawing/2014/main" id="{8EEB932E-EB9C-C669-E43A-D1E3C45179D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marL="0" marR="0" lvl="0" indent="0" algn="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DBDF6E7A-EBF2-419F-AE2F-5A579929F84E}" type="slidenum">
              <a:rPr kumimoji="0" lang="pt-BR" altLang="pt-BR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pPr marL="0" marR="0" lvl="0" indent="0" algn="r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pt-BR" altLang="pt-BR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6806872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 e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0972800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623395" y="1004887"/>
            <a:ext cx="10945216" cy="5160417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306627781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 e imagem/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623392" y="1052736"/>
            <a:ext cx="11041227" cy="5184576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97647434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m ou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72936" y="64681"/>
            <a:ext cx="11617290" cy="6316651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329579752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 e 4 image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6095999" y="1196752"/>
            <a:ext cx="4224470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5" name="Picture Placeholder 2"/>
          <p:cNvSpPr>
            <a:spLocks noGrp="1"/>
          </p:cNvSpPr>
          <p:nvPr>
            <p:ph type="pic" idx="11"/>
          </p:nvPr>
        </p:nvSpPr>
        <p:spPr>
          <a:xfrm>
            <a:off x="1295466" y="1196752"/>
            <a:ext cx="4224470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6095999" y="3933056"/>
            <a:ext cx="4224470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7" name="Picture Placeholder 2"/>
          <p:cNvSpPr>
            <a:spLocks noGrp="1"/>
          </p:cNvSpPr>
          <p:nvPr>
            <p:ph type="pic" idx="13"/>
          </p:nvPr>
        </p:nvSpPr>
        <p:spPr>
          <a:xfrm>
            <a:off x="1295466" y="3933056"/>
            <a:ext cx="4224470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143372992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 e 2 image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1295466" y="1052736"/>
            <a:ext cx="4224470" cy="5328592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5999989" y="1052736"/>
            <a:ext cx="4224470" cy="5328592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302574284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, texto e 2 image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6095999" y="1196752"/>
            <a:ext cx="4224470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6095999" y="3933056"/>
            <a:ext cx="4224470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623394" y="1196752"/>
            <a:ext cx="5088565" cy="5328592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407593427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, 2 imagens e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623391" y="1196752"/>
            <a:ext cx="4224470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623391" y="3861048"/>
            <a:ext cx="4224470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5231907" y="1196752"/>
            <a:ext cx="5088565" cy="5328592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802732133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ativ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124749"/>
            <a:ext cx="5386917" cy="639763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73" y="1124749"/>
            <a:ext cx="5389033" cy="639763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0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11" name="Content Placeholder 2"/>
          <p:cNvSpPr>
            <a:spLocks noGrp="1"/>
          </p:cNvSpPr>
          <p:nvPr>
            <p:ph idx="10"/>
          </p:nvPr>
        </p:nvSpPr>
        <p:spPr>
          <a:xfrm>
            <a:off x="623394" y="1916832"/>
            <a:ext cx="5376597" cy="4464496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  <p:sp>
        <p:nvSpPr>
          <p:cNvPr id="12" name="Content Placeholder 2"/>
          <p:cNvSpPr>
            <a:spLocks noGrp="1"/>
          </p:cNvSpPr>
          <p:nvPr>
            <p:ph idx="11"/>
          </p:nvPr>
        </p:nvSpPr>
        <p:spPr>
          <a:xfrm>
            <a:off x="6192013" y="1916832"/>
            <a:ext cx="5376597" cy="4464496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230460085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3A894596-BC78-FD6E-0635-11B4EEFD5367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0" y="0"/>
            <a:ext cx="0" cy="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87455EC-BD37-4B83-9365-BCF2F4176A2C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42D6B59A-2B37-4CE0-DB7D-F139FAE462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0" y="0"/>
            <a:ext cx="0" cy="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3CC0130-FE11-7239-7680-B4B6E13C1F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0" y="0"/>
            <a:ext cx="0" cy="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AE850C0-7531-4CCB-BB4B-0B11BCFF91C8}" type="slidenum">
              <a:rPr lang="pt-BR"/>
              <a:pPr>
                <a:defRPr/>
              </a:pPr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76648402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24002" y="1122363"/>
            <a:ext cx="9144000" cy="23876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524002" y="3602038"/>
            <a:ext cx="9144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243D49F5-0D76-74D0-E3A0-D450F9505D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026EBF7-71DD-4614-B1A9-E83748B0E39E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2C4AE49-C1B4-AF89-30A8-13F22602817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5F6FE28C-46C7-9EDE-1044-E6C2299FA15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1EE0012-8ABB-4751-B986-D9E296016732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568574893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D317356D-1A92-2848-D23C-4EEADB0C8D1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3E9668E-3330-48B4-B537-166666B1DF09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2393C893-AD02-8378-7E59-03039B37136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F75F3657-29F1-B964-9A07-53E3E82C436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0409D3-3827-4E33-BEB9-DE2F957BD736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181515038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1853" y="1709744"/>
            <a:ext cx="10515600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831853" y="4589469"/>
            <a:ext cx="10515600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A5788DDA-A7F4-D1FA-04E3-EE0B7E546C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FC2EAFB-B078-4779-AF4C-7E4B0A8163DB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95D5B961-8874-D0FB-5031-38935B3307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8D8E0B4B-F656-6804-93A3-0206C0E75A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816CC96-D45F-4359-AD60-398F81DC9F90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39401672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3">
            <a:extLst>
              <a:ext uri="{FF2B5EF4-FFF2-40B4-BE49-F238E27FC236}">
                <a16:creationId xmlns:a16="http://schemas.microsoft.com/office/drawing/2014/main" id="{5B8B3ABD-3A0E-B3EC-E63F-6B413F30CEB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E4D5E55-D0CB-49E1-AE2E-DA1E4F04D8AE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6" name="Espaço Reservado para Rodapé 4">
            <a:extLst>
              <a:ext uri="{FF2B5EF4-FFF2-40B4-BE49-F238E27FC236}">
                <a16:creationId xmlns:a16="http://schemas.microsoft.com/office/drawing/2014/main" id="{0A58C2AA-E823-152A-CE09-8531340E4B3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7" name="Espaço Reservado para Número de Slide 5">
            <a:extLst>
              <a:ext uri="{FF2B5EF4-FFF2-40B4-BE49-F238E27FC236}">
                <a16:creationId xmlns:a16="http://schemas.microsoft.com/office/drawing/2014/main" id="{FBDDA5C0-0A60-2231-891B-EA722A194E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0BEE040-49FD-478D-9C7E-D5163CFE0922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655673475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90" y="365129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839792" y="1681163"/>
            <a:ext cx="5157787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839792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/>
          <p:cNvSpPr>
            <a:spLocks noGrp="1"/>
          </p:cNvSpPr>
          <p:nvPr>
            <p:ph type="body" sz="quarter" idx="3"/>
          </p:nvPr>
        </p:nvSpPr>
        <p:spPr>
          <a:xfrm>
            <a:off x="6172201" y="1681163"/>
            <a:ext cx="5183189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/>
          <p:cNvSpPr>
            <a:spLocks noGrp="1"/>
          </p:cNvSpPr>
          <p:nvPr>
            <p:ph sz="quarter" idx="4"/>
          </p:nvPr>
        </p:nvSpPr>
        <p:spPr>
          <a:xfrm>
            <a:off x="6172201" y="2505075"/>
            <a:ext cx="5183189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3">
            <a:extLst>
              <a:ext uri="{FF2B5EF4-FFF2-40B4-BE49-F238E27FC236}">
                <a16:creationId xmlns:a16="http://schemas.microsoft.com/office/drawing/2014/main" id="{11AC2C53-0154-9245-A8C0-6A24DCD460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ED43FE5-A7D8-4713-AE20-505FDD75D531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8" name="Espaço Reservado para Rodapé 4">
            <a:extLst>
              <a:ext uri="{FF2B5EF4-FFF2-40B4-BE49-F238E27FC236}">
                <a16:creationId xmlns:a16="http://schemas.microsoft.com/office/drawing/2014/main" id="{BC847701-EB0E-9336-AB39-58A4A5F2F5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9" name="Espaço Reservado para Número de Slide 5">
            <a:extLst>
              <a:ext uri="{FF2B5EF4-FFF2-40B4-BE49-F238E27FC236}">
                <a16:creationId xmlns:a16="http://schemas.microsoft.com/office/drawing/2014/main" id="{8EAFD72A-377B-0432-E756-E7ACB75D6B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1E3CAB4-05BD-4207-9194-E32EDDDD299B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982620709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3">
            <a:extLst>
              <a:ext uri="{FF2B5EF4-FFF2-40B4-BE49-F238E27FC236}">
                <a16:creationId xmlns:a16="http://schemas.microsoft.com/office/drawing/2014/main" id="{E0FF93BE-D2DA-D365-9D9D-C8ECC10297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67C9622-DBEC-4475-A2A1-9290E9B3A957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4" name="Espaço Reservado para Rodapé 4">
            <a:extLst>
              <a:ext uri="{FF2B5EF4-FFF2-40B4-BE49-F238E27FC236}">
                <a16:creationId xmlns:a16="http://schemas.microsoft.com/office/drawing/2014/main" id="{43846442-E9D4-2930-D991-545DCBD112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5" name="Espaço Reservado para Número de Slide 5">
            <a:extLst>
              <a:ext uri="{FF2B5EF4-FFF2-40B4-BE49-F238E27FC236}">
                <a16:creationId xmlns:a16="http://schemas.microsoft.com/office/drawing/2014/main" id="{270F71A8-0B14-10EF-BD69-60AB2D98B7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ED30B35-3A44-4F5D-8CEA-0495E553DA48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3203136475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3">
            <a:extLst>
              <a:ext uri="{FF2B5EF4-FFF2-40B4-BE49-F238E27FC236}">
                <a16:creationId xmlns:a16="http://schemas.microsoft.com/office/drawing/2014/main" id="{1B555EB3-5A03-21FF-5E94-0B166F0B65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562A995-EFA5-4116-B73B-73072D9DB25E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3" name="Espaço Reservado para Rodapé 4">
            <a:extLst>
              <a:ext uri="{FF2B5EF4-FFF2-40B4-BE49-F238E27FC236}">
                <a16:creationId xmlns:a16="http://schemas.microsoft.com/office/drawing/2014/main" id="{CFAFEEA3-3C80-6E5A-7DF3-DD88EBEECB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4" name="Espaço Reservado para Número de Slide 5">
            <a:extLst>
              <a:ext uri="{FF2B5EF4-FFF2-40B4-BE49-F238E27FC236}">
                <a16:creationId xmlns:a16="http://schemas.microsoft.com/office/drawing/2014/main" id="{BB866B1D-E6C3-28C9-5366-29D27B646A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D3014FC-BFBD-4D8A-9DA9-B30C9B095098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1350138768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7" y="457200"/>
            <a:ext cx="393223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5183190" y="987431"/>
            <a:ext cx="6172199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839787" y="2057400"/>
            <a:ext cx="393223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3">
            <a:extLst>
              <a:ext uri="{FF2B5EF4-FFF2-40B4-BE49-F238E27FC236}">
                <a16:creationId xmlns:a16="http://schemas.microsoft.com/office/drawing/2014/main" id="{AA9B7C7A-5F7C-8F7D-0AA2-5D71A4E69A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1145D1-9DB0-41F3-8B35-EE01956368E9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6" name="Espaço Reservado para Rodapé 4">
            <a:extLst>
              <a:ext uri="{FF2B5EF4-FFF2-40B4-BE49-F238E27FC236}">
                <a16:creationId xmlns:a16="http://schemas.microsoft.com/office/drawing/2014/main" id="{9DA56C63-D29F-E156-F7D6-84BE1337DCD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7" name="Espaço Reservado para Número de Slide 5">
            <a:extLst>
              <a:ext uri="{FF2B5EF4-FFF2-40B4-BE49-F238E27FC236}">
                <a16:creationId xmlns:a16="http://schemas.microsoft.com/office/drawing/2014/main" id="{AAE1F25A-2642-7CA3-324D-FC9C723836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841FA33-947F-4B10-A94B-5CDFE7F17CE6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2594431465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7" y="457200"/>
            <a:ext cx="393223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5183190" y="987431"/>
            <a:ext cx="6172199" cy="4873625"/>
          </a:xfrm>
        </p:spPr>
        <p:txBody>
          <a:bodyPr rtlCol="0">
            <a:normAutofit/>
          </a:bodyPr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pPr lvl="0"/>
            <a:endParaRPr lang="pt-BR" noProof="0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839787" y="2057400"/>
            <a:ext cx="393223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3">
            <a:extLst>
              <a:ext uri="{FF2B5EF4-FFF2-40B4-BE49-F238E27FC236}">
                <a16:creationId xmlns:a16="http://schemas.microsoft.com/office/drawing/2014/main" id="{885D8607-E4A9-5979-BC1D-34CF1EAE8C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627FEB1-1A8F-483C-A204-2D7B5F63468E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6" name="Espaço Reservado para Rodapé 4">
            <a:extLst>
              <a:ext uri="{FF2B5EF4-FFF2-40B4-BE49-F238E27FC236}">
                <a16:creationId xmlns:a16="http://schemas.microsoft.com/office/drawing/2014/main" id="{B72B1CA0-D24D-95EC-2074-57233232CE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7" name="Espaço Reservado para Número de Slide 5">
            <a:extLst>
              <a:ext uri="{FF2B5EF4-FFF2-40B4-BE49-F238E27FC236}">
                <a16:creationId xmlns:a16="http://schemas.microsoft.com/office/drawing/2014/main" id="{A676B6DE-87CB-1362-B9B6-C51B3AFFED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635ED34-6BD2-474A-831C-00C37D532211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1841183475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16A40855-46F7-59B2-4ADF-91C710FAFB3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EDE2330-80F1-4E2E-866B-E7915A766372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21B0F871-83AE-6391-973D-6C59EB8269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03C067C-94B8-080C-DAD5-AC8C14C8F4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4D52669-CF01-4E38-8EA6-9B4642F33B1C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3774933241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8724902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838201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D63CB834-4ABB-7507-41BB-A5C9805927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7449152-0E46-468E-A902-ED1817DB94B0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1348FFB3-394C-1908-498A-051C7914FA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9B6196B-3507-DA96-8437-C8F27779DF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65AC712-11B1-46E0-8F11-F920E8962C30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143895159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6.xml"/><Relationship Id="rId10" Type="http://schemas.openxmlformats.org/officeDocument/2006/relationships/theme" Target="../theme/theme2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8.xml"/><Relationship Id="rId3" Type="http://schemas.openxmlformats.org/officeDocument/2006/relationships/slideLayout" Target="../slideLayouts/slideLayout23.xml"/><Relationship Id="rId7" Type="http://schemas.openxmlformats.org/officeDocument/2006/relationships/slideLayout" Target="../slideLayouts/slideLayout27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2.xml"/><Relationship Id="rId1" Type="http://schemas.openxmlformats.org/officeDocument/2006/relationships/slideLayout" Target="../slideLayouts/slideLayout21.xml"/><Relationship Id="rId6" Type="http://schemas.openxmlformats.org/officeDocument/2006/relationships/slideLayout" Target="../slideLayouts/slideLayout26.xml"/><Relationship Id="rId11" Type="http://schemas.openxmlformats.org/officeDocument/2006/relationships/slideLayout" Target="../slideLayouts/slideLayout31.xml"/><Relationship Id="rId5" Type="http://schemas.openxmlformats.org/officeDocument/2006/relationships/slideLayout" Target="../slideLayouts/slideLayout25.xml"/><Relationship Id="rId10" Type="http://schemas.openxmlformats.org/officeDocument/2006/relationships/slideLayout" Target="../slideLayouts/slideLayout30.xml"/><Relationship Id="rId4" Type="http://schemas.openxmlformats.org/officeDocument/2006/relationships/slideLayout" Target="../slideLayouts/slideLayout24.xml"/><Relationship Id="rId9" Type="http://schemas.openxmlformats.org/officeDocument/2006/relationships/slideLayout" Target="../slideLayouts/slideLayout2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59723248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2400" b="1" kern="1200">
          <a:solidFill>
            <a:srgbClr val="404040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Espaço Reservado para Título 1">
            <a:extLst>
              <a:ext uri="{FF2B5EF4-FFF2-40B4-BE49-F238E27FC236}">
                <a16:creationId xmlns:a16="http://schemas.microsoft.com/office/drawing/2014/main" id="{3EFC5860-AE88-5C9D-ECB9-566EF043C739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838310" y="365126"/>
            <a:ext cx="10515382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t-BR" altLang="pt-BR"/>
              <a:t>Clique para editar o título Mestre</a:t>
            </a:r>
          </a:p>
        </p:txBody>
      </p:sp>
      <p:sp>
        <p:nvSpPr>
          <p:cNvPr id="3075" name="Espaço Reservado para Texto 2">
            <a:extLst>
              <a:ext uri="{FF2B5EF4-FFF2-40B4-BE49-F238E27FC236}">
                <a16:creationId xmlns:a16="http://schemas.microsoft.com/office/drawing/2014/main" id="{556E28A2-BB03-7C71-D971-1D18BD522E32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838310" y="1825625"/>
            <a:ext cx="10515382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t-BR" altLang="pt-BR"/>
              <a:t>Clique para editar os estilos de texto Mestres</a:t>
            </a:r>
          </a:p>
          <a:p>
            <a:pPr lvl="1"/>
            <a:r>
              <a:rPr lang="pt-BR" altLang="pt-BR"/>
              <a:t>Segundo nível</a:t>
            </a:r>
          </a:p>
          <a:p>
            <a:pPr lvl="2"/>
            <a:r>
              <a:rPr lang="pt-BR" altLang="pt-BR"/>
              <a:t>Terceiro nível</a:t>
            </a:r>
          </a:p>
          <a:p>
            <a:pPr lvl="3"/>
            <a:r>
              <a:rPr lang="pt-BR" altLang="pt-BR"/>
              <a:t>Quarto nível</a:t>
            </a:r>
          </a:p>
          <a:p>
            <a:pPr lvl="4"/>
            <a:r>
              <a:rPr lang="pt-BR" alt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7D7149EC-F500-D750-3B2F-890657B1CF6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309" y="6356351"/>
            <a:ext cx="274355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fld id="{5E758CC3-67B2-41B8-A697-AAEBDEEF15F6}" type="datetimeFigureOut">
              <a:rPr lang="pt-BR"/>
              <a:pPr>
                <a:defRPr/>
              </a:pPr>
              <a:t>13/02/2025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201B240-71A4-DEED-62B0-AE7119F550C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9127" y="6356351"/>
            <a:ext cx="411374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8B9070F-54D8-6DE0-8B9C-0F1BFF29D1B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134" y="6356351"/>
            <a:ext cx="2743557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9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738C7BA2-5295-4077-B05F-C727325CE940}" type="slidenum">
              <a:rPr lang="pt-BR" altLang="pt-BR"/>
              <a:pPr>
                <a:defRPr/>
              </a:pPr>
              <a:t>‹nº›</a:t>
            </a:fld>
            <a:endParaRPr lang="pt-BR" altLang="pt-BR"/>
          </a:p>
        </p:txBody>
      </p:sp>
    </p:spTree>
    <p:extLst>
      <p:ext uri="{BB962C8B-B14F-4D97-AF65-F5344CB8AC3E}">
        <p14:creationId xmlns:p14="http://schemas.microsoft.com/office/powerpoint/2010/main" val="131566923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2" r:id="rId1"/>
    <p:sldLayoutId id="2147483673" r:id="rId2"/>
    <p:sldLayoutId id="2147483674" r:id="rId3"/>
    <p:sldLayoutId id="2147483675" r:id="rId4"/>
    <p:sldLayoutId id="2147483676" r:id="rId5"/>
    <p:sldLayoutId id="2147483677" r:id="rId6"/>
    <p:sldLayoutId id="2147483678" r:id="rId7"/>
    <p:sldLayoutId id="2147483679" r:id="rId8"/>
    <p:sldLayoutId id="2147483680" r:id="rId9"/>
    <p:sldLayoutId id="2147483681" r:id="rId10"/>
    <p:sldLayoutId id="2147483682" r:id="rId11"/>
  </p:sldLayoutIdLst>
  <p:txStyles>
    <p:titleStyle>
      <a:lvl1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  <a:lvl2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2pPr>
      <a:lvl3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3pPr>
      <a:lvl4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4pPr>
      <a:lvl5pPr algn="l" defTabSz="685800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5pPr>
      <a:lvl6pPr marL="457200" algn="l" defTabSz="685800" rtl="0" fontAlgn="base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6pPr>
      <a:lvl7pPr marL="914400" algn="l" defTabSz="685800" rtl="0" fontAlgn="base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7pPr>
      <a:lvl8pPr marL="1371600" algn="l" defTabSz="685800" rtl="0" fontAlgn="base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8pPr>
      <a:lvl9pPr marL="1828800" algn="l" defTabSz="685800" rtl="0" fontAlgn="base">
        <a:lnSpc>
          <a:spcPct val="90000"/>
        </a:lnSpc>
        <a:spcBef>
          <a:spcPct val="0"/>
        </a:spcBef>
        <a:spcAft>
          <a:spcPct val="0"/>
        </a:spcAft>
        <a:defRPr sz="3300">
          <a:solidFill>
            <a:schemeClr val="tx1"/>
          </a:solidFill>
          <a:latin typeface="Calibri Light" panose="020F0302020204030204" pitchFamily="34" charset="0"/>
        </a:defRPr>
      </a:lvl9pPr>
    </p:titleStyle>
    <p:bodyStyle>
      <a:lvl1pPr marL="171450" indent="-171450" algn="l" defTabSz="685800" rtl="0" eaLnBrk="0" fontAlgn="base" hangingPunct="0">
        <a:lnSpc>
          <a:spcPct val="90000"/>
        </a:lnSpc>
        <a:spcBef>
          <a:spcPts val="750"/>
        </a:spcBef>
        <a:spcAft>
          <a:spcPct val="0"/>
        </a:spcAft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0" fontAlgn="base" hangingPunct="0">
        <a:lnSpc>
          <a:spcPct val="90000"/>
        </a:lnSpc>
        <a:spcBef>
          <a:spcPts val="375"/>
        </a:spcBef>
        <a:spcAft>
          <a:spcPct val="0"/>
        </a:spcAft>
        <a:buFont typeface="Arial" panose="020B0604020202020204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4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0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0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0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0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0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0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4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4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4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4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4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4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4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0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0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0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0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0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14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0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4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4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4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4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2407" y="329243"/>
            <a:ext cx="3071576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2" name="Título 4">
            <a:extLst>
              <a:ext uri="{FF2B5EF4-FFF2-40B4-BE49-F238E27FC236}">
                <a16:creationId xmlns:a16="http://schemas.microsoft.com/office/drawing/2014/main" id="{20E7A610-98B3-4F56-9FFF-BB9C20BC8FC6}"/>
              </a:ext>
            </a:extLst>
          </p:cNvPr>
          <p:cNvSpPr txBox="1">
            <a:spLocks/>
          </p:cNvSpPr>
          <p:nvPr/>
        </p:nvSpPr>
        <p:spPr>
          <a:xfrm>
            <a:off x="0" y="3718560"/>
            <a:ext cx="12192000" cy="136497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pt-BR" b="1" dirty="0">
                <a:latin typeface="Garamond" panose="02020404030301010803" pitchFamily="18" charset="0"/>
              </a:rPr>
              <a:t>A Visita Domiciliar</a:t>
            </a:r>
            <a:endParaRPr lang="pt-BR" b="1" dirty="0"/>
          </a:p>
        </p:txBody>
      </p:sp>
    </p:spTree>
    <p:extLst>
      <p:ext uri="{BB962C8B-B14F-4D97-AF65-F5344CB8AC3E}">
        <p14:creationId xmlns:p14="http://schemas.microsoft.com/office/powerpoint/2010/main" val="263815386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6101F074-D389-4DB9-BF29-8401CAF8F10E}"/>
              </a:ext>
            </a:extLst>
          </p:cNvPr>
          <p:cNvSpPr txBox="1"/>
          <p:nvPr/>
        </p:nvSpPr>
        <p:spPr>
          <a:xfrm>
            <a:off x="2610678" y="1394711"/>
            <a:ext cx="6255026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1" hangingPunct="1">
              <a:defRPr/>
            </a:pP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SER VICENTINO:</a:t>
            </a:r>
            <a:endParaRPr lang="pt-BR" altLang="pt-BR" sz="44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16" name="Retângulo 6"/>
          <p:cNvSpPr>
            <a:spLocks noChangeArrowheads="1"/>
          </p:cNvSpPr>
          <p:nvPr/>
        </p:nvSpPr>
        <p:spPr bwMode="auto">
          <a:xfrm>
            <a:off x="1605656" y="2987363"/>
            <a:ext cx="7786688" cy="2123658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Uma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vocação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vivida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na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Conferência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e junto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aos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Pobres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.</a:t>
            </a:r>
          </a:p>
          <a:p>
            <a:pPr algn="ctr" eaLnBrk="1" hangingPunct="1">
              <a:defRPr/>
            </a:pPr>
            <a:endParaRPr lang="en-US" altLang="pt-BR" sz="44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E1E12CC7-9DCB-D8A5-A503-9EC63F477F48}"/>
              </a:ext>
            </a:extLst>
          </p:cNvPr>
          <p:cNvSpPr/>
          <p:nvPr/>
        </p:nvSpPr>
        <p:spPr>
          <a:xfrm>
            <a:off x="0" y="-26505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</p:spTree>
    <p:extLst>
      <p:ext uri="{BB962C8B-B14F-4D97-AF65-F5344CB8AC3E}">
        <p14:creationId xmlns:p14="http://schemas.microsoft.com/office/powerpoint/2010/main" val="18872887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14">
            <a:extLst>
              <a:ext uri="{FF2B5EF4-FFF2-40B4-BE49-F238E27FC236}">
                <a16:creationId xmlns:a16="http://schemas.microsoft.com/office/drawing/2014/main" id="{EE000137-7DCA-4618-A258-36B1CFF82B2B}"/>
              </a:ext>
            </a:extLst>
          </p:cNvPr>
          <p:cNvSpPr/>
          <p:nvPr/>
        </p:nvSpPr>
        <p:spPr>
          <a:xfrm>
            <a:off x="9632950" y="0"/>
            <a:ext cx="2559050" cy="68580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defTabSz="685800">
              <a:defRPr/>
            </a:pPr>
            <a:endParaRPr lang="pt-BR" sz="1350" dirty="0">
              <a:solidFill>
                <a:prstClr val="white"/>
              </a:solidFill>
            </a:endParaRPr>
          </a:p>
        </p:txBody>
      </p:sp>
      <p:pic>
        <p:nvPicPr>
          <p:cNvPr id="16387" name="Imagem 3">
            <a:extLst>
              <a:ext uri="{FF2B5EF4-FFF2-40B4-BE49-F238E27FC236}">
                <a16:creationId xmlns:a16="http://schemas.microsoft.com/office/drawing/2014/main" id="{54990FD8-664F-4D8D-B56B-65888DD1C10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39325" y="2129667"/>
            <a:ext cx="2146300" cy="2160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CaixaDeTexto 4">
            <a:extLst>
              <a:ext uri="{FF2B5EF4-FFF2-40B4-BE49-F238E27FC236}">
                <a16:creationId xmlns:a16="http://schemas.microsoft.com/office/drawing/2014/main" id="{5E809CDD-6A23-424D-A392-64FE91379AC9}"/>
              </a:ext>
            </a:extLst>
          </p:cNvPr>
          <p:cNvSpPr txBox="1"/>
          <p:nvPr/>
        </p:nvSpPr>
        <p:spPr>
          <a:xfrm>
            <a:off x="993913" y="2486685"/>
            <a:ext cx="7540487" cy="144655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1" hangingPunct="1">
              <a:defRPr/>
            </a:pP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“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Sou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vocacionado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vicentino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: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Amo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e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sirvo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aos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 </a:t>
            </a:r>
            <a:r>
              <a:rPr lang="en-US" altLang="pt-BR" sz="44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Pobres</a:t>
            </a:r>
            <a:r>
              <a:rPr lang="en-US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”</a:t>
            </a:r>
            <a:endParaRPr lang="pt-BR" altLang="pt-BR" sz="44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>
            <a:extLst>
              <a:ext uri="{FF2B5EF4-FFF2-40B4-BE49-F238E27FC236}">
                <a16:creationId xmlns:a16="http://schemas.microsoft.com/office/drawing/2014/main" id="{25043756-C7A7-6616-134D-6A2AD391B1B2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sp>
        <p:nvSpPr>
          <p:cNvPr id="3" name="CaixaDeTexto 2">
            <a:extLst>
              <a:ext uri="{FF2B5EF4-FFF2-40B4-BE49-F238E27FC236}">
                <a16:creationId xmlns:a16="http://schemas.microsoft.com/office/drawing/2014/main" id="{634CE550-DFA8-1184-BD1A-D3F41A6B7250}"/>
              </a:ext>
            </a:extLst>
          </p:cNvPr>
          <p:cNvSpPr txBox="1"/>
          <p:nvPr/>
        </p:nvSpPr>
        <p:spPr>
          <a:xfrm>
            <a:off x="4691271" y="2118204"/>
            <a:ext cx="6149007" cy="39703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pt-BR" altLang="pt-BR" sz="2800" dirty="0">
                <a:latin typeface="Montserrat" panose="00000500000000000000" pitchFamily="2" charset="0"/>
                <a:ea typeface="Calibri" panose="020F0502020204030204" pitchFamily="34" charset="0"/>
                <a:cs typeface="MV Boli" panose="02000500030200090000" pitchFamily="2" charset="0"/>
              </a:rPr>
              <a:t>Missão existencial dos vicentinos; alguns poderão perguntar: e depois de ir aos Pobres? Certamente, com grande alegria devemos responder: ir aos Pobres. Talvez insistam: e depois, qual a Missão? E devemos responder e dar testemunhos: Ir aos Pobres.</a:t>
            </a:r>
          </a:p>
        </p:txBody>
      </p:sp>
      <p:pic>
        <p:nvPicPr>
          <p:cNvPr id="5" name="Imagem 6">
            <a:extLst>
              <a:ext uri="{FF2B5EF4-FFF2-40B4-BE49-F238E27FC236}">
                <a16:creationId xmlns:a16="http://schemas.microsoft.com/office/drawing/2014/main" id="{EB938BD6-92C1-5050-7C6A-08B740AB7CE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6DA79925-3095-415C-3E78-57D00BD09D4F}"/>
              </a:ext>
            </a:extLst>
          </p:cNvPr>
          <p:cNvGrpSpPr>
            <a:grpSpLocks/>
          </p:cNvGrpSpPr>
          <p:nvPr/>
        </p:nvGrpSpPr>
        <p:grpSpPr bwMode="auto">
          <a:xfrm>
            <a:off x="5558" y="6280150"/>
            <a:ext cx="12180887" cy="342900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5FB99F3E-43C8-4760-3A99-92D1EA4B017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F881F7C6-02B2-E567-FD7E-6423E8ADA4A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9E9429FD-6992-DABA-2892-9B17EEE1732E}"/>
                  </a:ext>
                </a:extLst>
              </p:cNvPr>
              <p:cNvSpPr/>
              <p:nvPr/>
            </p:nvSpPr>
            <p:spPr>
              <a:xfrm>
                <a:off x="0" y="6251751"/>
                <a:ext cx="6096794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DC4BE9EA-A95B-8644-658E-28170BF709CA}"/>
                  </a:ext>
                </a:extLst>
              </p:cNvPr>
              <p:cNvSpPr/>
              <p:nvPr/>
            </p:nvSpPr>
            <p:spPr>
              <a:xfrm>
                <a:off x="6096794" y="6251751"/>
                <a:ext cx="6095206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pic>
        <p:nvPicPr>
          <p:cNvPr id="11" name="Picture 20" descr="svp21a">
            <a:extLst>
              <a:ext uri="{FF2B5EF4-FFF2-40B4-BE49-F238E27FC236}">
                <a16:creationId xmlns:a16="http://schemas.microsoft.com/office/drawing/2014/main" id="{FB316D20-CF51-BD7F-DA38-D2049C81CD6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221085"/>
            <a:ext cx="4691270" cy="3749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CaixaDeTexto 12">
            <a:extLst>
              <a:ext uri="{FF2B5EF4-FFF2-40B4-BE49-F238E27FC236}">
                <a16:creationId xmlns:a16="http://schemas.microsoft.com/office/drawing/2014/main" id="{F336581E-80E6-1B5F-1AB6-08B2B3B40C0B}"/>
              </a:ext>
            </a:extLst>
          </p:cNvPr>
          <p:cNvSpPr txBox="1"/>
          <p:nvPr/>
        </p:nvSpPr>
        <p:spPr>
          <a:xfrm>
            <a:off x="4691271" y="1203258"/>
            <a:ext cx="4598503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altLang="pt-BR" sz="4000" b="1" dirty="0">
                <a:solidFill>
                  <a:srgbClr val="0070C0"/>
                </a:solidFill>
                <a:latin typeface="Garamond" panose="02020404030301010803" pitchFamily="18" charset="0"/>
                <a:ea typeface="Calibri" panose="020F0502020204030204" pitchFamily="34" charset="0"/>
                <a:cs typeface="MV Boli" panose="02000500030200090000" pitchFamily="2" charset="0"/>
              </a:rPr>
              <a:t>Ir aos Pobres:</a:t>
            </a:r>
            <a:r>
              <a:rPr lang="pt-BR" altLang="pt-BR" sz="4000" dirty="0">
                <a:solidFill>
                  <a:srgbClr val="0070C0"/>
                </a:solidFill>
                <a:latin typeface="Garamond" panose="02020404030301010803" pitchFamily="18" charset="0"/>
                <a:ea typeface="Calibri" panose="020F0502020204030204" pitchFamily="34" charset="0"/>
                <a:cs typeface="MV Boli" panose="02000500030200090000" pitchFamily="2" charset="0"/>
              </a:rPr>
              <a:t> </a:t>
            </a:r>
            <a:endParaRPr lang="pt-BR" sz="4000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5" name="Picture 11" descr="Quando os vicentinos viram família | SSVP Brasil">
            <a:extLst>
              <a:ext uri="{FF2B5EF4-FFF2-40B4-BE49-F238E27FC236}">
                <a16:creationId xmlns:a16="http://schemas.microsoft.com/office/drawing/2014/main" id="{9DC6B029-2AA8-926A-0F1D-583A4076374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085624"/>
            <a:ext cx="12192000" cy="57723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25043756-C7A7-6616-134D-6A2AD391B1B2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</p:spTree>
    <p:extLst>
      <p:ext uri="{BB962C8B-B14F-4D97-AF65-F5344CB8AC3E}">
        <p14:creationId xmlns:p14="http://schemas.microsoft.com/office/powerpoint/2010/main" val="1247240885"/>
      </p:ext>
    </p:extLst>
  </p:cSld>
  <p:clrMapOvr>
    <a:masterClrMapping/>
  </p:clrMapOvr>
  <p:transition spd="slow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14">
            <a:extLst>
              <a:ext uri="{FF2B5EF4-FFF2-40B4-BE49-F238E27FC236}">
                <a16:creationId xmlns:a16="http://schemas.microsoft.com/office/drawing/2014/main" id="{FF00768E-C963-B5F7-66AF-CEB46E63BFB2}"/>
              </a:ext>
            </a:extLst>
          </p:cNvPr>
          <p:cNvSpPr/>
          <p:nvPr/>
        </p:nvSpPr>
        <p:spPr>
          <a:xfrm>
            <a:off x="794" y="0"/>
            <a:ext cx="7215188" cy="68834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defTabSz="685800">
              <a:defRPr/>
            </a:pPr>
            <a:endParaRPr lang="pt-BR" sz="1350" dirty="0">
              <a:solidFill>
                <a:prstClr val="white"/>
              </a:solidFill>
              <a:latin typeface="Calibri"/>
            </a:endParaRPr>
          </a:p>
        </p:txBody>
      </p:sp>
      <p:grpSp>
        <p:nvGrpSpPr>
          <p:cNvPr id="22531" name="Agrupar 10">
            <a:extLst>
              <a:ext uri="{FF2B5EF4-FFF2-40B4-BE49-F238E27FC236}">
                <a16:creationId xmlns:a16="http://schemas.microsoft.com/office/drawing/2014/main" id="{B60F95BD-BA35-C919-15C1-8D0C417E6E6D}"/>
              </a:ext>
            </a:extLst>
          </p:cNvPr>
          <p:cNvGrpSpPr>
            <a:grpSpLocks/>
          </p:cNvGrpSpPr>
          <p:nvPr/>
        </p:nvGrpSpPr>
        <p:grpSpPr bwMode="auto">
          <a:xfrm rot="5400000">
            <a:off x="3942557" y="3273425"/>
            <a:ext cx="6858000" cy="311150"/>
            <a:chOff x="0" y="6378264"/>
            <a:chExt cx="12192000" cy="305870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058BB8DE-2F50-C7C4-0D26-1776931CF012}"/>
                </a:ext>
              </a:extLst>
            </p:cNvPr>
            <p:cNvSpPr/>
            <p:nvPr/>
          </p:nvSpPr>
          <p:spPr>
            <a:xfrm>
              <a:off x="0" y="6378264"/>
              <a:ext cx="12192000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22536" name="Agrupar 12">
              <a:extLst>
                <a:ext uri="{FF2B5EF4-FFF2-40B4-BE49-F238E27FC236}">
                  <a16:creationId xmlns:a16="http://schemas.microsoft.com/office/drawing/2014/main" id="{97FADECB-FFA6-570D-97C8-B9665D7F67F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740824D1-4595-5966-60D8-8DC52CA71B28}"/>
                  </a:ext>
                </a:extLst>
              </p:cNvPr>
              <p:cNvSpPr/>
              <p:nvPr/>
            </p:nvSpPr>
            <p:spPr>
              <a:xfrm>
                <a:off x="-1" y="6269576"/>
                <a:ext cx="6096000" cy="185707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720D72F1-8260-FC88-398F-9735FBC1F2DC}"/>
                  </a:ext>
                </a:extLst>
              </p:cNvPr>
              <p:cNvSpPr/>
              <p:nvPr/>
            </p:nvSpPr>
            <p:spPr>
              <a:xfrm>
                <a:off x="6095999" y="6269576"/>
                <a:ext cx="6096000" cy="185707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33796" name="Retângulo 2">
            <a:extLst>
              <a:ext uri="{FF2B5EF4-FFF2-40B4-BE49-F238E27FC236}">
                <a16:creationId xmlns:a16="http://schemas.microsoft.com/office/drawing/2014/main" id="{2049D202-89BB-B454-715B-9791E50F7AE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9845" y="476250"/>
            <a:ext cx="7032625" cy="3970338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altLang="pt-BR" sz="4000" b="1" dirty="0">
                <a:solidFill>
                  <a:prstClr val="white"/>
                </a:solidFill>
                <a:latin typeface="Garamond" panose="02020404030301010803" pitchFamily="18" charset="0"/>
              </a:rPr>
              <a:t>Quando os Vicentinos viram família</a:t>
            </a:r>
            <a:r>
              <a:rPr lang="pt-PT" sz="4000" kern="0" dirty="0">
                <a:solidFill>
                  <a:prstClr val="white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Calibri" panose="020F0502020204030204" pitchFamily="34" charset="0"/>
              </a:rPr>
              <a:t>?</a:t>
            </a:r>
          </a:p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altLang="pt-BR" sz="4400" b="1" dirty="0">
              <a:solidFill>
                <a:prstClr val="white"/>
              </a:solidFill>
              <a:latin typeface="Garamond" panose="02020404030301010803" pitchFamily="18" charset="0"/>
            </a:endParaRPr>
          </a:p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altLang="pt-BR" sz="4400" b="1" dirty="0">
              <a:solidFill>
                <a:prstClr val="white"/>
              </a:solidFill>
              <a:latin typeface="Garamond" panose="02020404030301010803" pitchFamily="18" charset="0"/>
            </a:endParaRPr>
          </a:p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altLang="pt-BR" sz="4400" b="1" dirty="0">
              <a:solidFill>
                <a:prstClr val="white"/>
              </a:solidFill>
              <a:latin typeface="Garamond" panose="02020404030301010803" pitchFamily="18" charset="0"/>
            </a:endParaRPr>
          </a:p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altLang="pt-BR" sz="3200" b="1" dirty="0">
              <a:solidFill>
                <a:prstClr val="white"/>
              </a:solidFill>
              <a:latin typeface="Garamond" panose="02020404030301010803" pitchFamily="18" charset="0"/>
            </a:endParaRPr>
          </a:p>
        </p:txBody>
      </p:sp>
      <p:pic>
        <p:nvPicPr>
          <p:cNvPr id="22533" name="Imagem 9">
            <a:extLst>
              <a:ext uri="{FF2B5EF4-FFF2-40B4-BE49-F238E27FC236}">
                <a16:creationId xmlns:a16="http://schemas.microsoft.com/office/drawing/2014/main" id="{EF393E83-5BE3-8CC5-58B2-4FA4D90E993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71694" y="1989138"/>
            <a:ext cx="3041650" cy="3059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534" name="Imagem 1">
            <a:extLst>
              <a:ext uri="{FF2B5EF4-FFF2-40B4-BE49-F238E27FC236}">
                <a16:creationId xmlns:a16="http://schemas.microsoft.com/office/drawing/2014/main" id="{771CFC41-6C3F-04BF-7851-EF3BF208C7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8633" y="1882776"/>
            <a:ext cx="6264275" cy="4727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554" name="Agrupar 5">
            <a:extLst>
              <a:ext uri="{FF2B5EF4-FFF2-40B4-BE49-F238E27FC236}">
                <a16:creationId xmlns:a16="http://schemas.microsoft.com/office/drawing/2014/main" id="{9DEA6A37-940E-EB74-3A85-D4C31B2758EB}"/>
              </a:ext>
            </a:extLst>
          </p:cNvPr>
          <p:cNvGrpSpPr>
            <a:grpSpLocks/>
          </p:cNvGrpSpPr>
          <p:nvPr/>
        </p:nvGrpSpPr>
        <p:grpSpPr bwMode="auto">
          <a:xfrm>
            <a:off x="5558" y="6280150"/>
            <a:ext cx="12180887" cy="342900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8418C736-7B27-26DD-C699-FA8AD31B866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23560" name="Agrupar 7">
              <a:extLst>
                <a:ext uri="{FF2B5EF4-FFF2-40B4-BE49-F238E27FC236}">
                  <a16:creationId xmlns:a16="http://schemas.microsoft.com/office/drawing/2014/main" id="{FEEE660B-3660-17CC-1F3B-FE092B6EF3E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03FAE54A-455B-8A98-4E3E-5D0A1F40173E}"/>
                  </a:ext>
                </a:extLst>
              </p:cNvPr>
              <p:cNvSpPr/>
              <p:nvPr/>
            </p:nvSpPr>
            <p:spPr>
              <a:xfrm>
                <a:off x="0" y="6251751"/>
                <a:ext cx="6096794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E42DABC-E4AF-642E-31BD-0F645B60DCA1}"/>
                  </a:ext>
                </a:extLst>
              </p:cNvPr>
              <p:cNvSpPr/>
              <p:nvPr/>
            </p:nvSpPr>
            <p:spPr>
              <a:xfrm>
                <a:off x="6096794" y="6251751"/>
                <a:ext cx="6095206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2" name="CaixaDeTexto 1">
            <a:extLst>
              <a:ext uri="{FF2B5EF4-FFF2-40B4-BE49-F238E27FC236}">
                <a16:creationId xmlns:a16="http://schemas.microsoft.com/office/drawing/2014/main" id="{DF2B3387-849A-66D3-0911-F175986694D4}"/>
              </a:ext>
            </a:extLst>
          </p:cNvPr>
          <p:cNvSpPr txBox="1"/>
          <p:nvPr/>
        </p:nvSpPr>
        <p:spPr>
          <a:xfrm>
            <a:off x="649876" y="2456825"/>
            <a:ext cx="10493829" cy="280076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PT" sz="2800" kern="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Calibri" panose="020F0502020204030204" pitchFamily="34" charset="0"/>
              </a:rPr>
              <a:t>Ouvir que os vicentinos levam a cesta básica e buscam 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PT" sz="2800" kern="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Calibri" panose="020F0502020204030204" pitchFamily="34" charset="0"/>
              </a:rPr>
              <a:t>a promoção dos Pobres é comum! 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PT" sz="2800" kern="0" dirty="0">
              <a:solidFill>
                <a:prstClr val="black"/>
              </a:solidFill>
              <a:latin typeface="Montserrat" panose="00000500000000000000" pitchFamily="2" charset="0"/>
              <a:ea typeface="Times New Roman" panose="02020603050405020304" pitchFamily="18" charset="0"/>
              <a:cs typeface="Calibri" panose="020F0502020204030204" pitchFamily="34" charset="0"/>
            </a:endParaRP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PT" sz="2800" kern="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Calibri" panose="020F0502020204030204" pitchFamily="34" charset="0"/>
              </a:rPr>
              <a:t>Saber que o trabalho vicentino leva muito mais do que acalanto material aos assistidos também é normal!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PT" sz="3600" kern="0" dirty="0">
                <a:solidFill>
                  <a:prstClr val="black"/>
                </a:solidFill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 </a:t>
            </a:r>
            <a:endParaRPr lang="pt-BR" dirty="0">
              <a:solidFill>
                <a:prstClr val="black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4F3D6F54-F167-B28E-0B8E-F0D7791A2790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8" name="Imagem 6">
            <a:extLst>
              <a:ext uri="{FF2B5EF4-FFF2-40B4-BE49-F238E27FC236}">
                <a16:creationId xmlns:a16="http://schemas.microsoft.com/office/drawing/2014/main" id="{2A354514-BD19-2F1D-BF9F-209432F84BF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4578" name="Agrupar 5">
            <a:extLst>
              <a:ext uri="{FF2B5EF4-FFF2-40B4-BE49-F238E27FC236}">
                <a16:creationId xmlns:a16="http://schemas.microsoft.com/office/drawing/2014/main" id="{61F061B8-25AA-F2C9-DFDF-4036C118B46B}"/>
              </a:ext>
            </a:extLst>
          </p:cNvPr>
          <p:cNvGrpSpPr>
            <a:grpSpLocks/>
          </p:cNvGrpSpPr>
          <p:nvPr/>
        </p:nvGrpSpPr>
        <p:grpSpPr bwMode="auto">
          <a:xfrm>
            <a:off x="5558" y="6280150"/>
            <a:ext cx="12180887" cy="342900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9A3F9BEA-6384-9EB5-2997-7AA33F94958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24584" name="Agrupar 7">
              <a:extLst>
                <a:ext uri="{FF2B5EF4-FFF2-40B4-BE49-F238E27FC236}">
                  <a16:creationId xmlns:a16="http://schemas.microsoft.com/office/drawing/2014/main" id="{21FC30FF-F478-0471-1679-62D4EF02CE0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D3992E06-09BA-EF28-E5FA-ADB59960A6CC}"/>
                  </a:ext>
                </a:extLst>
              </p:cNvPr>
              <p:cNvSpPr/>
              <p:nvPr/>
            </p:nvSpPr>
            <p:spPr>
              <a:xfrm>
                <a:off x="0" y="6251751"/>
                <a:ext cx="6096794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A05CF764-872B-66B0-CB3E-F9E866FC3871}"/>
                  </a:ext>
                </a:extLst>
              </p:cNvPr>
              <p:cNvSpPr/>
              <p:nvPr/>
            </p:nvSpPr>
            <p:spPr>
              <a:xfrm>
                <a:off x="6096794" y="6251751"/>
                <a:ext cx="6095206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2" name="CaixaDeTexto 1">
            <a:extLst>
              <a:ext uri="{FF2B5EF4-FFF2-40B4-BE49-F238E27FC236}">
                <a16:creationId xmlns:a16="http://schemas.microsoft.com/office/drawing/2014/main" id="{72030274-662E-3C11-025A-BB48D9FB9B2D}"/>
              </a:ext>
            </a:extLst>
          </p:cNvPr>
          <p:cNvSpPr txBox="1"/>
          <p:nvPr/>
        </p:nvSpPr>
        <p:spPr>
          <a:xfrm>
            <a:off x="1030514" y="2344059"/>
            <a:ext cx="9085943" cy="26776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PT" sz="2800" kern="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Calibri" panose="020F0502020204030204" pitchFamily="34" charset="0"/>
              </a:rPr>
              <a:t>Mas, e quando o assistido passa a ter nos vicentinos uma família?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PT" sz="2800" kern="0" dirty="0">
              <a:solidFill>
                <a:prstClr val="black"/>
              </a:solidFill>
              <a:latin typeface="Montserrat" panose="00000500000000000000" pitchFamily="2" charset="0"/>
              <a:ea typeface="Times New Roman" panose="02020603050405020304" pitchFamily="18" charset="0"/>
              <a:cs typeface="Calibri" panose="020F0502020204030204" pitchFamily="34" charset="0"/>
            </a:endParaRP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PT" sz="2800" kern="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Calibri" panose="020F0502020204030204" pitchFamily="34" charset="0"/>
              </a:rPr>
              <a:t>Isso é comum de ser vivenciado nos lares, onde muitos dos idosos residentes não têm mais parentes ou foram abandonados.</a:t>
            </a:r>
            <a:endParaRPr lang="pt-BR" sz="2800" dirty="0">
              <a:solidFill>
                <a:prstClr val="black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5E979FE2-1E64-790C-DB35-316B6D0BAE88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6" name="Imagem 6">
            <a:extLst>
              <a:ext uri="{FF2B5EF4-FFF2-40B4-BE49-F238E27FC236}">
                <a16:creationId xmlns:a16="http://schemas.microsoft.com/office/drawing/2014/main" id="{06DC899B-2561-92DB-D364-5B2FB4BF087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14">
            <a:extLst>
              <a:ext uri="{FF2B5EF4-FFF2-40B4-BE49-F238E27FC236}">
                <a16:creationId xmlns:a16="http://schemas.microsoft.com/office/drawing/2014/main" id="{5D1A3D5C-182C-DD4B-2C9C-FE88A744FCCC}"/>
              </a:ext>
            </a:extLst>
          </p:cNvPr>
          <p:cNvSpPr/>
          <p:nvPr/>
        </p:nvSpPr>
        <p:spPr>
          <a:xfrm>
            <a:off x="795" y="0"/>
            <a:ext cx="3070225" cy="68580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defTabSz="685731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sz="1350" dirty="0">
              <a:solidFill>
                <a:prstClr val="white"/>
              </a:solidFill>
              <a:latin typeface="Calibri"/>
            </a:endParaRPr>
          </a:p>
        </p:txBody>
      </p:sp>
      <p:pic>
        <p:nvPicPr>
          <p:cNvPr id="25603" name="Imagem 3">
            <a:extLst>
              <a:ext uri="{FF2B5EF4-FFF2-40B4-BE49-F238E27FC236}">
                <a16:creationId xmlns:a16="http://schemas.microsoft.com/office/drawing/2014/main" id="{7051CB96-5E1C-68D2-D483-E4890C6A75F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2732" y="1968500"/>
            <a:ext cx="2520950" cy="2324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604" name="Retângulo 2">
            <a:extLst>
              <a:ext uri="{FF2B5EF4-FFF2-40B4-BE49-F238E27FC236}">
                <a16:creationId xmlns:a16="http://schemas.microsoft.com/office/drawing/2014/main" id="{500D601F-7C0E-4F27-9CB7-EDF24356493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83845" y="3357564"/>
            <a:ext cx="6769685" cy="21236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20000"/>
              </a:spcBef>
              <a:spcAft>
                <a:spcPct val="0"/>
              </a:spcAft>
            </a:pPr>
            <a:r>
              <a:rPr lang="pt-BR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O Serviço aos assistidos. </a:t>
            </a:r>
            <a:r>
              <a:rPr lang="pt-BR" altLang="pt-BR" sz="4400" b="1" dirty="0">
                <a:solidFill>
                  <a:srgbClr val="FF0000"/>
                </a:solidFill>
                <a:latin typeface="Garamond" panose="02020404030301010803" pitchFamily="18" charset="0"/>
              </a:rPr>
              <a:t>“</a:t>
            </a:r>
            <a:r>
              <a:rPr lang="en-US" sz="4400" dirty="0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É </a:t>
            </a:r>
            <a:r>
              <a:rPr lang="en-US" sz="4400" dirty="0" err="1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por</a:t>
            </a:r>
            <a:r>
              <a:rPr lang="en-US" sz="4400" dirty="0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 </a:t>
            </a:r>
            <a:r>
              <a:rPr lang="en-US" sz="4400" dirty="0" err="1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eles</a:t>
            </a:r>
            <a:r>
              <a:rPr lang="en-US" sz="4400" dirty="0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 e para </a:t>
            </a:r>
            <a:r>
              <a:rPr lang="en-US" sz="4400" dirty="0" err="1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eles</a:t>
            </a:r>
            <a:r>
              <a:rPr lang="en-US" sz="4400" dirty="0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 que </a:t>
            </a:r>
            <a:r>
              <a:rPr lang="en-US" sz="4400" dirty="0" err="1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existimos</a:t>
            </a:r>
            <a:r>
              <a:rPr lang="en-US" sz="4400" dirty="0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 </a:t>
            </a:r>
            <a:r>
              <a:rPr lang="en-US" sz="4400" dirty="0" err="1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como</a:t>
            </a:r>
            <a:r>
              <a:rPr lang="en-US" sz="4400" dirty="0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  </a:t>
            </a:r>
            <a:r>
              <a:rPr lang="en-US" sz="4400" dirty="0" err="1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vicentinos</a:t>
            </a:r>
            <a:r>
              <a:rPr lang="en-US" sz="4400" dirty="0">
                <a:solidFill>
                  <a:srgbClr val="FF0000"/>
                </a:solidFill>
                <a:latin typeface="Garamond" panose="02020404030301010803" pitchFamily="18" charset="0"/>
                <a:cs typeface="Arial" charset="0"/>
              </a:rPr>
              <a:t>”</a:t>
            </a:r>
            <a:endParaRPr lang="pt-BR" altLang="pt-BR" sz="4000" b="1" dirty="0">
              <a:solidFill>
                <a:srgbClr val="FF0000"/>
              </a:solidFill>
              <a:latin typeface="Garamond" panose="02020404030301010803" pitchFamily="18" charset="0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6626" name="Agrupar 9">
            <a:extLst>
              <a:ext uri="{FF2B5EF4-FFF2-40B4-BE49-F238E27FC236}">
                <a16:creationId xmlns:a16="http://schemas.microsoft.com/office/drawing/2014/main" id="{DB5F49D5-AC49-7526-487E-282B37898974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6673B40C-96A7-2896-6E98-A126DE052BC1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26631" name="Agrupar 11">
              <a:extLst>
                <a:ext uri="{FF2B5EF4-FFF2-40B4-BE49-F238E27FC236}">
                  <a16:creationId xmlns:a16="http://schemas.microsoft.com/office/drawing/2014/main" id="{9C335715-755E-40A1-95AF-A2E1B22E2938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8270EDBB-BE0A-4919-69E8-F77E328656F5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891CAD7C-DCF0-C911-B28A-70AFDDE5D910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9" name="Espaço Reservado para Conteúdo 2">
            <a:extLst>
              <a:ext uri="{FF2B5EF4-FFF2-40B4-BE49-F238E27FC236}">
                <a16:creationId xmlns:a16="http://schemas.microsoft.com/office/drawing/2014/main" id="{A1F0C94D-72C0-BEBF-93D4-B35DB3410097}"/>
              </a:ext>
            </a:extLst>
          </p:cNvPr>
          <p:cNvSpPr txBox="1">
            <a:spLocks/>
          </p:cNvSpPr>
          <p:nvPr/>
        </p:nvSpPr>
        <p:spPr>
          <a:xfrm>
            <a:off x="552450" y="1712912"/>
            <a:ext cx="11087100" cy="4020231"/>
          </a:xfrm>
          <a:prstGeom prst="rect">
            <a:avLst/>
          </a:prstGeom>
        </p:spPr>
        <p:txBody>
          <a:bodyPr lIns="91428" tIns="45714" rIns="91428" bIns="45714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 fontAlgn="base">
              <a:spcAft>
                <a:spcPct val="0"/>
              </a:spcAft>
              <a:buNone/>
              <a:defRPr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Serviço aos assistidos:</a:t>
            </a:r>
          </a:p>
          <a:p>
            <a:pPr algn="ctr" fontAlgn="base">
              <a:spcAft>
                <a:spcPct val="0"/>
              </a:spcAft>
              <a:buNone/>
              <a:defRPr/>
            </a:pPr>
            <a:endParaRPr lang="pt-BR" b="1" u="sng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algn="just" fontAlgn="base">
              <a:spcAft>
                <a:spcPct val="0"/>
              </a:spcAft>
              <a:buFontTx/>
              <a:buChar char="-"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Tornar efetivo e afetivo o seguimento de Jesus Cristo;</a:t>
            </a:r>
          </a:p>
          <a:p>
            <a:pPr marL="0" indent="0" fontAlgn="base">
              <a:spcAft>
                <a:spcPct val="0"/>
              </a:spcAft>
              <a:buNone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 </a:t>
            </a:r>
          </a:p>
          <a:p>
            <a:pPr algn="just" fontAlgn="base">
              <a:spcAft>
                <a:spcPct val="0"/>
              </a:spcAft>
              <a:buFontTx/>
              <a:buChar char="-"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Servir ao próximo, e de maneira especial aos Pobres;</a:t>
            </a:r>
          </a:p>
          <a:p>
            <a:pPr algn="just" fontAlgn="base">
              <a:spcAft>
                <a:spcPct val="0"/>
              </a:spcAft>
              <a:buFontTx/>
              <a:buChar char="-"/>
              <a:defRPr/>
            </a:pPr>
            <a:endParaRPr lang="pt-BR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fontAlgn="base">
              <a:spcAft>
                <a:spcPct val="0"/>
              </a:spcAft>
              <a:buFontTx/>
              <a:buChar char="-"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Caridade organizada em prol dos desamparados  excluídos</a:t>
            </a:r>
            <a:endParaRPr lang="pt-BR" dirty="0">
              <a:solidFill>
                <a:srgbClr val="0070C0"/>
              </a:solidFill>
              <a:latin typeface="Montserrat" panose="00000500000000000000" pitchFamily="2" charset="0"/>
              <a:cs typeface="Arial" pitchFamily="34" charset="0"/>
            </a:endParaRP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7464E49B-113B-80CE-66CE-130F66BFF913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5" name="Imagem 6">
            <a:extLst>
              <a:ext uri="{FF2B5EF4-FFF2-40B4-BE49-F238E27FC236}">
                <a16:creationId xmlns:a16="http://schemas.microsoft.com/office/drawing/2014/main" id="{92B11966-9C91-099F-8DD1-336A2E35159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7650" name="Agrupar 9">
            <a:extLst>
              <a:ext uri="{FF2B5EF4-FFF2-40B4-BE49-F238E27FC236}">
                <a16:creationId xmlns:a16="http://schemas.microsoft.com/office/drawing/2014/main" id="{5B554B1D-93B0-03E7-2CCF-92CB62470483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6D0D91FF-DAF8-9230-40EB-278BE8E8679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27655" name="Agrupar 11">
              <a:extLst>
                <a:ext uri="{FF2B5EF4-FFF2-40B4-BE49-F238E27FC236}">
                  <a16:creationId xmlns:a16="http://schemas.microsoft.com/office/drawing/2014/main" id="{3244BBF5-7A86-7264-4AB0-0E7DB7987EC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49E87004-EA13-9A75-414E-C4740E6A3EE7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851FFCCC-0696-4531-877A-E5930EC6353A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9" name="Espaço Reservado para Conteúdo 2">
            <a:extLst>
              <a:ext uri="{FF2B5EF4-FFF2-40B4-BE49-F238E27FC236}">
                <a16:creationId xmlns:a16="http://schemas.microsoft.com/office/drawing/2014/main" id="{444A0769-24AF-8BD6-7C38-62181F6097D4}"/>
              </a:ext>
            </a:extLst>
          </p:cNvPr>
          <p:cNvSpPr txBox="1">
            <a:spLocks/>
          </p:cNvSpPr>
          <p:nvPr/>
        </p:nvSpPr>
        <p:spPr>
          <a:xfrm>
            <a:off x="1496902" y="2047988"/>
            <a:ext cx="8772525" cy="3450771"/>
          </a:xfrm>
          <a:prstGeom prst="rect">
            <a:avLst/>
          </a:prstGeom>
        </p:spPr>
        <p:txBody>
          <a:bodyPr lIns="91428" tIns="45714" rIns="91428" bIns="45714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 fontAlgn="base">
              <a:spcAft>
                <a:spcPct val="0"/>
              </a:spcAft>
              <a:buNone/>
              <a:defRPr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Serviço aos assistidos:</a:t>
            </a:r>
          </a:p>
          <a:p>
            <a:pPr algn="ctr" fontAlgn="base">
              <a:spcAft>
                <a:spcPct val="0"/>
              </a:spcAft>
              <a:buNone/>
              <a:defRPr/>
            </a:pPr>
            <a:endParaRPr lang="pt-BR" b="1" u="sng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0" indent="0" algn="ctr" fontAlgn="base">
              <a:spcAft>
                <a:spcPct val="0"/>
              </a:spcAft>
              <a:buNone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O Amor e o serviço aos Pobres nos compromete a lutar contra todo tipo de pobreza.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845C57FF-2E96-5DEE-E25A-8366D8573CE4}"/>
              </a:ext>
            </a:extLst>
          </p:cNvPr>
          <p:cNvSpPr/>
          <p:nvPr/>
        </p:nvSpPr>
        <p:spPr>
          <a:xfrm>
            <a:off x="-792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5" name="Imagem 6">
            <a:extLst>
              <a:ext uri="{FF2B5EF4-FFF2-40B4-BE49-F238E27FC236}">
                <a16:creationId xmlns:a16="http://schemas.microsoft.com/office/drawing/2014/main" id="{212E5B9B-B9B7-6CE7-8F40-8B06B6D18B4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8674" name="Agrupar 9">
            <a:extLst>
              <a:ext uri="{FF2B5EF4-FFF2-40B4-BE49-F238E27FC236}">
                <a16:creationId xmlns:a16="http://schemas.microsoft.com/office/drawing/2014/main" id="{D99AFEA4-96AA-5263-0553-95E40AFF766C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0DAD72C5-93BA-5F72-69CB-8F0F5FE321E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28679" name="Agrupar 11">
              <a:extLst>
                <a:ext uri="{FF2B5EF4-FFF2-40B4-BE49-F238E27FC236}">
                  <a16:creationId xmlns:a16="http://schemas.microsoft.com/office/drawing/2014/main" id="{F666C35F-B3DA-F829-91D3-1C1561B9837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4429FFFC-D978-2D6E-4B2E-300538A94164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AFDA6500-8F8E-D2DE-36ED-BF85C54EE93E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9" name="Espaço Reservado para Conteúdo 2">
            <a:extLst>
              <a:ext uri="{FF2B5EF4-FFF2-40B4-BE49-F238E27FC236}">
                <a16:creationId xmlns:a16="http://schemas.microsoft.com/office/drawing/2014/main" id="{3724CCC4-D3A6-5FD5-0CA0-ABFAF23E439A}"/>
              </a:ext>
            </a:extLst>
          </p:cNvPr>
          <p:cNvSpPr txBox="1">
            <a:spLocks/>
          </p:cNvSpPr>
          <p:nvPr/>
        </p:nvSpPr>
        <p:spPr>
          <a:xfrm>
            <a:off x="965995" y="1698171"/>
            <a:ext cx="10006805" cy="4208916"/>
          </a:xfrm>
          <a:prstGeom prst="rect">
            <a:avLst/>
          </a:prstGeom>
        </p:spPr>
        <p:txBody>
          <a:bodyPr lIns="91428" tIns="45714" rIns="91428" bIns="45714"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 fontAlgn="base">
              <a:spcAft>
                <a:spcPct val="0"/>
              </a:spcAft>
              <a:buNone/>
              <a:defRPr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Serviço aos assistidos:</a:t>
            </a:r>
          </a:p>
          <a:p>
            <a:pPr algn="ctr" fontAlgn="base">
              <a:spcAft>
                <a:spcPct val="0"/>
              </a:spcAft>
              <a:buNone/>
              <a:defRPr/>
            </a:pPr>
            <a:endParaRPr lang="pt-BR" sz="3600" b="1" u="sng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0" indent="0" algn="ctr" fontAlgn="base">
              <a:spcAft>
                <a:spcPct val="0"/>
              </a:spcAft>
              <a:buNone/>
              <a:defRPr/>
            </a:pPr>
            <a:r>
              <a:rPr lang="pt-BR" b="1" u="sng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Não se ama a pobreza, mas aos Pobres. </a:t>
            </a:r>
          </a:p>
          <a:p>
            <a:pPr marL="0" indent="0" algn="just" fontAlgn="base">
              <a:spcAft>
                <a:spcPct val="0"/>
              </a:spcAft>
              <a:buNone/>
              <a:defRPr/>
            </a:pPr>
            <a:endParaRPr lang="pt-BR" dirty="0">
              <a:solidFill>
                <a:prstClr val="black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0" indent="0" algn="just" fontAlgn="base">
              <a:spcAft>
                <a:spcPct val="0"/>
              </a:spcAft>
              <a:buNone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A Pobreza e a Miséria  são males que desumanizam  a pessoa humana e, por isso devem ser erradicados.</a:t>
            </a: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572FC781-5D6E-D706-641F-DE4D3F37D05E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5" name="Imagem 6">
            <a:extLst>
              <a:ext uri="{FF2B5EF4-FFF2-40B4-BE49-F238E27FC236}">
                <a16:creationId xmlns:a16="http://schemas.microsoft.com/office/drawing/2014/main" id="{8BA7A890-95B3-7609-8944-FBFE294BD98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9698" name="Agrupar 9">
            <a:extLst>
              <a:ext uri="{FF2B5EF4-FFF2-40B4-BE49-F238E27FC236}">
                <a16:creationId xmlns:a16="http://schemas.microsoft.com/office/drawing/2014/main" id="{D886DE9A-EF60-20DD-F6DF-39996516BB38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19850"/>
            <a:ext cx="12190413" cy="249238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4C757083-73C1-E025-3890-482919C7E27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29703" name="Agrupar 11">
              <a:extLst>
                <a:ext uri="{FF2B5EF4-FFF2-40B4-BE49-F238E27FC236}">
                  <a16:creationId xmlns:a16="http://schemas.microsoft.com/office/drawing/2014/main" id="{3C5E5869-A447-C1A7-0FB6-234A74428F22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CD52B468-43A1-5B90-E482-1E79D3BF1544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DA44B55A-5EEF-422E-7B84-DEB7D2FF03F1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9" name="Espaço Reservado para Conteúdo 2">
            <a:extLst>
              <a:ext uri="{FF2B5EF4-FFF2-40B4-BE49-F238E27FC236}">
                <a16:creationId xmlns:a16="http://schemas.microsoft.com/office/drawing/2014/main" id="{83E86D91-AD44-9BF1-0015-A1D04D3C6DBB}"/>
              </a:ext>
            </a:extLst>
          </p:cNvPr>
          <p:cNvSpPr txBox="1">
            <a:spLocks/>
          </p:cNvSpPr>
          <p:nvPr/>
        </p:nvSpPr>
        <p:spPr>
          <a:xfrm>
            <a:off x="643110" y="1728787"/>
            <a:ext cx="10634490" cy="4035909"/>
          </a:xfrm>
          <a:prstGeom prst="rect">
            <a:avLst/>
          </a:prstGeom>
        </p:spPr>
        <p:txBody>
          <a:bodyPr lIns="91428" tIns="45714" rIns="91428" bIns="45714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 fontAlgn="base">
              <a:spcAft>
                <a:spcPct val="0"/>
              </a:spcAft>
              <a:buNone/>
              <a:defRPr/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 Serviço aos assistidos:</a:t>
            </a:r>
          </a:p>
          <a:p>
            <a:pPr algn="ctr" fontAlgn="base">
              <a:spcAft>
                <a:spcPct val="0"/>
              </a:spcAft>
              <a:buNone/>
              <a:defRPr/>
            </a:pPr>
            <a:endParaRPr lang="pt-BR" b="1" u="sng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0" indent="0" algn="just" fontAlgn="base">
              <a:spcAft>
                <a:spcPct val="0"/>
              </a:spcAft>
              <a:buNone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- Como líderes, não basta ficarmos indignados com a Pobreza, é preciso que seja transformada em atos e ações.</a:t>
            </a:r>
          </a:p>
          <a:p>
            <a:pPr algn="just" fontAlgn="base">
              <a:spcAft>
                <a:spcPct val="0"/>
              </a:spcAft>
              <a:buFont typeface="Arial" charset="0"/>
              <a:buChar char="•"/>
              <a:defRPr/>
            </a:pPr>
            <a:endParaRPr lang="pt-BR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marL="0" indent="0" algn="just" fontAlgn="base">
              <a:spcAft>
                <a:spcPct val="0"/>
              </a:spcAft>
              <a:buNone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- É preciso fazer com que os </a:t>
            </a:r>
            <a:r>
              <a:rPr lang="pt-BR" b="1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ASSISTIDOS</a:t>
            </a: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 tomem consciência da miséria em que se encontram para conseguirem se libertar;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8525B647-FD1C-F4F7-BA90-4B4BB27C425F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4" name="Imagem 6">
            <a:extLst>
              <a:ext uri="{FF2B5EF4-FFF2-40B4-BE49-F238E27FC236}">
                <a16:creationId xmlns:a16="http://schemas.microsoft.com/office/drawing/2014/main" id="{9A287EF5-3221-4434-C708-425AC62A2C9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0722" name="Agrupar 9">
            <a:extLst>
              <a:ext uri="{FF2B5EF4-FFF2-40B4-BE49-F238E27FC236}">
                <a16:creationId xmlns:a16="http://schemas.microsoft.com/office/drawing/2014/main" id="{AA028DDD-956B-EC59-C1C5-D4D87A09E369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C6CE0E33-668D-6A9A-B021-FB49552C51DF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30727" name="Agrupar 11">
              <a:extLst>
                <a:ext uri="{FF2B5EF4-FFF2-40B4-BE49-F238E27FC236}">
                  <a16:creationId xmlns:a16="http://schemas.microsoft.com/office/drawing/2014/main" id="{C6BEEA66-732F-15FD-95E3-43F1A17D751F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24844F0A-F418-4BF5-D7AF-B609EE865E7B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47749E70-868A-9278-EDF8-F0D51A1D80E0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16" name="Espaço Reservado para Conteúdo 2">
            <a:extLst>
              <a:ext uri="{FF2B5EF4-FFF2-40B4-BE49-F238E27FC236}">
                <a16:creationId xmlns:a16="http://schemas.microsoft.com/office/drawing/2014/main" id="{E3C2FBC1-2DBD-6518-C876-4492D8A10AA8}"/>
              </a:ext>
            </a:extLst>
          </p:cNvPr>
          <p:cNvSpPr txBox="1">
            <a:spLocks/>
          </p:cNvSpPr>
          <p:nvPr/>
        </p:nvSpPr>
        <p:spPr>
          <a:xfrm>
            <a:off x="519908" y="1443109"/>
            <a:ext cx="10017125" cy="4162355"/>
          </a:xfrm>
          <a:prstGeom prst="rect">
            <a:avLst/>
          </a:prstGeom>
        </p:spPr>
        <p:txBody>
          <a:bodyPr lIns="91428" tIns="45714" rIns="91428" bIns="45714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 fontAlgn="base">
              <a:spcAft>
                <a:spcPct val="0"/>
              </a:spcAft>
              <a:buNone/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  <a:cs typeface="Arial" charset="0"/>
              </a:rPr>
              <a:t>São Vicente de Paulo </a:t>
            </a: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deu algumas dicas de como evangelizar os pobres:</a:t>
            </a:r>
          </a:p>
          <a:p>
            <a:pPr marL="0" indent="0" algn="just" fontAlgn="base">
              <a:spcAft>
                <a:spcPct val="0"/>
              </a:spcAft>
              <a:buNone/>
              <a:defRPr/>
            </a:pPr>
            <a:endParaRPr lang="pt-BR" dirty="0">
              <a:solidFill>
                <a:srgbClr val="0070C0"/>
              </a:solidFill>
              <a:latin typeface="Garamond" panose="02020404030301010803" pitchFamily="18" charset="0"/>
            </a:endParaRPr>
          </a:p>
          <a:p>
            <a:pPr fontAlgn="base">
              <a:spcAft>
                <a:spcPct val="0"/>
              </a:spcAft>
              <a:buFontTx/>
              <a:buChar char="-"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</a:rPr>
              <a:t>Relacionar-se bem com eles;</a:t>
            </a:r>
          </a:p>
          <a:p>
            <a:pPr fontAlgn="base">
              <a:spcAft>
                <a:spcPct val="0"/>
              </a:spcAft>
              <a:buFontTx/>
              <a:buChar char="-"/>
              <a:defRPr/>
            </a:pPr>
            <a:endParaRPr lang="pt-BR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 fontAlgn="base">
              <a:spcAft>
                <a:spcPct val="0"/>
              </a:spcAft>
              <a:buFontTx/>
              <a:buChar char="-"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</a:rPr>
              <a:t>Colocar-se próximos a eles;</a:t>
            </a:r>
          </a:p>
          <a:p>
            <a:pPr fontAlgn="base">
              <a:spcAft>
                <a:spcPct val="0"/>
              </a:spcAft>
              <a:buFontTx/>
              <a:buChar char="-"/>
              <a:defRPr/>
            </a:pPr>
            <a:endParaRPr lang="pt-BR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 fontAlgn="base">
              <a:spcAft>
                <a:spcPct val="0"/>
              </a:spcAft>
              <a:buFontTx/>
              <a:buChar char="-"/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</a:rPr>
              <a:t>Tratá-los com simplicidade, humildade e doçura. 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99C5A672-6AD1-EC5E-35BF-31C96B4963FE}"/>
              </a:ext>
            </a:extLst>
          </p:cNvPr>
          <p:cNvSpPr/>
          <p:nvPr/>
        </p:nvSpPr>
        <p:spPr>
          <a:xfrm>
            <a:off x="0" y="-37988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4" name="Imagem 6">
            <a:extLst>
              <a:ext uri="{FF2B5EF4-FFF2-40B4-BE49-F238E27FC236}">
                <a16:creationId xmlns:a16="http://schemas.microsoft.com/office/drawing/2014/main" id="{C3C6A4B0-5F12-4B71-69C5-372C3CA100B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6867" name="Agrupar 5">
            <a:extLst>
              <a:ext uri="{FF2B5EF4-FFF2-40B4-BE49-F238E27FC236}">
                <a16:creationId xmlns:a16="http://schemas.microsoft.com/office/drawing/2014/main" id="{8600A16B-66BF-4A75-5AEA-4A20E5A45983}"/>
              </a:ext>
            </a:extLst>
          </p:cNvPr>
          <p:cNvGrpSpPr>
            <a:grpSpLocks/>
          </p:cNvGrpSpPr>
          <p:nvPr/>
        </p:nvGrpSpPr>
        <p:grpSpPr bwMode="auto">
          <a:xfrm>
            <a:off x="5558" y="6280150"/>
            <a:ext cx="12180887" cy="342900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5B06C290-0A70-734E-8D61-AA17E2C1FD74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36872" name="Agrupar 7">
              <a:extLst>
                <a:ext uri="{FF2B5EF4-FFF2-40B4-BE49-F238E27FC236}">
                  <a16:creationId xmlns:a16="http://schemas.microsoft.com/office/drawing/2014/main" id="{EBA15BC3-0A5C-91A9-6C78-5B0AD891C00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98BC0FCE-8BC7-7928-8E96-965BB6D3839A}"/>
                  </a:ext>
                </a:extLst>
              </p:cNvPr>
              <p:cNvSpPr/>
              <p:nvPr/>
            </p:nvSpPr>
            <p:spPr>
              <a:xfrm>
                <a:off x="0" y="6251751"/>
                <a:ext cx="6096794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9727B4A9-153D-FE1C-BF81-158BB4E2745C}"/>
                  </a:ext>
                </a:extLst>
              </p:cNvPr>
              <p:cNvSpPr/>
              <p:nvPr/>
            </p:nvSpPr>
            <p:spPr>
              <a:xfrm>
                <a:off x="6096794" y="6251751"/>
                <a:ext cx="6095206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pic>
        <p:nvPicPr>
          <p:cNvPr id="36870" name="Picture 12" descr="Departamento Missionário | SSVP Brasil">
            <a:extLst>
              <a:ext uri="{FF2B5EF4-FFF2-40B4-BE49-F238E27FC236}">
                <a16:creationId xmlns:a16="http://schemas.microsoft.com/office/drawing/2014/main" id="{8C1B86E0-362B-3C6C-F965-B24D8E9E22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9883" y="1430338"/>
            <a:ext cx="9902825" cy="4889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93D458E8-F033-C12A-B00C-EB42FF6840BB}"/>
              </a:ext>
            </a:extLst>
          </p:cNvPr>
          <p:cNvSpPr/>
          <p:nvPr/>
        </p:nvSpPr>
        <p:spPr>
          <a:xfrm>
            <a:off x="-5555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6" name="Imagem 6">
            <a:extLst>
              <a:ext uri="{FF2B5EF4-FFF2-40B4-BE49-F238E27FC236}">
                <a16:creationId xmlns:a16="http://schemas.microsoft.com/office/drawing/2014/main" id="{B8101B16-117A-A7B4-AC36-F4124D9767D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919" name="Picture 12" descr="Untitled">
            <a:extLst>
              <a:ext uri="{FF2B5EF4-FFF2-40B4-BE49-F238E27FC236}">
                <a16:creationId xmlns:a16="http://schemas.microsoft.com/office/drawing/2014/main" id="{E77CF31C-5700-F605-868A-6150DAFCBA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923241"/>
            <a:ext cx="3909392" cy="493475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CaixaDeTexto 2">
            <a:extLst>
              <a:ext uri="{FF2B5EF4-FFF2-40B4-BE49-F238E27FC236}">
                <a16:creationId xmlns:a16="http://schemas.microsoft.com/office/drawing/2014/main" id="{133CBFF1-3239-6644-365D-9DE74F5D0997}"/>
              </a:ext>
            </a:extLst>
          </p:cNvPr>
          <p:cNvSpPr txBox="1"/>
          <p:nvPr/>
        </p:nvSpPr>
        <p:spPr>
          <a:xfrm>
            <a:off x="1180998" y="1264723"/>
            <a:ext cx="935603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Os Nossos Encontros Com Os Pobres</a:t>
            </a: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.</a:t>
            </a:r>
          </a:p>
        </p:txBody>
      </p:sp>
      <p:sp>
        <p:nvSpPr>
          <p:cNvPr id="5" name="Retângulo 4">
            <a:extLst>
              <a:ext uri="{FF2B5EF4-FFF2-40B4-BE49-F238E27FC236}">
                <a16:creationId xmlns:a16="http://schemas.microsoft.com/office/drawing/2014/main" id="{0D79B966-7C86-A68D-F084-374496952EE7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8" name="Imagem 6">
            <a:extLst>
              <a:ext uri="{FF2B5EF4-FFF2-40B4-BE49-F238E27FC236}">
                <a16:creationId xmlns:a16="http://schemas.microsoft.com/office/drawing/2014/main" id="{3F227D2D-2B60-E476-37F9-0BB5290D034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CaixaDeTexto 10">
            <a:extLst>
              <a:ext uri="{FF2B5EF4-FFF2-40B4-BE49-F238E27FC236}">
                <a16:creationId xmlns:a16="http://schemas.microsoft.com/office/drawing/2014/main" id="{CAE5A803-C602-C837-7FE2-F2B383A578B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09392" y="2625242"/>
            <a:ext cx="8282608" cy="39703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anose="00000500000000000000" pitchFamily="2" charset="0"/>
                <a:ea typeface="Calibri" panose="020F0502020204030204" pitchFamily="34" charset="0"/>
                <a:cs typeface="MV Boli" panose="02000500030200090000" pitchFamily="2" charset="0"/>
              </a:rPr>
              <a:t>Tudo é muito bom e importante em nossa Caminhada Vicentina, os encargos que ocupamos nas diretorias, as doações recebidas, os nossos controles e regulamentos, nossa história, a Caridade que praticamos, mas nada, absolutamente nada, pode ser mais significativo e importante que o nosso “Ir aos Pobres semanalmente”, como ensina e orienta nossa Regulamento; </a:t>
            </a:r>
            <a:endParaRPr lang="pt-BR" altLang="pt-BR" sz="4000" dirty="0">
              <a:latin typeface="Montserrat" panose="00000500000000000000" pitchFamily="2" charset="0"/>
              <a:ea typeface="Calibri" panose="020F0502020204030204" pitchFamily="34" charset="0"/>
              <a:cs typeface="MV Boli" panose="0200050003020009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0251283"/>
      </p:ext>
    </p:extLst>
  </p:cSld>
  <p:clrMapOvr>
    <a:masterClrMapping/>
  </p:clrMapOvr>
  <p:transition spd="slow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tângulo 2">
            <a:extLst>
              <a:ext uri="{FF2B5EF4-FFF2-40B4-BE49-F238E27FC236}">
                <a16:creationId xmlns:a16="http://schemas.microsoft.com/office/drawing/2014/main" id="{72E0FB51-C777-F945-3B0B-73E01F5428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43130" y="2757486"/>
            <a:ext cx="7553740" cy="31085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sz="2800" b="0" i="0" u="none" strike="noStrike" baseline="0" dirty="0">
                <a:latin typeface="Montserrat" panose="00000500000000000000" pitchFamily="2" charset="0"/>
              </a:rPr>
              <a:t>As atividades da “SSVP”, se destinam à prática da caridade cristã, buscando, através da oração e ação, diminuir o sofrimento, restituir a dignidade humana e promover o resgate da cidadania das famílias assistidas sem distinção de qualquer natureza. </a:t>
            </a:r>
            <a:r>
              <a:rPr lang="pt-BR" sz="1600" i="0" u="none" strike="noStrike" baseline="0" dirty="0">
                <a:latin typeface="Montserrat" panose="00000500000000000000" pitchFamily="2" charset="0"/>
              </a:rPr>
              <a:t>Artigo 1º Regra edição 2023</a:t>
            </a:r>
            <a:endParaRPr lang="pt-BR" altLang="pt-BR" sz="2800" dirty="0">
              <a:solidFill>
                <a:prstClr val="black"/>
              </a:solidFill>
              <a:latin typeface="Montserrat" panose="00000500000000000000" pitchFamily="2" charset="0"/>
            </a:endParaRPr>
          </a:p>
        </p:txBody>
      </p:sp>
      <p:pic>
        <p:nvPicPr>
          <p:cNvPr id="38919" name="Picture 12" descr="Untitled">
            <a:extLst>
              <a:ext uri="{FF2B5EF4-FFF2-40B4-BE49-F238E27FC236}">
                <a16:creationId xmlns:a16="http://schemas.microsoft.com/office/drawing/2014/main" id="{E77CF31C-5700-F605-868A-6150DAFCBA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386" y="2001663"/>
            <a:ext cx="3097213" cy="465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CaixaDeTexto 2">
            <a:extLst>
              <a:ext uri="{FF2B5EF4-FFF2-40B4-BE49-F238E27FC236}">
                <a16:creationId xmlns:a16="http://schemas.microsoft.com/office/drawing/2014/main" id="{133CBFF1-3239-6644-365D-9DE74F5D0997}"/>
              </a:ext>
            </a:extLst>
          </p:cNvPr>
          <p:cNvSpPr txBox="1"/>
          <p:nvPr/>
        </p:nvSpPr>
        <p:spPr>
          <a:xfrm>
            <a:off x="1180998" y="1264723"/>
            <a:ext cx="935603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Os Nossos Encontros Com Os Pobres</a:t>
            </a: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.</a:t>
            </a:r>
          </a:p>
        </p:txBody>
      </p:sp>
      <p:sp>
        <p:nvSpPr>
          <p:cNvPr id="5" name="Retângulo 4">
            <a:extLst>
              <a:ext uri="{FF2B5EF4-FFF2-40B4-BE49-F238E27FC236}">
                <a16:creationId xmlns:a16="http://schemas.microsoft.com/office/drawing/2014/main" id="{0D79B966-7C86-A68D-F084-374496952EE7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8" name="Imagem 6">
            <a:extLst>
              <a:ext uri="{FF2B5EF4-FFF2-40B4-BE49-F238E27FC236}">
                <a16:creationId xmlns:a16="http://schemas.microsoft.com/office/drawing/2014/main" id="{3F227D2D-2B60-E476-37F9-0BB5290D034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740999904"/>
      </p:ext>
    </p:extLst>
  </p:cSld>
  <p:clrMapOvr>
    <a:masterClrMapping/>
  </p:clrMapOvr>
  <p:transition spd="slow"/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tângulo 2">
            <a:extLst>
              <a:ext uri="{FF2B5EF4-FFF2-40B4-BE49-F238E27FC236}">
                <a16:creationId xmlns:a16="http://schemas.microsoft.com/office/drawing/2014/main" id="{72E0FB51-C777-F945-3B0B-73E01F5428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78737" y="3429000"/>
            <a:ext cx="7808463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Oração antes dos encontros ou das visitas: 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Os Vicentinos rogam ao Espírito Santo que os guie durante as visitas e que faça deles instrumentos da paz e da alegria de Cristo.  </a:t>
            </a:r>
            <a:r>
              <a:rPr lang="pt-BR" altLang="pt-BR" dirty="0">
                <a:solidFill>
                  <a:prstClr val="black"/>
                </a:solidFill>
                <a:latin typeface="Montserrat" panose="00000500000000000000" pitchFamily="2" charset="0"/>
              </a:rPr>
              <a:t>Artigo  1.7 regra da Confederação. </a:t>
            </a:r>
          </a:p>
        </p:txBody>
      </p:sp>
      <p:pic>
        <p:nvPicPr>
          <p:cNvPr id="38919" name="Picture 12" descr="Untitled">
            <a:extLst>
              <a:ext uri="{FF2B5EF4-FFF2-40B4-BE49-F238E27FC236}">
                <a16:creationId xmlns:a16="http://schemas.microsoft.com/office/drawing/2014/main" id="{E77CF31C-5700-F605-868A-6150DAFCBA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386" y="2001663"/>
            <a:ext cx="3097213" cy="465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CaixaDeTexto 2">
            <a:extLst>
              <a:ext uri="{FF2B5EF4-FFF2-40B4-BE49-F238E27FC236}">
                <a16:creationId xmlns:a16="http://schemas.microsoft.com/office/drawing/2014/main" id="{133CBFF1-3239-6644-365D-9DE74F5D0997}"/>
              </a:ext>
            </a:extLst>
          </p:cNvPr>
          <p:cNvSpPr txBox="1"/>
          <p:nvPr/>
        </p:nvSpPr>
        <p:spPr>
          <a:xfrm>
            <a:off x="1180998" y="1264723"/>
            <a:ext cx="935603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Os Nossos Encontros Com Os Pobres</a:t>
            </a: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.</a:t>
            </a:r>
          </a:p>
        </p:txBody>
      </p:sp>
      <p:sp>
        <p:nvSpPr>
          <p:cNvPr id="5" name="Retângulo 4">
            <a:extLst>
              <a:ext uri="{FF2B5EF4-FFF2-40B4-BE49-F238E27FC236}">
                <a16:creationId xmlns:a16="http://schemas.microsoft.com/office/drawing/2014/main" id="{0D79B966-7C86-A68D-F084-374496952EE7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8" name="Imagem 6">
            <a:extLst>
              <a:ext uri="{FF2B5EF4-FFF2-40B4-BE49-F238E27FC236}">
                <a16:creationId xmlns:a16="http://schemas.microsoft.com/office/drawing/2014/main" id="{3F227D2D-2B60-E476-37F9-0BB5290D034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785592291"/>
      </p:ext>
    </p:extLst>
  </p:cSld>
  <p:clrMapOvr>
    <a:masterClrMapping/>
  </p:clrMapOvr>
  <p:transition spd="slow"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tângulo 2">
            <a:extLst>
              <a:ext uri="{FF2B5EF4-FFF2-40B4-BE49-F238E27FC236}">
                <a16:creationId xmlns:a16="http://schemas.microsoft.com/office/drawing/2014/main" id="{72E0FB51-C777-F945-3B0B-73E01F5428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670852" y="2456795"/>
            <a:ext cx="8367956" cy="440120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Deferência e estima pelos Pobres: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Os Vicentinos servem os Pobres com alegria, escutando-os e prestando respeitosa atenção aos seus desejos, ajudando-os a tomar consciência da sua dignidade e a recuperá-la, pois somos todos feitos à imagem de Deus. Eles visitam o Cristo sofredor na pessoa do Pobre. Quando prestam ajuda material e apoio, os Vicentinos praticam sempre o sigilo. </a:t>
            </a:r>
            <a:r>
              <a:rPr lang="pt-BR" altLang="pt-BR" dirty="0">
                <a:solidFill>
                  <a:prstClr val="black"/>
                </a:solidFill>
                <a:latin typeface="Montserrat" panose="00000500000000000000" pitchFamily="2" charset="0"/>
              </a:rPr>
              <a:t>(</a:t>
            </a:r>
            <a:r>
              <a:rPr lang="pt-BR" altLang="pt-BR" sz="2000" dirty="0">
                <a:solidFill>
                  <a:prstClr val="black"/>
                </a:solidFill>
                <a:latin typeface="Montserrat" panose="00000500000000000000" pitchFamily="2" charset="0"/>
              </a:rPr>
              <a:t>Artigo  1.8 regra da Confederação)</a:t>
            </a:r>
            <a:endParaRPr lang="pt-BR" altLang="pt-BR" sz="2800" b="1" dirty="0">
              <a:solidFill>
                <a:prstClr val="black"/>
              </a:solidFill>
              <a:latin typeface="Montserrat" panose="00000500000000000000" pitchFamily="2" charset="0"/>
            </a:endParaRPr>
          </a:p>
        </p:txBody>
      </p:sp>
      <p:pic>
        <p:nvPicPr>
          <p:cNvPr id="38919" name="Picture 12" descr="Untitled">
            <a:extLst>
              <a:ext uri="{FF2B5EF4-FFF2-40B4-BE49-F238E27FC236}">
                <a16:creationId xmlns:a16="http://schemas.microsoft.com/office/drawing/2014/main" id="{E77CF31C-5700-F605-868A-6150DAFCBA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386" y="2001663"/>
            <a:ext cx="3097213" cy="465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BBA8806A-81F6-36D9-E6EB-9E45279DA3F8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6" name="Imagem 6">
            <a:extLst>
              <a:ext uri="{FF2B5EF4-FFF2-40B4-BE49-F238E27FC236}">
                <a16:creationId xmlns:a16="http://schemas.microsoft.com/office/drawing/2014/main" id="{A4531994-2D92-B938-99B5-7247A2B2A56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05282F82-B020-3987-C31E-46FB77485944}"/>
              </a:ext>
            </a:extLst>
          </p:cNvPr>
          <p:cNvSpPr txBox="1"/>
          <p:nvPr/>
        </p:nvSpPr>
        <p:spPr>
          <a:xfrm>
            <a:off x="1180998" y="1264723"/>
            <a:ext cx="935603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Os Nossos Encontros Com Os Pobres</a:t>
            </a: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422088543"/>
      </p:ext>
    </p:extLst>
  </p:cSld>
  <p:clrMapOvr>
    <a:masterClrMapping/>
  </p:clrMapOvr>
  <p:transition spd="slow"/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tângulo 2">
            <a:extLst>
              <a:ext uri="{FF2B5EF4-FFF2-40B4-BE49-F238E27FC236}">
                <a16:creationId xmlns:a16="http://schemas.microsoft.com/office/drawing/2014/main" id="{72E0FB51-C777-F945-3B0B-73E01F5428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03374" y="2479150"/>
            <a:ext cx="8235433" cy="39703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Confiança e amizade: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-Os Vicentinos esforçam-se por estabelecer relações de confiança e amizade. Conhecendo bem as suas fraquezas e a sua fragilidade, o seu coração bate em uníssono com o do outro. 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-Eles não julgam aqueles que servem. 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-Ao contrário, tentam compreendê-los como a um irmão</a:t>
            </a:r>
            <a:r>
              <a:rPr lang="pt-BR" altLang="pt-BR" sz="2400" dirty="0">
                <a:solidFill>
                  <a:prstClr val="black"/>
                </a:solidFill>
                <a:latin typeface="Montserrat" panose="00000500000000000000" pitchFamily="2" charset="0"/>
              </a:rPr>
              <a:t>. </a:t>
            </a:r>
            <a:r>
              <a:rPr lang="pt-BR" altLang="pt-BR" dirty="0">
                <a:solidFill>
                  <a:prstClr val="black"/>
                </a:solidFill>
                <a:latin typeface="Montserrat" panose="00000500000000000000" pitchFamily="2" charset="0"/>
              </a:rPr>
              <a:t>(Artigo  1.8 regra da Confederação)</a:t>
            </a:r>
            <a:endParaRPr lang="pt-BR" altLang="pt-BR" sz="2800" b="1" dirty="0">
              <a:solidFill>
                <a:prstClr val="black"/>
              </a:solidFill>
              <a:latin typeface="Montserrat" panose="00000500000000000000" pitchFamily="2" charset="0"/>
            </a:endParaRPr>
          </a:p>
        </p:txBody>
      </p:sp>
      <p:pic>
        <p:nvPicPr>
          <p:cNvPr id="38919" name="Picture 12" descr="Untitled">
            <a:extLst>
              <a:ext uri="{FF2B5EF4-FFF2-40B4-BE49-F238E27FC236}">
                <a16:creationId xmlns:a16="http://schemas.microsoft.com/office/drawing/2014/main" id="{E77CF31C-5700-F605-868A-6150DAFCBA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386" y="2001663"/>
            <a:ext cx="3097213" cy="465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5A1BF6F6-FE29-59DF-E1A3-635065359B33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6" name="Imagem 6">
            <a:extLst>
              <a:ext uri="{FF2B5EF4-FFF2-40B4-BE49-F238E27FC236}">
                <a16:creationId xmlns:a16="http://schemas.microsoft.com/office/drawing/2014/main" id="{6941C9D9-A24E-9155-6818-E645502FBD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C49D4DD1-3329-464F-4215-F43D54E153A0}"/>
              </a:ext>
            </a:extLst>
          </p:cNvPr>
          <p:cNvSpPr txBox="1"/>
          <p:nvPr/>
        </p:nvSpPr>
        <p:spPr>
          <a:xfrm>
            <a:off x="1180998" y="1264723"/>
            <a:ext cx="935603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Os Nossos Encontros Com Os Pobres</a:t>
            </a: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860757768"/>
      </p:ext>
    </p:extLst>
  </p:cSld>
  <p:clrMapOvr>
    <a:masterClrMapping/>
  </p:clrMapOvr>
  <p:transition spd="slow"/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tângulo 2">
            <a:extLst>
              <a:ext uri="{FF2B5EF4-FFF2-40B4-BE49-F238E27FC236}">
                <a16:creationId xmlns:a16="http://schemas.microsoft.com/office/drawing/2014/main" id="{72E0FB51-C777-F945-3B0B-73E01F5428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790122" y="1975743"/>
            <a:ext cx="8235433" cy="48320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sz="2800" b="1" i="1" u="none" strike="noStrike" baseline="0" dirty="0">
                <a:latin typeface="Montserrat" panose="00000500000000000000" pitchFamily="2" charset="0"/>
              </a:rPr>
              <a:t>As visitas aos Pobres são feitas em espírito vicentino: </a:t>
            </a:r>
            <a:r>
              <a:rPr lang="pt-BR" sz="2800" b="0" i="0" u="none" strike="noStrike" baseline="0" dirty="0">
                <a:latin typeface="Montserrat" panose="00000500000000000000" pitchFamily="2" charset="0"/>
              </a:rPr>
              <a:t>As visitas àqueles que estão em necessidade devem ser realizadas no seu ambiente. O contato com os mais desfavorecidos deve ser sempre presidido</a:t>
            </a:r>
          </a:p>
          <a:p>
            <a:pPr algn="just"/>
            <a:r>
              <a:rPr lang="pt-BR" sz="2800" b="0" i="0" u="none" strike="noStrike" baseline="0" dirty="0">
                <a:latin typeface="Montserrat" panose="00000500000000000000" pitchFamily="2" charset="0"/>
              </a:rPr>
              <a:t>pela amizade, pelo respeito, pela cordialidade, compreensão e afeição. Os</a:t>
            </a:r>
          </a:p>
          <a:p>
            <a:pPr algn="just"/>
            <a:r>
              <a:rPr lang="pt-BR" sz="2800" b="0" i="0" u="none" strike="noStrike" baseline="0" dirty="0">
                <a:latin typeface="Montserrat" panose="00000500000000000000" pitchFamily="2" charset="0"/>
              </a:rPr>
              <a:t>Vicentinos devem também promover a autonomia daquele que sofre e preocupar-se com as suas necessidades mais profundas. </a:t>
            </a:r>
          </a:p>
          <a:p>
            <a:pPr algn="just"/>
            <a:r>
              <a:rPr lang="pt-BR" sz="1600" i="0" u="none" strike="noStrike" baseline="0" dirty="0">
                <a:latin typeface="Montserrat" panose="00000500000000000000" pitchFamily="2" charset="0"/>
              </a:rPr>
              <a:t>Requisitos Básicos - RB nº 6, Página 38 da Regra.</a:t>
            </a:r>
            <a:endParaRPr lang="pt-BR" altLang="pt-BR" sz="2800" dirty="0">
              <a:solidFill>
                <a:prstClr val="black"/>
              </a:solidFill>
              <a:latin typeface="Montserrat" panose="00000500000000000000" pitchFamily="2" charset="0"/>
            </a:endParaRPr>
          </a:p>
        </p:txBody>
      </p:sp>
      <p:pic>
        <p:nvPicPr>
          <p:cNvPr id="38919" name="Picture 12" descr="Untitled">
            <a:extLst>
              <a:ext uri="{FF2B5EF4-FFF2-40B4-BE49-F238E27FC236}">
                <a16:creationId xmlns:a16="http://schemas.microsoft.com/office/drawing/2014/main" id="{E77CF31C-5700-F605-868A-6150DAFCBA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386" y="2001663"/>
            <a:ext cx="3097213" cy="465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5A1BF6F6-FE29-59DF-E1A3-635065359B33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C49D4DD1-3329-464F-4215-F43D54E153A0}"/>
              </a:ext>
            </a:extLst>
          </p:cNvPr>
          <p:cNvSpPr txBox="1"/>
          <p:nvPr/>
        </p:nvSpPr>
        <p:spPr>
          <a:xfrm>
            <a:off x="1180998" y="1264723"/>
            <a:ext cx="935603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Os Nossos Encontros Com Os Pobres</a:t>
            </a: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255824516"/>
      </p:ext>
    </p:extLst>
  </p:cSld>
  <p:clrMapOvr>
    <a:masterClrMapping/>
  </p:clrMapOvr>
  <p:transition spd="slow"/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tângulo 2">
            <a:extLst>
              <a:ext uri="{FF2B5EF4-FFF2-40B4-BE49-F238E27FC236}">
                <a16:creationId xmlns:a16="http://schemas.microsoft.com/office/drawing/2014/main" id="{72E0FB51-C777-F945-3B0B-73E01F5428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56383" y="3405237"/>
            <a:ext cx="7902231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sz="2800" b="0" i="0" u="none" strike="noStrike" baseline="0" dirty="0">
                <a:latin typeface="Montserrat" panose="00000500000000000000" pitchFamily="2" charset="0"/>
              </a:rPr>
              <a:t>As visitas domiciliares, que serão semanais, devem ser precedidas de oração e contemplar os assuntos materiais e espirituais dos assistidos. </a:t>
            </a:r>
            <a:r>
              <a:rPr lang="pt-BR" sz="1600" i="0" u="none" strike="noStrike" baseline="0" dirty="0">
                <a:latin typeface="Montserrat" panose="00000500000000000000" pitchFamily="2" charset="0"/>
              </a:rPr>
              <a:t>(Artigo 26 da Regra)</a:t>
            </a:r>
            <a:r>
              <a:rPr lang="pt-PT" sz="1600" kern="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Calibri" panose="020F0502020204030204" pitchFamily="34" charset="0"/>
              </a:rPr>
              <a:t> .</a:t>
            </a:r>
          </a:p>
        </p:txBody>
      </p:sp>
      <p:pic>
        <p:nvPicPr>
          <p:cNvPr id="38919" name="Picture 12" descr="Untitled">
            <a:extLst>
              <a:ext uri="{FF2B5EF4-FFF2-40B4-BE49-F238E27FC236}">
                <a16:creationId xmlns:a16="http://schemas.microsoft.com/office/drawing/2014/main" id="{E77CF31C-5700-F605-868A-6150DAFCBA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386" y="2001663"/>
            <a:ext cx="3097213" cy="465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5A1BF6F6-FE29-59DF-E1A3-635065359B33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C49D4DD1-3329-464F-4215-F43D54E153A0}"/>
              </a:ext>
            </a:extLst>
          </p:cNvPr>
          <p:cNvSpPr txBox="1"/>
          <p:nvPr/>
        </p:nvSpPr>
        <p:spPr>
          <a:xfrm>
            <a:off x="1180998" y="1264723"/>
            <a:ext cx="935603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Os Nossos Encontros Com Os Pobres</a:t>
            </a: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.</a:t>
            </a:r>
          </a:p>
        </p:txBody>
      </p:sp>
      <p:pic>
        <p:nvPicPr>
          <p:cNvPr id="2" name="Imagem 6">
            <a:extLst>
              <a:ext uri="{FF2B5EF4-FFF2-40B4-BE49-F238E27FC236}">
                <a16:creationId xmlns:a16="http://schemas.microsoft.com/office/drawing/2014/main" id="{744C7B31-D993-7028-C69E-F263E2315C7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27791948"/>
      </p:ext>
    </p:extLst>
  </p:cSld>
  <p:clrMapOvr>
    <a:masterClrMapping/>
  </p:clrMapOvr>
  <p:transition spd="slow"/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tângulo 2">
            <a:extLst>
              <a:ext uri="{FF2B5EF4-FFF2-40B4-BE49-F238E27FC236}">
                <a16:creationId xmlns:a16="http://schemas.microsoft.com/office/drawing/2014/main" id="{72E0FB51-C777-F945-3B0B-73E01F54283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763618" y="2924398"/>
            <a:ext cx="7902231" cy="33547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sz="2800" b="0" i="0" u="none" strike="noStrike" baseline="0" dirty="0">
                <a:latin typeface="Montserrat" panose="00000500000000000000" pitchFamily="2" charset="0"/>
              </a:rPr>
              <a:t>O serviço caritativo prestado pela SSVP deve ser organizado e inserido na vida da Igreja Católica, integrado ao agir pastoral das dioceses e das comunidades locais.</a:t>
            </a:r>
            <a:r>
              <a:rPr lang="pt-BR" sz="2800" i="0" u="none" strike="noStrike" baseline="0" dirty="0">
                <a:latin typeface="Montserrat" panose="00000500000000000000" pitchFamily="2" charset="0"/>
              </a:rPr>
              <a:t> </a:t>
            </a:r>
            <a:r>
              <a:rPr lang="pt-BR" sz="1600" i="0" u="none" strike="noStrike" baseline="0" dirty="0">
                <a:latin typeface="Montserrat" panose="00000500000000000000" pitchFamily="2" charset="0"/>
              </a:rPr>
              <a:t>(§ 1º. Artigo 26 da Regra)</a:t>
            </a:r>
            <a:r>
              <a:rPr lang="pt-PT" sz="1600" kern="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Calibri" panose="020F0502020204030204" pitchFamily="34" charset="0"/>
              </a:rPr>
              <a:t> </a:t>
            </a:r>
            <a:endParaRPr lang="pt-BR" sz="2800" b="0" i="0" u="none" strike="noStrike" baseline="0" dirty="0">
              <a:latin typeface="Montserrat" panose="00000500000000000000" pitchFamily="2" charset="0"/>
            </a:endParaRPr>
          </a:p>
          <a:p>
            <a:pPr algn="just"/>
            <a:r>
              <a:rPr lang="pt-BR" sz="2800" b="0" i="0" u="none" strike="noStrike" baseline="0" dirty="0">
                <a:latin typeface="Montserrat" panose="00000500000000000000" pitchFamily="2" charset="0"/>
              </a:rPr>
              <a:t>A visita domiciliar é uma forma de evangelização, não podendo ser restrita a mero atendimento material. </a:t>
            </a:r>
            <a:r>
              <a:rPr lang="pt-BR" sz="1600" i="0" u="none" strike="noStrike" baseline="0" dirty="0">
                <a:latin typeface="Montserrat" panose="00000500000000000000" pitchFamily="2" charset="0"/>
              </a:rPr>
              <a:t>(§ 2º. Artigo 26 da Regra)</a:t>
            </a:r>
            <a:r>
              <a:rPr lang="pt-PT" sz="1600" kern="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Calibri" panose="020F0502020204030204" pitchFamily="34" charset="0"/>
              </a:rPr>
              <a:t> </a:t>
            </a:r>
            <a:endParaRPr lang="pt-BR" sz="1600" dirty="0">
              <a:solidFill>
                <a:prstClr val="black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</p:txBody>
      </p:sp>
      <p:pic>
        <p:nvPicPr>
          <p:cNvPr id="38919" name="Picture 12" descr="Untitled">
            <a:extLst>
              <a:ext uri="{FF2B5EF4-FFF2-40B4-BE49-F238E27FC236}">
                <a16:creationId xmlns:a16="http://schemas.microsoft.com/office/drawing/2014/main" id="{E77CF31C-5700-F605-868A-6150DAFCBA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386" y="2001663"/>
            <a:ext cx="3097213" cy="4654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ângulo 3">
            <a:extLst>
              <a:ext uri="{FF2B5EF4-FFF2-40B4-BE49-F238E27FC236}">
                <a16:creationId xmlns:a16="http://schemas.microsoft.com/office/drawing/2014/main" id="{5A1BF6F6-FE29-59DF-E1A3-635065359B33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sp>
        <p:nvSpPr>
          <p:cNvPr id="7" name="CaixaDeTexto 6">
            <a:extLst>
              <a:ext uri="{FF2B5EF4-FFF2-40B4-BE49-F238E27FC236}">
                <a16:creationId xmlns:a16="http://schemas.microsoft.com/office/drawing/2014/main" id="{C49D4DD1-3329-464F-4215-F43D54E153A0}"/>
              </a:ext>
            </a:extLst>
          </p:cNvPr>
          <p:cNvSpPr txBox="1"/>
          <p:nvPr/>
        </p:nvSpPr>
        <p:spPr>
          <a:xfrm>
            <a:off x="1180998" y="1264723"/>
            <a:ext cx="9356035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Os Nossos Encontros Com Os Pobres</a:t>
            </a: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</a:rPr>
              <a:t>.</a:t>
            </a:r>
          </a:p>
        </p:txBody>
      </p:sp>
      <p:pic>
        <p:nvPicPr>
          <p:cNvPr id="2" name="Imagem 6">
            <a:extLst>
              <a:ext uri="{FF2B5EF4-FFF2-40B4-BE49-F238E27FC236}">
                <a16:creationId xmlns:a16="http://schemas.microsoft.com/office/drawing/2014/main" id="{1ABE4EAD-5412-92EA-BB6E-6A86153C82B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48818404"/>
      </p:ext>
    </p:extLst>
  </p:cSld>
  <p:clrMapOvr>
    <a:masterClrMapping/>
  </p:clrMapOvr>
  <p:transition spd="slow"/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14">
            <a:extLst>
              <a:ext uri="{FF2B5EF4-FFF2-40B4-BE49-F238E27FC236}">
                <a16:creationId xmlns:a16="http://schemas.microsoft.com/office/drawing/2014/main" id="{820C4124-4B28-CE71-9C6A-B39228CB36C1}"/>
              </a:ext>
            </a:extLst>
          </p:cNvPr>
          <p:cNvSpPr/>
          <p:nvPr/>
        </p:nvSpPr>
        <p:spPr>
          <a:xfrm>
            <a:off x="9632157" y="0"/>
            <a:ext cx="2559050" cy="68580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defTabSz="685731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sz="1350" dirty="0">
              <a:solidFill>
                <a:prstClr val="white"/>
              </a:solidFill>
              <a:latin typeface="Calibri"/>
            </a:endParaRPr>
          </a:p>
        </p:txBody>
      </p:sp>
      <p:pic>
        <p:nvPicPr>
          <p:cNvPr id="32771" name="Imagem 3">
            <a:extLst>
              <a:ext uri="{FF2B5EF4-FFF2-40B4-BE49-F238E27FC236}">
                <a16:creationId xmlns:a16="http://schemas.microsoft.com/office/drawing/2014/main" id="{48BF16F3-C734-B302-E5E1-F6875230971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38532" y="2130425"/>
            <a:ext cx="2146300" cy="2159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772" name="Retângulo 6">
            <a:extLst>
              <a:ext uri="{FF2B5EF4-FFF2-40B4-BE49-F238E27FC236}">
                <a16:creationId xmlns:a16="http://schemas.microsoft.com/office/drawing/2014/main" id="{9E53E06B-B457-C630-B12B-907757CB38D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77170" y="2486025"/>
            <a:ext cx="6194425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Família Assistida / Como deve ser a visita?</a:t>
            </a:r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4818" name="Agrupar 9">
            <a:extLst>
              <a:ext uri="{FF2B5EF4-FFF2-40B4-BE49-F238E27FC236}">
                <a16:creationId xmlns:a16="http://schemas.microsoft.com/office/drawing/2014/main" id="{39976CB7-C75F-B4F2-F681-D43D108262D6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49BF3C19-06FC-25C6-40F5-2A1D5340493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34824" name="Agrupar 11">
              <a:extLst>
                <a:ext uri="{FF2B5EF4-FFF2-40B4-BE49-F238E27FC236}">
                  <a16:creationId xmlns:a16="http://schemas.microsoft.com/office/drawing/2014/main" id="{F2700C0B-FE49-0F76-D78A-EA448A90F46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B15480A6-0973-F4EE-84E4-304339EC6DD1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EB5A4180-B90B-C981-46AF-562792EFDB1F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34821" name="Retângulo 14">
            <a:extLst>
              <a:ext uri="{FF2B5EF4-FFF2-40B4-BE49-F238E27FC236}">
                <a16:creationId xmlns:a16="http://schemas.microsoft.com/office/drawing/2014/main" id="{670977D8-5CDF-765D-7D08-6752F08118E5}"/>
              </a:ext>
            </a:extLst>
          </p:cNvPr>
          <p:cNvSpPr>
            <a:spLocks noChangeArrowheads="1"/>
          </p:cNvSpPr>
          <p:nvPr/>
        </p:nvSpPr>
        <p:spPr bwMode="auto">
          <a:xfrm>
            <a:off x="354807" y="1930490"/>
            <a:ext cx="9994900" cy="4400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A assistência honra quando, ao pão que alimenta, se acrescenta a visita que consola, o conselho que ilumina, o amável aperto de mão que eleva a coragem. 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endParaRPr lang="pt-BR" altLang="pt-BR" sz="1200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b="1" dirty="0">
                <a:solidFill>
                  <a:prstClr val="black"/>
                </a:solidFill>
                <a:latin typeface="Montserrat" panose="00000500000000000000" pitchFamily="2" charset="0"/>
              </a:rPr>
              <a:t>Quando trata o pobre com respeito, e não só como igual, mas como um superior, pois sofre como talvez </a:t>
            </a:r>
            <a:r>
              <a:rPr lang="pt-BR" altLang="pt-BR" sz="2800" b="1" u="sng" dirty="0">
                <a:solidFill>
                  <a:prstClr val="black"/>
                </a:solidFill>
                <a:latin typeface="Montserrat" panose="00000500000000000000" pitchFamily="2" charset="0"/>
              </a:rPr>
              <a:t>nós não seríamos capazes se suportar; 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endParaRPr lang="pt-BR" altLang="pt-BR" sz="1200" b="1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quando o tratamos como um enviado de Deus para provar nossa justiça e nossa caridade, para salvar-nos por nossas obras.</a:t>
            </a:r>
          </a:p>
        </p:txBody>
      </p:sp>
      <p:sp>
        <p:nvSpPr>
          <p:cNvPr id="34822" name="Retângulo 1">
            <a:extLst>
              <a:ext uri="{FF2B5EF4-FFF2-40B4-BE49-F238E27FC236}">
                <a16:creationId xmlns:a16="http://schemas.microsoft.com/office/drawing/2014/main" id="{BB7A58A9-C34F-CF2F-30AE-FFD2E58298EB}"/>
              </a:ext>
            </a:extLst>
          </p:cNvPr>
          <p:cNvSpPr>
            <a:spLocks noChangeArrowheads="1"/>
          </p:cNvSpPr>
          <p:nvPr/>
        </p:nvSpPr>
        <p:spPr bwMode="auto">
          <a:xfrm>
            <a:off x="681832" y="1211224"/>
            <a:ext cx="9667875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Família Assistida / Como deve ser a visita?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B01C9B47-1E1E-B4A1-BBD6-A9F7E80CE9CE}"/>
              </a:ext>
            </a:extLst>
          </p:cNvPr>
          <p:cNvSpPr/>
          <p:nvPr/>
        </p:nvSpPr>
        <p:spPr>
          <a:xfrm>
            <a:off x="-792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4" name="Imagem 6">
            <a:extLst>
              <a:ext uri="{FF2B5EF4-FFF2-40B4-BE49-F238E27FC236}">
                <a16:creationId xmlns:a16="http://schemas.microsoft.com/office/drawing/2014/main" id="{69D4CFDC-8FEC-8C6F-08BD-28FDD5B309F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5842" name="Agrupar 9">
            <a:extLst>
              <a:ext uri="{FF2B5EF4-FFF2-40B4-BE49-F238E27FC236}">
                <a16:creationId xmlns:a16="http://schemas.microsoft.com/office/drawing/2014/main" id="{81ACA12A-B95A-6D76-21F4-1EB506E160EA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BF628752-8EEA-E307-5F1E-E1CB9C8B15B6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35847" name="Agrupar 11">
              <a:extLst>
                <a:ext uri="{FF2B5EF4-FFF2-40B4-BE49-F238E27FC236}">
                  <a16:creationId xmlns:a16="http://schemas.microsoft.com/office/drawing/2014/main" id="{E34DDB8B-8E8A-3BE1-3934-C7680501CB8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D6563CBD-8435-41F4-438D-165FA35AF13E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6347759-E712-7A03-EF93-6206A3CBAC08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35845" name="Espaço Reservado para Conteúdo 4">
            <a:extLst>
              <a:ext uri="{FF2B5EF4-FFF2-40B4-BE49-F238E27FC236}">
                <a16:creationId xmlns:a16="http://schemas.microsoft.com/office/drawing/2014/main" id="{94B1D073-255D-8A43-C0DD-F97930ADA5F5}"/>
              </a:ext>
            </a:extLst>
          </p:cNvPr>
          <p:cNvSpPr>
            <a:spLocks noGrp="1" noChangeArrowheads="1"/>
          </p:cNvSpPr>
          <p:nvPr>
            <p:ph idx="4294967295"/>
          </p:nvPr>
        </p:nvSpPr>
        <p:spPr bwMode="auto">
          <a:xfrm>
            <a:off x="530111" y="1950358"/>
            <a:ext cx="9971315" cy="44536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marL="0" indent="0">
              <a:spcBef>
                <a:spcPct val="0"/>
              </a:spcBef>
              <a:buNone/>
            </a:pPr>
            <a:r>
              <a:rPr lang="pt-BR" altLang="pt-BR" sz="2800" dirty="0">
                <a:latin typeface="Montserrat" panose="00000500000000000000" pitchFamily="2" charset="0"/>
                <a:cs typeface="Arial" panose="020B0604020202020204" pitchFamily="34" charset="0"/>
              </a:rPr>
              <a:t>Ao chegar cumprimentar com alegria verdadeira, olhando nos olhos.</a:t>
            </a:r>
          </a:p>
          <a:p>
            <a:pPr marL="0" indent="0">
              <a:spcBef>
                <a:spcPct val="0"/>
              </a:spcBef>
              <a:buNone/>
            </a:pPr>
            <a:endParaRPr lang="pt-BR" altLang="pt-BR" sz="1100" dirty="0"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0" indent="0">
              <a:spcBef>
                <a:spcPct val="0"/>
              </a:spcBef>
              <a:buNone/>
            </a:pPr>
            <a:r>
              <a:rPr lang="pt-BR" altLang="pt-BR" sz="2800" dirty="0">
                <a:latin typeface="Montserrat" panose="00000500000000000000" pitchFamily="2" charset="0"/>
                <a:cs typeface="Arial" panose="020B0604020202020204" pitchFamily="34" charset="0"/>
              </a:rPr>
              <a:t>Apresentar-se e dar a conhecer o motivo da visita.</a:t>
            </a:r>
          </a:p>
          <a:p>
            <a:pPr marL="0" indent="0">
              <a:spcBef>
                <a:spcPct val="0"/>
              </a:spcBef>
              <a:buNone/>
            </a:pPr>
            <a:endParaRPr lang="pt-BR" altLang="pt-BR" sz="1100" dirty="0"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0" indent="0">
              <a:spcBef>
                <a:spcPct val="0"/>
              </a:spcBef>
              <a:buNone/>
            </a:pPr>
            <a:r>
              <a:rPr lang="pt-BR" altLang="pt-BR" sz="2800" dirty="0">
                <a:latin typeface="Montserrat" panose="00000500000000000000" pitchFamily="2" charset="0"/>
                <a:cs typeface="Arial" panose="020B0604020202020204" pitchFamily="34" charset="0"/>
              </a:rPr>
              <a:t>Desenvolver o motivo de forma informal (não fazer anotações ou preencher fichas) na 1ª visita.</a:t>
            </a:r>
          </a:p>
          <a:p>
            <a:pPr marL="0" indent="0">
              <a:spcBef>
                <a:spcPct val="0"/>
              </a:spcBef>
              <a:buNone/>
            </a:pPr>
            <a:endParaRPr lang="pt-BR" altLang="pt-BR" sz="1100" dirty="0"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0" indent="0">
              <a:spcBef>
                <a:spcPct val="0"/>
              </a:spcBef>
              <a:buNone/>
            </a:pPr>
            <a:r>
              <a:rPr lang="pt-BR" altLang="pt-BR" sz="2800" dirty="0">
                <a:latin typeface="Montserrat" panose="00000500000000000000" pitchFamily="2" charset="0"/>
                <a:cs typeface="Arial" panose="020B0604020202020204" pitchFamily="34" charset="0"/>
              </a:rPr>
              <a:t>Ter atitude de afeto e companhia.</a:t>
            </a:r>
          </a:p>
          <a:p>
            <a:pPr marL="0" indent="0">
              <a:spcBef>
                <a:spcPct val="0"/>
              </a:spcBef>
              <a:buNone/>
            </a:pPr>
            <a:endParaRPr lang="pt-BR" altLang="pt-BR" sz="1100" dirty="0"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0" indent="0">
              <a:spcBef>
                <a:spcPct val="0"/>
              </a:spcBef>
              <a:buNone/>
            </a:pPr>
            <a:r>
              <a:rPr lang="pt-BR" altLang="pt-BR" sz="2800" dirty="0">
                <a:latin typeface="Montserrat" panose="00000500000000000000" pitchFamily="2" charset="0"/>
                <a:cs typeface="Arial" panose="020B0604020202020204" pitchFamily="34" charset="0"/>
              </a:rPr>
              <a:t>Ficar o tempo necessário e retirar-se no tempo certo.</a:t>
            </a:r>
          </a:p>
          <a:p>
            <a:pPr marL="0" indent="0">
              <a:spcBef>
                <a:spcPct val="0"/>
              </a:spcBef>
              <a:buNone/>
            </a:pPr>
            <a:endParaRPr lang="pt-BR" altLang="pt-BR" sz="1100" dirty="0"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0" indent="0">
              <a:spcBef>
                <a:spcPct val="0"/>
              </a:spcBef>
              <a:buNone/>
            </a:pPr>
            <a:r>
              <a:rPr lang="pt-BR" altLang="pt-BR" sz="2800" dirty="0">
                <a:latin typeface="Montserrat" panose="00000500000000000000" pitchFamily="2" charset="0"/>
                <a:cs typeface="Arial" panose="020B0604020202020204" pitchFamily="34" charset="0"/>
              </a:rPr>
              <a:t>Deixar aberta a possibilidade de regressar.</a:t>
            </a:r>
            <a:endParaRPr lang="pt-BR" altLang="pt-BR" sz="20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Retângulo 4">
            <a:extLst>
              <a:ext uri="{FF2B5EF4-FFF2-40B4-BE49-F238E27FC236}">
                <a16:creationId xmlns:a16="http://schemas.microsoft.com/office/drawing/2014/main" id="{226B3820-B7E6-3B69-B049-69AA329155DB}"/>
              </a:ext>
            </a:extLst>
          </p:cNvPr>
          <p:cNvSpPr/>
          <p:nvPr/>
        </p:nvSpPr>
        <p:spPr>
          <a:xfrm>
            <a:off x="-792" y="-287225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sp>
        <p:nvSpPr>
          <p:cNvPr id="7" name="Retângulo 1">
            <a:extLst>
              <a:ext uri="{FF2B5EF4-FFF2-40B4-BE49-F238E27FC236}">
                <a16:creationId xmlns:a16="http://schemas.microsoft.com/office/drawing/2014/main" id="{113A3650-E7E8-D193-54DE-5AAD51E38F92}"/>
              </a:ext>
            </a:extLst>
          </p:cNvPr>
          <p:cNvSpPr>
            <a:spLocks noChangeArrowheads="1"/>
          </p:cNvSpPr>
          <p:nvPr/>
        </p:nvSpPr>
        <p:spPr bwMode="auto">
          <a:xfrm>
            <a:off x="681832" y="1211224"/>
            <a:ext cx="9667875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Família Assistida / Como deve ser a visita?</a:t>
            </a:r>
          </a:p>
        </p:txBody>
      </p:sp>
      <p:pic>
        <p:nvPicPr>
          <p:cNvPr id="8" name="Imagem 6">
            <a:extLst>
              <a:ext uri="{FF2B5EF4-FFF2-40B4-BE49-F238E27FC236}">
                <a16:creationId xmlns:a16="http://schemas.microsoft.com/office/drawing/2014/main" id="{D482EF64-2777-286F-19F6-45892602F13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9938" name="Agrupar 9">
            <a:extLst>
              <a:ext uri="{FF2B5EF4-FFF2-40B4-BE49-F238E27FC236}">
                <a16:creationId xmlns:a16="http://schemas.microsoft.com/office/drawing/2014/main" id="{B9C6CCBD-2168-B1E1-A95F-E045741EC732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96F83F13-F1ED-3B11-7A36-FD6DF595DE0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39945" name="Agrupar 11">
              <a:extLst>
                <a:ext uri="{FF2B5EF4-FFF2-40B4-BE49-F238E27FC236}">
                  <a16:creationId xmlns:a16="http://schemas.microsoft.com/office/drawing/2014/main" id="{381DB360-E337-AB10-6CE2-841F74478FA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FC7FD71B-F469-0ACA-3CF7-592D0E8CCA85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B849A902-4739-664A-DCAD-D2D3C606FD1E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15" name="Retângulo 14">
            <a:extLst>
              <a:ext uri="{FF2B5EF4-FFF2-40B4-BE49-F238E27FC236}">
                <a16:creationId xmlns:a16="http://schemas.microsoft.com/office/drawing/2014/main" id="{7898E932-4076-52F8-E7FA-3F4C19EFF83A}"/>
              </a:ext>
            </a:extLst>
          </p:cNvPr>
          <p:cNvSpPr/>
          <p:nvPr/>
        </p:nvSpPr>
        <p:spPr>
          <a:xfrm>
            <a:off x="1190171" y="2726647"/>
            <a:ext cx="9173029" cy="31085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14289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Preparar </a:t>
            </a:r>
            <a:r>
              <a:rPr lang="pt-BR" sz="2800" b="1" dirty="0">
                <a:solidFill>
                  <a:prstClr val="black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espiritualmente </a:t>
            </a: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antes da visita  </a:t>
            </a:r>
          </a:p>
          <a:p>
            <a:pPr marL="114289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sz="2800" dirty="0">
              <a:solidFill>
                <a:prstClr val="black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114289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Buscar a orientação divina pela oração.</a:t>
            </a:r>
          </a:p>
          <a:p>
            <a:pPr marL="114289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sz="2800" dirty="0">
              <a:solidFill>
                <a:prstClr val="black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114289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Sugestão de oração para fazermos antes da visita domiciliar aos assistidos. </a:t>
            </a: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cs typeface="Arial" panose="020B0604020202020204" pitchFamily="34" charset="0"/>
              </a:rPr>
              <a:t>Pag. 186 (nº 2.7), da Regra</a:t>
            </a:r>
            <a:endParaRPr lang="pt-BR" sz="1600" dirty="0">
              <a:solidFill>
                <a:prstClr val="black"/>
              </a:solidFill>
              <a:latin typeface="Montserrat" panose="00000500000000000000" pitchFamily="2" charset="0"/>
              <a:cs typeface="Arial" panose="020B0604020202020204" pitchFamily="34" charset="0"/>
            </a:endParaRPr>
          </a:p>
          <a:p>
            <a:pPr marL="114289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en-US" sz="2800" b="1" dirty="0">
              <a:solidFill>
                <a:prstClr val="black"/>
              </a:solidFill>
              <a:latin typeface="Calibri"/>
              <a:cs typeface="Arial" panose="020B0604020202020204" pitchFamily="34" charset="0"/>
            </a:endParaRPr>
          </a:p>
        </p:txBody>
      </p:sp>
      <p:sp>
        <p:nvSpPr>
          <p:cNvPr id="3" name="Retângulo 2">
            <a:extLst>
              <a:ext uri="{FF2B5EF4-FFF2-40B4-BE49-F238E27FC236}">
                <a16:creationId xmlns:a16="http://schemas.microsoft.com/office/drawing/2014/main" id="{D9A5779D-FD55-5DCD-C28B-73CFAE6603AE}"/>
              </a:ext>
            </a:extLst>
          </p:cNvPr>
          <p:cNvSpPr/>
          <p:nvPr/>
        </p:nvSpPr>
        <p:spPr>
          <a:xfrm>
            <a:off x="-792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5" name="Imagem 6">
            <a:extLst>
              <a:ext uri="{FF2B5EF4-FFF2-40B4-BE49-F238E27FC236}">
                <a16:creationId xmlns:a16="http://schemas.microsoft.com/office/drawing/2014/main" id="{AD4972DF-D649-3FA8-12D0-C526BA2C70F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etângulo 1">
            <a:extLst>
              <a:ext uri="{FF2B5EF4-FFF2-40B4-BE49-F238E27FC236}">
                <a16:creationId xmlns:a16="http://schemas.microsoft.com/office/drawing/2014/main" id="{BEA949B5-EA24-597B-3514-7A7E7D48221C}"/>
              </a:ext>
            </a:extLst>
          </p:cNvPr>
          <p:cNvSpPr>
            <a:spLocks noChangeArrowheads="1"/>
          </p:cNvSpPr>
          <p:nvPr/>
        </p:nvSpPr>
        <p:spPr bwMode="auto">
          <a:xfrm>
            <a:off x="681832" y="1211224"/>
            <a:ext cx="9667875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Família Assistida / Como deve ser a visita?</a:t>
            </a: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14">
            <a:extLst>
              <a:ext uri="{FF2B5EF4-FFF2-40B4-BE49-F238E27FC236}">
                <a16:creationId xmlns:a16="http://schemas.microsoft.com/office/drawing/2014/main" id="{AEF72AD8-BD6A-6E70-78D8-0A1C43D2EB33}"/>
              </a:ext>
            </a:extLst>
          </p:cNvPr>
          <p:cNvSpPr/>
          <p:nvPr/>
        </p:nvSpPr>
        <p:spPr>
          <a:xfrm>
            <a:off x="794" y="0"/>
            <a:ext cx="7215188" cy="68834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defTabSz="685800">
              <a:defRPr/>
            </a:pPr>
            <a:endParaRPr lang="pt-BR" sz="1350" dirty="0">
              <a:solidFill>
                <a:prstClr val="white"/>
              </a:solidFill>
              <a:latin typeface="Calibri"/>
            </a:endParaRPr>
          </a:p>
        </p:txBody>
      </p:sp>
      <p:grpSp>
        <p:nvGrpSpPr>
          <p:cNvPr id="41987" name="Agrupar 10">
            <a:extLst>
              <a:ext uri="{FF2B5EF4-FFF2-40B4-BE49-F238E27FC236}">
                <a16:creationId xmlns:a16="http://schemas.microsoft.com/office/drawing/2014/main" id="{ECBFAA67-CCEC-B33D-D760-AA158B9E78DA}"/>
              </a:ext>
            </a:extLst>
          </p:cNvPr>
          <p:cNvGrpSpPr>
            <a:grpSpLocks/>
          </p:cNvGrpSpPr>
          <p:nvPr/>
        </p:nvGrpSpPr>
        <p:grpSpPr bwMode="auto">
          <a:xfrm rot="5400000">
            <a:off x="3942557" y="3273425"/>
            <a:ext cx="6858000" cy="311150"/>
            <a:chOff x="0" y="6378264"/>
            <a:chExt cx="12192000" cy="305870"/>
          </a:xfrm>
        </p:grpSpPr>
        <p:sp>
          <p:nvSpPr>
            <p:cNvPr id="6" name="Retângulo 5">
              <a:extLst>
                <a:ext uri="{FF2B5EF4-FFF2-40B4-BE49-F238E27FC236}">
                  <a16:creationId xmlns:a16="http://schemas.microsoft.com/office/drawing/2014/main" id="{DD38A935-9F56-F851-91F9-C66634A2865B}"/>
                </a:ext>
              </a:extLst>
            </p:cNvPr>
            <p:cNvSpPr/>
            <p:nvPr/>
          </p:nvSpPr>
          <p:spPr>
            <a:xfrm>
              <a:off x="0" y="6378264"/>
              <a:ext cx="12192000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41991" name="Agrupar 12">
              <a:extLst>
                <a:ext uri="{FF2B5EF4-FFF2-40B4-BE49-F238E27FC236}">
                  <a16:creationId xmlns:a16="http://schemas.microsoft.com/office/drawing/2014/main" id="{08FA68B4-841F-6937-4131-5C4F49DFBB5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A45DA505-4B9D-6FCD-9A4E-E9C57741D2E1}"/>
                  </a:ext>
                </a:extLst>
              </p:cNvPr>
              <p:cNvSpPr/>
              <p:nvPr/>
            </p:nvSpPr>
            <p:spPr>
              <a:xfrm>
                <a:off x="-1" y="6269576"/>
                <a:ext cx="6096000" cy="185707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88B930D8-4B52-2C21-BF9B-4EA86B3CFA8D}"/>
                  </a:ext>
                </a:extLst>
              </p:cNvPr>
              <p:cNvSpPr/>
              <p:nvPr/>
            </p:nvSpPr>
            <p:spPr>
              <a:xfrm>
                <a:off x="6095999" y="6269576"/>
                <a:ext cx="6096000" cy="185707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39940" name="Retângulo 2">
            <a:extLst>
              <a:ext uri="{FF2B5EF4-FFF2-40B4-BE49-F238E27FC236}">
                <a16:creationId xmlns:a16="http://schemas.microsoft.com/office/drawing/2014/main" id="{D95D3D35-8811-B531-982F-6B2744B85E9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83" y="333376"/>
            <a:ext cx="7032625" cy="6124754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altLang="pt-BR" sz="4000" b="1" dirty="0">
                <a:solidFill>
                  <a:prstClr val="white"/>
                </a:solidFill>
                <a:latin typeface="Garamond" panose="02020404030301010803" pitchFamily="18" charset="0"/>
              </a:rPr>
              <a:t>QUEM É A FAMÍLIA A SER VISITADA</a:t>
            </a:r>
            <a:r>
              <a:rPr lang="pt-PT" sz="4000" kern="0" dirty="0">
                <a:solidFill>
                  <a:prstClr val="white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Calibri" panose="020F0502020204030204" pitchFamily="34" charset="0"/>
              </a:rPr>
              <a:t>?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PT" sz="4000" kern="0" dirty="0">
              <a:solidFill>
                <a:prstClr val="white"/>
              </a:solidFill>
              <a:latin typeface="Garamond" panose="02020404030301010803" pitchFamily="18" charset="0"/>
              <a:ea typeface="Times New Roman" panose="02020603050405020304" pitchFamily="18" charset="0"/>
              <a:cs typeface="Calibri" panose="020F0502020204030204" pitchFamily="34" charset="0"/>
            </a:endParaRPr>
          </a:p>
          <a:p>
            <a:pPr marL="571500" indent="-571500" eaLnBrk="0" fontAlgn="base" hangingPunct="0">
              <a:spcBef>
                <a:spcPct val="0"/>
              </a:spcBef>
              <a:spcAft>
                <a:spcPct val="0"/>
              </a:spcAft>
              <a:buFontTx/>
              <a:buChar char="-"/>
              <a:defRPr/>
            </a:pPr>
            <a:r>
              <a:rPr lang="pt-PT" sz="4000" kern="0" dirty="0">
                <a:solidFill>
                  <a:prstClr val="white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Calibri" panose="020F0502020204030204" pitchFamily="34" charset="0"/>
              </a:rPr>
              <a:t>Como chegou até ao conhecimento da conferência?</a:t>
            </a:r>
          </a:p>
          <a:p>
            <a:pPr marL="571500" indent="-571500" eaLnBrk="0" fontAlgn="base" hangingPunct="0">
              <a:spcBef>
                <a:spcPct val="0"/>
              </a:spcBef>
              <a:spcAft>
                <a:spcPct val="0"/>
              </a:spcAft>
              <a:buFontTx/>
              <a:buChar char="-"/>
              <a:defRPr/>
            </a:pPr>
            <a:endParaRPr lang="pt-PT" sz="4000" kern="0" dirty="0">
              <a:solidFill>
                <a:prstClr val="white"/>
              </a:solidFill>
              <a:latin typeface="Garamond" panose="02020404030301010803" pitchFamily="18" charset="0"/>
              <a:ea typeface="Times New Roman" panose="02020603050405020304" pitchFamily="18" charset="0"/>
              <a:cs typeface="Calibri" panose="020F0502020204030204" pitchFamily="34" charset="0"/>
            </a:endParaRPr>
          </a:p>
          <a:p>
            <a:pPr marL="571500" indent="-571500" eaLnBrk="0" fontAlgn="base" hangingPunct="0">
              <a:spcBef>
                <a:spcPct val="0"/>
              </a:spcBef>
              <a:spcAft>
                <a:spcPct val="0"/>
              </a:spcAft>
              <a:buFontTx/>
              <a:buChar char="-"/>
              <a:defRPr/>
            </a:pPr>
            <a:r>
              <a:rPr lang="pt-PT" sz="4000" kern="0" dirty="0">
                <a:solidFill>
                  <a:prstClr val="white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Calibri" panose="020F0502020204030204" pitchFamily="34" charset="0"/>
              </a:rPr>
              <a:t>Qual agilidade foi tomada?</a:t>
            </a:r>
          </a:p>
          <a:p>
            <a:pPr marL="571500" indent="-571500" eaLnBrk="0" fontAlgn="base" hangingPunct="0">
              <a:spcBef>
                <a:spcPct val="0"/>
              </a:spcBef>
              <a:spcAft>
                <a:spcPct val="0"/>
              </a:spcAft>
              <a:buFontTx/>
              <a:buChar char="-"/>
              <a:defRPr/>
            </a:pPr>
            <a:endParaRPr lang="pt-PT" sz="4000" kern="0" dirty="0">
              <a:solidFill>
                <a:prstClr val="white"/>
              </a:solidFill>
              <a:latin typeface="Garamond" panose="02020404030301010803" pitchFamily="18" charset="0"/>
              <a:ea typeface="Times New Roman" panose="02020603050405020304" pitchFamily="18" charset="0"/>
              <a:cs typeface="Calibri" panose="020F0502020204030204" pitchFamily="34" charset="0"/>
            </a:endParaRP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PT" sz="4000" kern="0" dirty="0">
                <a:solidFill>
                  <a:prstClr val="white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Calibri" panose="020F0502020204030204" pitchFamily="34" charset="0"/>
              </a:rPr>
              <a:t>-   Quem tem fome tem pressa!</a:t>
            </a:r>
          </a:p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altLang="pt-BR" sz="3200" b="1" dirty="0">
              <a:solidFill>
                <a:prstClr val="white"/>
              </a:solidFill>
              <a:latin typeface="Garamond" panose="02020404030301010803" pitchFamily="18" charset="0"/>
            </a:endParaRPr>
          </a:p>
        </p:txBody>
      </p:sp>
      <p:pic>
        <p:nvPicPr>
          <p:cNvPr id="41989" name="Imagem 9">
            <a:extLst>
              <a:ext uri="{FF2B5EF4-FFF2-40B4-BE49-F238E27FC236}">
                <a16:creationId xmlns:a16="http://schemas.microsoft.com/office/drawing/2014/main" id="{84C13941-EC1C-8792-C032-51B8748853B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16157" y="1844675"/>
            <a:ext cx="3041650" cy="3060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tângulo 2">
            <a:extLst>
              <a:ext uri="{FF2B5EF4-FFF2-40B4-BE49-F238E27FC236}">
                <a16:creationId xmlns:a16="http://schemas.microsoft.com/office/drawing/2014/main" id="{58750564-D7B3-DFBB-3F19-8D71EE22291F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4191" y="3027273"/>
            <a:ext cx="11383617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3600" dirty="0">
                <a:solidFill>
                  <a:prstClr val="black"/>
                </a:solidFill>
                <a:latin typeface="Montserrat" panose="00000500000000000000" pitchFamily="2" charset="0"/>
              </a:rPr>
              <a:t>Para avaliar sua condição espiritual, corporal e material e poder consolá-los e auxiliá-los na dor.</a:t>
            </a:r>
          </a:p>
        </p:txBody>
      </p:sp>
      <p:grpSp>
        <p:nvGrpSpPr>
          <p:cNvPr id="37892" name="Agrupar 5">
            <a:extLst>
              <a:ext uri="{FF2B5EF4-FFF2-40B4-BE49-F238E27FC236}">
                <a16:creationId xmlns:a16="http://schemas.microsoft.com/office/drawing/2014/main" id="{DA195D4B-F423-BC17-8200-000FC35BCD57}"/>
              </a:ext>
            </a:extLst>
          </p:cNvPr>
          <p:cNvGrpSpPr>
            <a:grpSpLocks/>
          </p:cNvGrpSpPr>
          <p:nvPr/>
        </p:nvGrpSpPr>
        <p:grpSpPr bwMode="auto">
          <a:xfrm>
            <a:off x="5558" y="6280150"/>
            <a:ext cx="12180887" cy="342900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25D6FF44-8B30-B156-2A4A-E713B4DA0C5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37896" name="Agrupar 7">
              <a:extLst>
                <a:ext uri="{FF2B5EF4-FFF2-40B4-BE49-F238E27FC236}">
                  <a16:creationId xmlns:a16="http://schemas.microsoft.com/office/drawing/2014/main" id="{7570E31F-2900-E478-9EB7-00B069D77D8C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B42DC58B-B7CF-F20D-79FD-0242717C65D1}"/>
                  </a:ext>
                </a:extLst>
              </p:cNvPr>
              <p:cNvSpPr/>
              <p:nvPr/>
            </p:nvSpPr>
            <p:spPr>
              <a:xfrm>
                <a:off x="0" y="6251751"/>
                <a:ext cx="6096794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E646EB4D-EE94-82FC-29CE-A1A7DC7EF4D0}"/>
                  </a:ext>
                </a:extLst>
              </p:cNvPr>
              <p:cNvSpPr/>
              <p:nvPr/>
            </p:nvSpPr>
            <p:spPr>
              <a:xfrm>
                <a:off x="6096794" y="6251751"/>
                <a:ext cx="6095206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4" name="CaixaDeTexto 3">
            <a:extLst>
              <a:ext uri="{FF2B5EF4-FFF2-40B4-BE49-F238E27FC236}">
                <a16:creationId xmlns:a16="http://schemas.microsoft.com/office/drawing/2014/main" id="{3CC9162C-678E-4D57-F1EE-6888EC686291}"/>
              </a:ext>
            </a:extLst>
          </p:cNvPr>
          <p:cNvSpPr txBox="1"/>
          <p:nvPr/>
        </p:nvSpPr>
        <p:spPr>
          <a:xfrm>
            <a:off x="2199861" y="1437263"/>
            <a:ext cx="7460974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Porquê Visitar Os Pobres</a:t>
            </a:r>
            <a:r>
              <a:rPr lang="pt-PT" sz="3600" kern="0" dirty="0">
                <a:solidFill>
                  <a:srgbClr val="0070C0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Calibri" panose="020F0502020204030204" pitchFamily="34" charset="0"/>
              </a:rPr>
              <a:t>?</a:t>
            </a:r>
          </a:p>
        </p:txBody>
      </p:sp>
      <p:sp>
        <p:nvSpPr>
          <p:cNvPr id="8" name="Retângulo 7">
            <a:extLst>
              <a:ext uri="{FF2B5EF4-FFF2-40B4-BE49-F238E27FC236}">
                <a16:creationId xmlns:a16="http://schemas.microsoft.com/office/drawing/2014/main" id="{5AA40DF4-DC74-9298-889E-4FFB1BFDE939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13" name="Imagem 6">
            <a:extLst>
              <a:ext uri="{FF2B5EF4-FFF2-40B4-BE49-F238E27FC236}">
                <a16:creationId xmlns:a16="http://schemas.microsoft.com/office/drawing/2014/main" id="{97114CA9-FAF4-E43B-342E-0EE64873162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5" name="Retângulo 2">
            <a:extLst>
              <a:ext uri="{FF2B5EF4-FFF2-40B4-BE49-F238E27FC236}">
                <a16:creationId xmlns:a16="http://schemas.microsoft.com/office/drawing/2014/main" id="{20CB7299-242E-1792-0E35-00741FF3266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4539" y="2668701"/>
            <a:ext cx="10078104" cy="12003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COMO FAZER A SINDICÂNCIA / LEVANTAMENTO SOCIOECONÔMICO</a:t>
            </a:r>
            <a:r>
              <a:rPr lang="pt-PT" sz="3600" kern="0" dirty="0">
                <a:solidFill>
                  <a:prstClr val="white"/>
                </a:solidFill>
                <a:latin typeface="Calibri"/>
                <a:ea typeface="Times New Roman" panose="02020603050405020304" pitchFamily="18" charset="0"/>
                <a:cs typeface="Calibri" panose="020F0502020204030204" pitchFamily="34" charset="0"/>
              </a:rPr>
              <a:t>?</a:t>
            </a:r>
          </a:p>
        </p:txBody>
      </p:sp>
      <p:grpSp>
        <p:nvGrpSpPr>
          <p:cNvPr id="44036" name="Agrupar 5">
            <a:extLst>
              <a:ext uri="{FF2B5EF4-FFF2-40B4-BE49-F238E27FC236}">
                <a16:creationId xmlns:a16="http://schemas.microsoft.com/office/drawing/2014/main" id="{68F88830-F623-5536-8952-27A7E19BD0D2}"/>
              </a:ext>
            </a:extLst>
          </p:cNvPr>
          <p:cNvGrpSpPr>
            <a:grpSpLocks/>
          </p:cNvGrpSpPr>
          <p:nvPr/>
        </p:nvGrpSpPr>
        <p:grpSpPr bwMode="auto">
          <a:xfrm>
            <a:off x="5558" y="6280150"/>
            <a:ext cx="12180887" cy="342900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EFEE1341-AE57-5116-17C4-D0DBEC252733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44040" name="Agrupar 7">
              <a:extLst>
                <a:ext uri="{FF2B5EF4-FFF2-40B4-BE49-F238E27FC236}">
                  <a16:creationId xmlns:a16="http://schemas.microsoft.com/office/drawing/2014/main" id="{2535C44F-614A-17E8-62EC-F7C7AF3B841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A16AA954-7A4C-42D6-257D-57A3D62549F8}"/>
                  </a:ext>
                </a:extLst>
              </p:cNvPr>
              <p:cNvSpPr/>
              <p:nvPr/>
            </p:nvSpPr>
            <p:spPr>
              <a:xfrm>
                <a:off x="0" y="6251751"/>
                <a:ext cx="6096794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D94A4BE8-83AC-E144-C07C-A6FFA4D306A5}"/>
                  </a:ext>
                </a:extLst>
              </p:cNvPr>
              <p:cNvSpPr/>
              <p:nvPr/>
            </p:nvSpPr>
            <p:spPr>
              <a:xfrm>
                <a:off x="6096794" y="6251751"/>
                <a:ext cx="6095206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2" name="Retângulo 1">
            <a:extLst>
              <a:ext uri="{FF2B5EF4-FFF2-40B4-BE49-F238E27FC236}">
                <a16:creationId xmlns:a16="http://schemas.microsoft.com/office/drawing/2014/main" id="{B663B17A-5E6B-3372-9682-46684A892B8A}"/>
              </a:ext>
            </a:extLst>
          </p:cNvPr>
          <p:cNvSpPr/>
          <p:nvPr/>
        </p:nvSpPr>
        <p:spPr>
          <a:xfrm>
            <a:off x="-5555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3" name="Imagem 6">
            <a:extLst>
              <a:ext uri="{FF2B5EF4-FFF2-40B4-BE49-F238E27FC236}">
                <a16:creationId xmlns:a16="http://schemas.microsoft.com/office/drawing/2014/main" id="{8123A775-2768-FDA8-E6A7-0B118B09716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tângulo 1">
            <a:extLst>
              <a:ext uri="{FF2B5EF4-FFF2-40B4-BE49-F238E27FC236}">
                <a16:creationId xmlns:a16="http://schemas.microsoft.com/office/drawing/2014/main" id="{767EA6CC-24E9-9139-C49D-7848906886AC}"/>
              </a:ext>
            </a:extLst>
          </p:cNvPr>
          <p:cNvSpPr/>
          <p:nvPr/>
        </p:nvSpPr>
        <p:spPr>
          <a:xfrm>
            <a:off x="1048545" y="142875"/>
            <a:ext cx="8475663" cy="769938"/>
          </a:xfrm>
          <a:prstGeom prst="rect">
            <a:avLst/>
          </a:prstGeom>
        </p:spPr>
        <p:txBody>
          <a:bodyPr>
            <a:spAutoFit/>
          </a:bodyPr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4400" b="1" i="1" dirty="0">
                <a:solidFill>
                  <a:prstClr val="white"/>
                </a:solidFill>
                <a:latin typeface="Calibri"/>
                <a:cs typeface="Arial" charset="0"/>
              </a:rPr>
              <a:t>	</a:t>
            </a:r>
            <a:endParaRPr lang="pt-BR" sz="4400" dirty="0">
              <a:solidFill>
                <a:prstClr val="white"/>
              </a:solidFill>
              <a:latin typeface="Calibri"/>
              <a:cs typeface="Arial" charset="0"/>
            </a:endParaRPr>
          </a:p>
        </p:txBody>
      </p:sp>
      <p:sp>
        <p:nvSpPr>
          <p:cNvPr id="43011" name="Retângulo 5">
            <a:extLst>
              <a:ext uri="{FF2B5EF4-FFF2-40B4-BE49-F238E27FC236}">
                <a16:creationId xmlns:a16="http://schemas.microsoft.com/office/drawing/2014/main" id="{37475DFD-C397-A0EA-23D7-2CA0DDEE57FA}"/>
              </a:ext>
            </a:extLst>
          </p:cNvPr>
          <p:cNvSpPr>
            <a:spLocks noChangeArrowheads="1"/>
          </p:cNvSpPr>
          <p:nvPr/>
        </p:nvSpPr>
        <p:spPr bwMode="auto">
          <a:xfrm>
            <a:off x="794" y="150814"/>
            <a:ext cx="12185650" cy="769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pt-BR" altLang="pt-BR" sz="4400" b="1">
                <a:solidFill>
                  <a:prstClr val="white"/>
                </a:solidFill>
                <a:latin typeface="Garamond" panose="02020404030301010803" pitchFamily="18" charset="0"/>
              </a:rPr>
              <a:t>Espiritualidade Vicentina</a:t>
            </a:r>
            <a:endParaRPr lang="pt-BR" altLang="pt-BR" sz="4400" b="1" i="1">
              <a:solidFill>
                <a:prstClr val="white"/>
              </a:solidFill>
              <a:latin typeface="Garamond" panose="02020404030301010803" pitchFamily="18" charset="0"/>
            </a:endParaRPr>
          </a:p>
        </p:txBody>
      </p:sp>
      <p:graphicFrame>
        <p:nvGraphicFramePr>
          <p:cNvPr id="43012" name="Objeto 3">
            <a:extLst>
              <a:ext uri="{FF2B5EF4-FFF2-40B4-BE49-F238E27FC236}">
                <a16:creationId xmlns:a16="http://schemas.microsoft.com/office/drawing/2014/main" id="{A1FFDAEB-C28C-5DB6-8FB0-AF23DFDD2B73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977031397"/>
              </p:ext>
            </p:extLst>
          </p:nvPr>
        </p:nvGraphicFramePr>
        <p:xfrm>
          <a:off x="3083970" y="0"/>
          <a:ext cx="5047231" cy="7000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Acrobat Document" r:id="rId2" imgW="5667219" imgH="8019814" progId="Acrobat.Document.DC">
                  <p:embed/>
                </p:oleObj>
              </mc:Choice>
              <mc:Fallback>
                <p:oleObj name="Acrobat Document" r:id="rId2" imgW="5667219" imgH="8019814" progId="Acrobat.Document.DC">
                  <p:embed/>
                  <p:pic>
                    <p:nvPicPr>
                      <p:cNvPr id="43012" name="Objeto 3">
                        <a:extLst>
                          <a:ext uri="{FF2B5EF4-FFF2-40B4-BE49-F238E27FC236}">
                            <a16:creationId xmlns:a16="http://schemas.microsoft.com/office/drawing/2014/main" id="{A1FFDAEB-C28C-5DB6-8FB0-AF23DFDD2B73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3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83970" y="0"/>
                        <a:ext cx="5047231" cy="70008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ransition spd="slow"/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tângulo 1">
            <a:extLst>
              <a:ext uri="{FF2B5EF4-FFF2-40B4-BE49-F238E27FC236}">
                <a16:creationId xmlns:a16="http://schemas.microsoft.com/office/drawing/2014/main" id="{780761EB-313D-E09C-1DF8-CB6554AAB286}"/>
              </a:ext>
            </a:extLst>
          </p:cNvPr>
          <p:cNvSpPr/>
          <p:nvPr/>
        </p:nvSpPr>
        <p:spPr>
          <a:xfrm>
            <a:off x="1048545" y="142875"/>
            <a:ext cx="8475663" cy="769938"/>
          </a:xfrm>
          <a:prstGeom prst="rect">
            <a:avLst/>
          </a:prstGeom>
        </p:spPr>
        <p:txBody>
          <a:bodyPr>
            <a:spAutoFit/>
          </a:bodyPr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4400" b="1" i="1" dirty="0">
                <a:solidFill>
                  <a:prstClr val="white"/>
                </a:solidFill>
                <a:latin typeface="Calibri"/>
                <a:cs typeface="Arial" charset="0"/>
              </a:rPr>
              <a:t>	</a:t>
            </a:r>
            <a:endParaRPr lang="pt-BR" sz="4400" dirty="0">
              <a:solidFill>
                <a:prstClr val="white"/>
              </a:solidFill>
              <a:latin typeface="Calibri"/>
              <a:cs typeface="Arial" charset="0"/>
            </a:endParaRPr>
          </a:p>
        </p:txBody>
      </p:sp>
      <p:sp>
        <p:nvSpPr>
          <p:cNvPr id="8195" name="Retângulo 2">
            <a:extLst>
              <a:ext uri="{FF2B5EF4-FFF2-40B4-BE49-F238E27FC236}">
                <a16:creationId xmlns:a16="http://schemas.microsoft.com/office/drawing/2014/main" id="{1763680E-DC11-D8C0-0288-E374DC74B1A5}"/>
              </a:ext>
            </a:extLst>
          </p:cNvPr>
          <p:cNvSpPr>
            <a:spLocks noChangeArrowheads="1"/>
          </p:cNvSpPr>
          <p:nvPr/>
        </p:nvSpPr>
        <p:spPr bwMode="auto">
          <a:xfrm>
            <a:off x="411005" y="2005011"/>
            <a:ext cx="11179015" cy="397031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Obra essencial da Conferência.</a:t>
            </a:r>
          </a:p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endParaRPr lang="pt-BR" sz="2000" dirty="0">
              <a:solidFill>
                <a:prstClr val="black"/>
              </a:solidFill>
              <a:latin typeface="Montserrat" panose="00000500000000000000" pitchFamily="2" charset="0"/>
              <a:ea typeface="Times New Roman" panose="02020603050405020304" pitchFamily="18" charset="0"/>
              <a:cs typeface="Arial" panose="020B0604020202020204" pitchFamily="34" charset="0"/>
            </a:endParaRP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Arial" panose="020B0604020202020204" pitchFamily="34" charset="0"/>
              </a:rPr>
              <a:t> </a:t>
            </a: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Arial" panose="020B0604020202020204" pitchFamily="34" charset="0"/>
              </a:rPr>
              <a:t>A visita ao assistido, é o fundamento, a essência da Sociedade de São Vicente de Paulo. É na visita ao pobre, em sua morada, que sentimos a sua miséria, o seu sofrimento e seus desalentos. Se o vicentino não visita o pobre, não cumpre a sua obrigação, deixando o pobre sem o que é seu de direito (vale ou cesta básica) e ainda estará fugindo do compromisso que assumiu quando  foi proclamado.</a:t>
            </a:r>
            <a:endParaRPr lang="pt-BR" sz="2800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</p:txBody>
      </p:sp>
      <p:grpSp>
        <p:nvGrpSpPr>
          <p:cNvPr id="45060" name="Agrupar 6">
            <a:extLst>
              <a:ext uri="{FF2B5EF4-FFF2-40B4-BE49-F238E27FC236}">
                <a16:creationId xmlns:a16="http://schemas.microsoft.com/office/drawing/2014/main" id="{5F5DC4C9-7B0D-393A-2456-F33CF1B16EF1}"/>
              </a:ext>
            </a:extLst>
          </p:cNvPr>
          <p:cNvGrpSpPr>
            <a:grpSpLocks/>
          </p:cNvGrpSpPr>
          <p:nvPr/>
        </p:nvGrpSpPr>
        <p:grpSpPr bwMode="auto">
          <a:xfrm>
            <a:off x="5558" y="6280150"/>
            <a:ext cx="12180887" cy="342900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60DAEB2D-71DD-1130-2D6E-F33C36103DC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45064" name="Agrupar 8">
              <a:extLst>
                <a:ext uri="{FF2B5EF4-FFF2-40B4-BE49-F238E27FC236}">
                  <a16:creationId xmlns:a16="http://schemas.microsoft.com/office/drawing/2014/main" id="{B8C40B2D-84C8-9785-88D3-70C34AA40C4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3C56C53D-AC30-A967-9E70-ECDF0B1D2230}"/>
                  </a:ext>
                </a:extLst>
              </p:cNvPr>
              <p:cNvSpPr/>
              <p:nvPr/>
            </p:nvSpPr>
            <p:spPr>
              <a:xfrm>
                <a:off x="0" y="6251751"/>
                <a:ext cx="6096794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3BBE158D-4096-EAD4-9DFB-25551548A7A8}"/>
                  </a:ext>
                </a:extLst>
              </p:cNvPr>
              <p:cNvSpPr/>
              <p:nvPr/>
            </p:nvSpPr>
            <p:spPr>
              <a:xfrm>
                <a:off x="6096794" y="6251751"/>
                <a:ext cx="6095206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3" name="Retângulo 2">
            <a:extLst>
              <a:ext uri="{FF2B5EF4-FFF2-40B4-BE49-F238E27FC236}">
                <a16:creationId xmlns:a16="http://schemas.microsoft.com/office/drawing/2014/main" id="{D6F02C77-BC54-52DC-7536-93480A9DA842}"/>
              </a:ext>
            </a:extLst>
          </p:cNvPr>
          <p:cNvSpPr/>
          <p:nvPr/>
        </p:nvSpPr>
        <p:spPr>
          <a:xfrm>
            <a:off x="0" y="-14968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4" name="Imagem 6">
            <a:extLst>
              <a:ext uri="{FF2B5EF4-FFF2-40B4-BE49-F238E27FC236}">
                <a16:creationId xmlns:a16="http://schemas.microsoft.com/office/drawing/2014/main" id="{3A571F17-D97A-8C10-A5A1-A5AEDDB3D27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5" name="Retângulo 2">
            <a:extLst>
              <a:ext uri="{FF2B5EF4-FFF2-40B4-BE49-F238E27FC236}">
                <a16:creationId xmlns:a16="http://schemas.microsoft.com/office/drawing/2014/main" id="{8192D91D-ADE7-48B9-43F3-1B0848C9D7B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9253" y="1428452"/>
            <a:ext cx="11233150" cy="40010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342900" indent="-342900" algn="ctr" eaLnBrk="0" fontAlgn="base" hangingPunct="0">
              <a:spcBef>
                <a:spcPct val="20000"/>
              </a:spcBef>
              <a:spcAft>
                <a:spcPct val="0"/>
              </a:spcAft>
              <a:defRPr/>
            </a:pPr>
            <a:endParaRPr lang="pt-BR" sz="1400" b="1" u="sng" dirty="0">
              <a:solidFill>
                <a:srgbClr val="0070C0"/>
              </a:solidFill>
              <a:latin typeface="Arial" charset="0"/>
              <a:cs typeface="Arial" charset="0"/>
            </a:endParaRP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A Importância Da Visita Domiciliar: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Arial" panose="020B0604020202020204" pitchFamily="34" charset="0"/>
              </a:rPr>
              <a:t> 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Arial" panose="020B0604020202020204" pitchFamily="34" charset="0"/>
              </a:rPr>
              <a:t>É através da visita que a Conferência acompanha o desenvolvimento do assistido e traça suas metas de trabalho de promoção.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Arial" panose="020B0604020202020204" pitchFamily="34" charset="0"/>
              </a:rPr>
              <a:t> 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  <a:cs typeface="Arial" panose="020B0604020202020204" pitchFamily="34" charset="0"/>
              </a:rPr>
              <a:t>Através da visita, saberemos qual a real necessidade da família.</a:t>
            </a:r>
          </a:p>
        </p:txBody>
      </p:sp>
      <p:grpSp>
        <p:nvGrpSpPr>
          <p:cNvPr id="46086" name="Agrupar 6">
            <a:extLst>
              <a:ext uri="{FF2B5EF4-FFF2-40B4-BE49-F238E27FC236}">
                <a16:creationId xmlns:a16="http://schemas.microsoft.com/office/drawing/2014/main" id="{E449A7C6-1BE4-501C-D01F-CDB8B787E29F}"/>
              </a:ext>
            </a:extLst>
          </p:cNvPr>
          <p:cNvGrpSpPr>
            <a:grpSpLocks/>
          </p:cNvGrpSpPr>
          <p:nvPr/>
        </p:nvGrpSpPr>
        <p:grpSpPr bwMode="auto">
          <a:xfrm>
            <a:off x="5558" y="6280150"/>
            <a:ext cx="12180887" cy="342900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480535-8689-84FF-76A9-D383C8B8CC2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46088" name="Agrupar 8">
              <a:extLst>
                <a:ext uri="{FF2B5EF4-FFF2-40B4-BE49-F238E27FC236}">
                  <a16:creationId xmlns:a16="http://schemas.microsoft.com/office/drawing/2014/main" id="{4FDA02DD-3543-613C-979F-5058E775B5FC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19A0D185-091E-3D1C-4289-5ED892A0F795}"/>
                  </a:ext>
                </a:extLst>
              </p:cNvPr>
              <p:cNvSpPr/>
              <p:nvPr/>
            </p:nvSpPr>
            <p:spPr>
              <a:xfrm>
                <a:off x="0" y="6251751"/>
                <a:ext cx="6096794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60F7B9A1-FEF4-AA42-50F2-B05289DE47B0}"/>
                  </a:ext>
                </a:extLst>
              </p:cNvPr>
              <p:cNvSpPr/>
              <p:nvPr/>
            </p:nvSpPr>
            <p:spPr>
              <a:xfrm>
                <a:off x="6096794" y="6251751"/>
                <a:ext cx="6095206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2" name="Retângulo 1">
            <a:extLst>
              <a:ext uri="{FF2B5EF4-FFF2-40B4-BE49-F238E27FC236}">
                <a16:creationId xmlns:a16="http://schemas.microsoft.com/office/drawing/2014/main" id="{DE917825-35F9-8AE6-6BED-76AEDBB73EE3}"/>
              </a:ext>
            </a:extLst>
          </p:cNvPr>
          <p:cNvSpPr/>
          <p:nvPr/>
        </p:nvSpPr>
        <p:spPr>
          <a:xfrm>
            <a:off x="0" y="-1406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3" name="Imagem 6">
            <a:extLst>
              <a:ext uri="{FF2B5EF4-FFF2-40B4-BE49-F238E27FC236}">
                <a16:creationId xmlns:a16="http://schemas.microsoft.com/office/drawing/2014/main" id="{DE1AEFF9-23C4-C0EC-49E1-4C4DDA231E1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9" name="Retângulo 2">
            <a:extLst>
              <a:ext uri="{FF2B5EF4-FFF2-40B4-BE49-F238E27FC236}">
                <a16:creationId xmlns:a16="http://schemas.microsoft.com/office/drawing/2014/main" id="{E88AE612-49AE-9EF4-A176-E7A89C9288D0}"/>
              </a:ext>
            </a:extLst>
          </p:cNvPr>
          <p:cNvSpPr>
            <a:spLocks noChangeArrowheads="1"/>
          </p:cNvSpPr>
          <p:nvPr/>
        </p:nvSpPr>
        <p:spPr bwMode="auto">
          <a:xfrm>
            <a:off x="623853" y="1420124"/>
            <a:ext cx="10521225" cy="372409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600" b="1" dirty="0">
                <a:solidFill>
                  <a:srgbClr val="0070C0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A Importância Da Visita Domiciliar: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20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</a:rPr>
              <a:t> 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</a:rPr>
              <a:t>Deve ser feita, como se fossemos visitar o próprio Jesus.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2800" dirty="0">
                <a:solidFill>
                  <a:srgbClr val="000000"/>
                </a:solidFill>
                <a:latin typeface="Montserrat" panose="00000500000000000000" pitchFamily="2" charset="0"/>
                <a:ea typeface="Times New Roman" panose="02020603050405020304" pitchFamily="18" charset="0"/>
              </a:rPr>
              <a:t> </a:t>
            </a:r>
            <a:endParaRPr lang="pt-BR" sz="2800" dirty="0">
              <a:solidFill>
                <a:prstClr val="black"/>
              </a:solidFill>
              <a:latin typeface="Montserrat" panose="00000500000000000000" pitchFamily="2" charset="0"/>
              <a:ea typeface="Times New Roman" panose="02020603050405020304" pitchFamily="18" charset="0"/>
            </a:endParaRP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2800" dirty="0">
                <a:solidFill>
                  <a:prstClr val="black"/>
                </a:solidFill>
                <a:latin typeface="Montserrat" panose="00000500000000000000" pitchFamily="2" charset="0"/>
                <a:ea typeface="Times New Roman" panose="02020603050405020304" pitchFamily="18" charset="0"/>
              </a:rPr>
              <a:t>Quando assumimos visitar uma família</a:t>
            </a:r>
            <a:r>
              <a:rPr lang="pt-BR" sz="2800" dirty="0">
                <a:solidFill>
                  <a:srgbClr val="000000"/>
                </a:solidFill>
                <a:latin typeface="Montserrat" panose="00000500000000000000" pitchFamily="2" charset="0"/>
                <a:ea typeface="Times New Roman" panose="02020603050405020304" pitchFamily="18" charset="0"/>
              </a:rPr>
              <a:t> assumimos toda responsabilidade pela família adotada, não só perante a Conferência, mas também diante de nossa consciência e perante Deus.</a:t>
            </a:r>
            <a:endParaRPr lang="pt-BR" sz="2800" dirty="0">
              <a:solidFill>
                <a:prstClr val="black"/>
              </a:solidFill>
              <a:latin typeface="Montserrat" panose="00000500000000000000" pitchFamily="2" charset="0"/>
              <a:ea typeface="Times New Roman" panose="02020603050405020304" pitchFamily="18" charset="0"/>
            </a:endParaRPr>
          </a:p>
        </p:txBody>
      </p:sp>
      <p:grpSp>
        <p:nvGrpSpPr>
          <p:cNvPr id="47109" name="Agrupar 6">
            <a:extLst>
              <a:ext uri="{FF2B5EF4-FFF2-40B4-BE49-F238E27FC236}">
                <a16:creationId xmlns:a16="http://schemas.microsoft.com/office/drawing/2014/main" id="{275D7D9E-E976-4410-D2A8-C7B0F0E236AB}"/>
              </a:ext>
            </a:extLst>
          </p:cNvPr>
          <p:cNvGrpSpPr>
            <a:grpSpLocks/>
          </p:cNvGrpSpPr>
          <p:nvPr/>
        </p:nvGrpSpPr>
        <p:grpSpPr bwMode="auto">
          <a:xfrm>
            <a:off x="5558" y="6280150"/>
            <a:ext cx="12180887" cy="342900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CE49631B-B8D4-F6F8-FBC0-F3C6D195B8A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47113" name="Agrupar 8">
              <a:extLst>
                <a:ext uri="{FF2B5EF4-FFF2-40B4-BE49-F238E27FC236}">
                  <a16:creationId xmlns:a16="http://schemas.microsoft.com/office/drawing/2014/main" id="{18CCEB44-A5BB-8AB4-C33C-EFC05A5B32E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DA2765B5-45EA-223E-313A-2D3BB33D2161}"/>
                  </a:ext>
                </a:extLst>
              </p:cNvPr>
              <p:cNvSpPr/>
              <p:nvPr/>
            </p:nvSpPr>
            <p:spPr>
              <a:xfrm>
                <a:off x="0" y="6251751"/>
                <a:ext cx="6096794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46399384-3828-2674-E1B0-A2DEC11D1489}"/>
                  </a:ext>
                </a:extLst>
              </p:cNvPr>
              <p:cNvSpPr/>
              <p:nvPr/>
            </p:nvSpPr>
            <p:spPr>
              <a:xfrm>
                <a:off x="6096794" y="6251751"/>
                <a:ext cx="6095206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3" name="Retângulo 2">
            <a:extLst>
              <a:ext uri="{FF2B5EF4-FFF2-40B4-BE49-F238E27FC236}">
                <a16:creationId xmlns:a16="http://schemas.microsoft.com/office/drawing/2014/main" id="{4EDB9CFD-154A-3451-7FBC-64396616418A}"/>
              </a:ext>
            </a:extLst>
          </p:cNvPr>
          <p:cNvSpPr/>
          <p:nvPr/>
        </p:nvSpPr>
        <p:spPr>
          <a:xfrm>
            <a:off x="0" y="155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4" name="Imagem 6">
            <a:extLst>
              <a:ext uri="{FF2B5EF4-FFF2-40B4-BE49-F238E27FC236}">
                <a16:creationId xmlns:a16="http://schemas.microsoft.com/office/drawing/2014/main" id="{AB577E57-B709-B329-EB4E-EC72056DB00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slow"/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131" name="Picture 10" descr="Nenhuma descrição de foto disponível.">
            <a:extLst>
              <a:ext uri="{FF2B5EF4-FFF2-40B4-BE49-F238E27FC236}">
                <a16:creationId xmlns:a16="http://schemas.microsoft.com/office/drawing/2014/main" id="{8E9A6CD5-43D9-E11C-1CC9-E5DEFD99F5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94991" y="0"/>
            <a:ext cx="6427305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tângulo 4">
            <a:extLst>
              <a:ext uri="{FF2B5EF4-FFF2-40B4-BE49-F238E27FC236}">
                <a16:creationId xmlns:a16="http://schemas.microsoft.com/office/drawing/2014/main" id="{5C97F0E5-1B29-86FB-DF07-22ACD91D56CB}"/>
              </a:ext>
            </a:extLst>
          </p:cNvPr>
          <p:cNvSpPr>
            <a:spLocks noChangeArrowheads="1"/>
          </p:cNvSpPr>
          <p:nvPr/>
        </p:nvSpPr>
        <p:spPr bwMode="auto">
          <a:xfrm>
            <a:off x="4037808" y="2790826"/>
            <a:ext cx="7566025" cy="1876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Temos que estar sempre motivados com as nossas ações em tudo que formos realizar em nossa  CONFERÊNCIA. 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endParaRPr lang="pt-BR" altLang="pt-BR" sz="3200" dirty="0">
              <a:solidFill>
                <a:prstClr val="black"/>
              </a:solidFill>
            </a:endParaRPr>
          </a:p>
        </p:txBody>
      </p:sp>
      <p:pic>
        <p:nvPicPr>
          <p:cNvPr id="50179" name="Picture 3" descr="Gargalhada-1">
            <a:extLst>
              <a:ext uri="{FF2B5EF4-FFF2-40B4-BE49-F238E27FC236}">
                <a16:creationId xmlns:a16="http://schemas.microsoft.com/office/drawing/2014/main" id="{0A43DD15-E1B1-727D-4CFA-28BFC8A2F57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1495" y="992189"/>
            <a:ext cx="3516313" cy="47323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50183" name="Agrupar 7">
            <a:extLst>
              <a:ext uri="{FF2B5EF4-FFF2-40B4-BE49-F238E27FC236}">
                <a16:creationId xmlns:a16="http://schemas.microsoft.com/office/drawing/2014/main" id="{154A6DBA-6984-65DF-BF3A-F74A68620B1C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1F17760D-8DE5-F34D-2572-1B22C1CE89A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50185" name="Agrupar 9">
              <a:extLst>
                <a:ext uri="{FF2B5EF4-FFF2-40B4-BE49-F238E27FC236}">
                  <a16:creationId xmlns:a16="http://schemas.microsoft.com/office/drawing/2014/main" id="{311C43BF-C727-B6F6-7106-7130B24BCB9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2A05F7C0-E012-EE9D-05CE-DC4EF08A1B90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F83A4479-C4B9-B593-7A9A-36341C73854B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2" name="Retângulo 1">
            <a:extLst>
              <a:ext uri="{FF2B5EF4-FFF2-40B4-BE49-F238E27FC236}">
                <a16:creationId xmlns:a16="http://schemas.microsoft.com/office/drawing/2014/main" id="{0E58B330-9AC2-755B-0851-33973ADB8409}"/>
              </a:ext>
            </a:extLst>
          </p:cNvPr>
          <p:cNvSpPr/>
          <p:nvPr/>
        </p:nvSpPr>
        <p:spPr>
          <a:xfrm>
            <a:off x="-792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3" name="Imagem 6">
            <a:extLst>
              <a:ext uri="{FF2B5EF4-FFF2-40B4-BE49-F238E27FC236}">
                <a16:creationId xmlns:a16="http://schemas.microsoft.com/office/drawing/2014/main" id="{5A91746F-081E-6741-3C1C-476B0934DEF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A3069E57-9E9A-4879-80C7-8DF47364CA13}"/>
              </a:ext>
            </a:extLst>
          </p:cNvPr>
          <p:cNvSpPr txBox="1"/>
          <p:nvPr/>
        </p:nvSpPr>
        <p:spPr>
          <a:xfrm>
            <a:off x="3200399" y="1548885"/>
            <a:ext cx="6765235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A Importância Da Visita Domiciliar:</a:t>
            </a:r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tângulo 4">
            <a:extLst>
              <a:ext uri="{FF2B5EF4-FFF2-40B4-BE49-F238E27FC236}">
                <a16:creationId xmlns:a16="http://schemas.microsoft.com/office/drawing/2014/main" id="{4B84343D-0038-FB5D-0B88-1F8485FE37F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404519" y="2757486"/>
            <a:ext cx="6051550" cy="2308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3600" dirty="0">
                <a:solidFill>
                  <a:prstClr val="black"/>
                </a:solidFill>
                <a:latin typeface="Montserrat" panose="00000500000000000000" pitchFamily="2" charset="0"/>
              </a:rPr>
              <a:t>Fazer com ENTUSIASMO, fazer com Deus e para Deus.</a:t>
            </a:r>
          </a:p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endParaRPr lang="pt-BR" altLang="pt-BR" sz="3600" dirty="0">
              <a:solidFill>
                <a:srgbClr val="0070C0"/>
              </a:solidFill>
            </a:endParaRPr>
          </a:p>
        </p:txBody>
      </p:sp>
      <p:pic>
        <p:nvPicPr>
          <p:cNvPr id="51203" name="Picture 3" descr="Gargalhada-1">
            <a:extLst>
              <a:ext uri="{FF2B5EF4-FFF2-40B4-BE49-F238E27FC236}">
                <a16:creationId xmlns:a16="http://schemas.microsoft.com/office/drawing/2014/main" id="{D0DF8F4E-5915-36A9-94EF-6263961C47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8207" y="1644650"/>
            <a:ext cx="3516312" cy="4730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51207" name="Agrupar 7">
            <a:extLst>
              <a:ext uri="{FF2B5EF4-FFF2-40B4-BE49-F238E27FC236}">
                <a16:creationId xmlns:a16="http://schemas.microsoft.com/office/drawing/2014/main" id="{D6B5CE71-DDB8-5F16-213E-187D2F5BD3F5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199CF6FF-FFD4-1D37-576E-2D9895D33EE1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51209" name="Agrupar 9">
              <a:extLst>
                <a:ext uri="{FF2B5EF4-FFF2-40B4-BE49-F238E27FC236}">
                  <a16:creationId xmlns:a16="http://schemas.microsoft.com/office/drawing/2014/main" id="{5EF9A5D0-919C-07BB-4F01-3EED7ED710F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5DD21953-B2E0-C4E9-12D5-1A6139799B68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EE5284AE-1915-8F10-1AC7-3D31CC4FBA8E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2" name="Retângulo 1">
            <a:extLst>
              <a:ext uri="{FF2B5EF4-FFF2-40B4-BE49-F238E27FC236}">
                <a16:creationId xmlns:a16="http://schemas.microsoft.com/office/drawing/2014/main" id="{DAA69F32-B1C6-345B-A07B-3BBFCA3D4BC3}"/>
              </a:ext>
            </a:extLst>
          </p:cNvPr>
          <p:cNvSpPr/>
          <p:nvPr/>
        </p:nvSpPr>
        <p:spPr>
          <a:xfrm>
            <a:off x="-792" y="1927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3" name="Imagem 6">
            <a:extLst>
              <a:ext uri="{FF2B5EF4-FFF2-40B4-BE49-F238E27FC236}">
                <a16:creationId xmlns:a16="http://schemas.microsoft.com/office/drawing/2014/main" id="{17BD6935-9D72-D90D-6178-3A91FC9FF67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CaixaDeTexto 3">
            <a:extLst>
              <a:ext uri="{FF2B5EF4-FFF2-40B4-BE49-F238E27FC236}">
                <a16:creationId xmlns:a16="http://schemas.microsoft.com/office/drawing/2014/main" id="{0D5C659E-F817-F9BF-B128-881BF39C0FB3}"/>
              </a:ext>
            </a:extLst>
          </p:cNvPr>
          <p:cNvSpPr txBox="1"/>
          <p:nvPr/>
        </p:nvSpPr>
        <p:spPr>
          <a:xfrm>
            <a:off x="3200399" y="1548885"/>
            <a:ext cx="6765235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A Importância Da Visita Domiciliar:</a:t>
            </a:r>
          </a:p>
        </p:txBody>
      </p:sp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tângulo 4">
            <a:extLst>
              <a:ext uri="{FF2B5EF4-FFF2-40B4-BE49-F238E27FC236}">
                <a16:creationId xmlns:a16="http://schemas.microsoft.com/office/drawing/2014/main" id="{FA783BE8-71EB-6660-0C12-E8711FC5BB89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86670" y="2420939"/>
            <a:ext cx="4716463" cy="2751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271463" indent="-23813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São Vicente de Paulo disse:</a:t>
            </a:r>
          </a:p>
          <a:p>
            <a:pPr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endParaRPr lang="pt-BR" altLang="pt-BR" sz="2800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 algn="ctr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</a:pPr>
            <a:r>
              <a:rPr lang="pt-BR" altLang="pt-BR" sz="3600" b="1" dirty="0">
                <a:solidFill>
                  <a:srgbClr val="FF0000"/>
                </a:solidFill>
                <a:latin typeface="Montserrat" panose="00000500000000000000" pitchFamily="2" charset="0"/>
              </a:rPr>
              <a:t>“Não basta fazer o bem, é preciso fazê-lo bem”.</a:t>
            </a:r>
          </a:p>
        </p:txBody>
      </p:sp>
      <p:pic>
        <p:nvPicPr>
          <p:cNvPr id="4" name="Picture 6" descr="cover_icon">
            <a:extLst>
              <a:ext uri="{FF2B5EF4-FFF2-40B4-BE49-F238E27FC236}">
                <a16:creationId xmlns:a16="http://schemas.microsoft.com/office/drawing/2014/main" id="{D9891530-398C-30BA-A39E-A1BD980A592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50845" y="1785938"/>
            <a:ext cx="3786188" cy="4624387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52231" name="Agrupar 7">
            <a:extLst>
              <a:ext uri="{FF2B5EF4-FFF2-40B4-BE49-F238E27FC236}">
                <a16:creationId xmlns:a16="http://schemas.microsoft.com/office/drawing/2014/main" id="{F32CF7E3-C68B-650D-9AAF-8FC439BA10B1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A0F2B4F4-736D-FD9C-417E-117CE75DC363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52233" name="Agrupar 9">
              <a:extLst>
                <a:ext uri="{FF2B5EF4-FFF2-40B4-BE49-F238E27FC236}">
                  <a16:creationId xmlns:a16="http://schemas.microsoft.com/office/drawing/2014/main" id="{FAE9B031-8699-E237-7AAE-043FDD0C7BEF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C19F38F1-7258-25EC-3160-9D81B91649D7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3B6BF007-E859-E1B3-A20B-CDA68FF2616A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2" name="Retângulo 1">
            <a:extLst>
              <a:ext uri="{FF2B5EF4-FFF2-40B4-BE49-F238E27FC236}">
                <a16:creationId xmlns:a16="http://schemas.microsoft.com/office/drawing/2014/main" id="{87F847B4-38DB-E26B-7548-EE309C64C390}"/>
              </a:ext>
            </a:extLst>
          </p:cNvPr>
          <p:cNvSpPr/>
          <p:nvPr/>
        </p:nvSpPr>
        <p:spPr>
          <a:xfrm>
            <a:off x="-792" y="1927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3" name="Imagem 6">
            <a:extLst>
              <a:ext uri="{FF2B5EF4-FFF2-40B4-BE49-F238E27FC236}">
                <a16:creationId xmlns:a16="http://schemas.microsoft.com/office/drawing/2014/main" id="{1F1128C2-AE8B-57FE-9065-79B7526CD5B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CaixaDeTexto 6">
            <a:extLst>
              <a:ext uri="{FF2B5EF4-FFF2-40B4-BE49-F238E27FC236}">
                <a16:creationId xmlns:a16="http://schemas.microsoft.com/office/drawing/2014/main" id="{6F5200B0-886C-7526-FB13-1E73AD0C2463}"/>
              </a:ext>
            </a:extLst>
          </p:cNvPr>
          <p:cNvSpPr txBox="1"/>
          <p:nvPr/>
        </p:nvSpPr>
        <p:spPr>
          <a:xfrm>
            <a:off x="153192" y="1252536"/>
            <a:ext cx="6765235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A Importância Da Visita Domiciliar: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7" dur="3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9" name="Picture 13" descr="Gargalhada-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9365" y="1793416"/>
            <a:ext cx="4397828" cy="4475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Retângulo 16"/>
          <p:cNvSpPr/>
          <p:nvPr/>
        </p:nvSpPr>
        <p:spPr>
          <a:xfrm>
            <a:off x="5579512" y="2736501"/>
            <a:ext cx="6044217" cy="31700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pt-BR" sz="4000" dirty="0">
                <a:latin typeface="Montserrat" panose="00000500000000000000" pitchFamily="2" charset="0"/>
                <a:cs typeface="Arial" charset="0"/>
              </a:rPr>
              <a:t>Temos que agir com ardor, com alegria e acreditar que tudo vai dar certo.  Somos criativos!</a:t>
            </a:r>
            <a:endParaRPr lang="pt-BR" sz="4000" dirty="0">
              <a:latin typeface="Montserrat" panose="00000500000000000000" pitchFamily="2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5AB5FE9B-E681-0E80-B4E3-663964154BCE}"/>
              </a:ext>
            </a:extLst>
          </p:cNvPr>
          <p:cNvSpPr/>
          <p:nvPr/>
        </p:nvSpPr>
        <p:spPr>
          <a:xfrm>
            <a:off x="-792" y="1927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3" name="Imagem 6">
            <a:extLst>
              <a:ext uri="{FF2B5EF4-FFF2-40B4-BE49-F238E27FC236}">
                <a16:creationId xmlns:a16="http://schemas.microsoft.com/office/drawing/2014/main" id="{59F772BF-FD96-91F4-DC1C-3F57415D8D5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CaixaDeTexto 3">
            <a:extLst>
              <a:ext uri="{FF2B5EF4-FFF2-40B4-BE49-F238E27FC236}">
                <a16:creationId xmlns:a16="http://schemas.microsoft.com/office/drawing/2014/main" id="{018F6BB5-9229-D2B4-4A7B-28C75882863E}"/>
              </a:ext>
            </a:extLst>
          </p:cNvPr>
          <p:cNvSpPr txBox="1"/>
          <p:nvPr/>
        </p:nvSpPr>
        <p:spPr>
          <a:xfrm>
            <a:off x="3200399" y="1548885"/>
            <a:ext cx="6765235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A Importância Da Visita Domiciliar:</a:t>
            </a:r>
          </a:p>
        </p:txBody>
      </p:sp>
    </p:spTree>
    <p:extLst>
      <p:ext uri="{BB962C8B-B14F-4D97-AF65-F5344CB8AC3E}">
        <p14:creationId xmlns:p14="http://schemas.microsoft.com/office/powerpoint/2010/main" val="2764189594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2" descr="s340x255"/>
          <p:cNvPicPr>
            <a:picLocks noChangeAspect="1" noChangeArrowheads="1"/>
          </p:cNvPicPr>
          <p:nvPr/>
        </p:nvPicPr>
        <p:blipFill>
          <a:blip r:embed="rId2">
            <a:lum bright="3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4508" y="1087551"/>
            <a:ext cx="9144000" cy="5786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Retângulo 16"/>
          <p:cNvSpPr/>
          <p:nvPr/>
        </p:nvSpPr>
        <p:spPr>
          <a:xfrm>
            <a:off x="7561028" y="1991396"/>
            <a:ext cx="2697480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Tudo o que fizermos aos nossos assistidos será muito pouco diante de tudo o que Deus tem feito por nós.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0B3732C9-63F9-1175-4608-996FDAFBF2C0}"/>
              </a:ext>
            </a:extLst>
          </p:cNvPr>
          <p:cNvSpPr/>
          <p:nvPr/>
        </p:nvSpPr>
        <p:spPr>
          <a:xfrm>
            <a:off x="-792" y="1927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3" name="Imagem 6">
            <a:extLst>
              <a:ext uri="{FF2B5EF4-FFF2-40B4-BE49-F238E27FC236}">
                <a16:creationId xmlns:a16="http://schemas.microsoft.com/office/drawing/2014/main" id="{BAA557BD-4C34-3A86-19DA-4A0F7E713E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CaixaDeTexto 3">
            <a:extLst>
              <a:ext uri="{FF2B5EF4-FFF2-40B4-BE49-F238E27FC236}">
                <a16:creationId xmlns:a16="http://schemas.microsoft.com/office/drawing/2014/main" id="{7E65A740-DF9A-C5B9-62C4-2470826E0B0B}"/>
              </a:ext>
            </a:extLst>
          </p:cNvPr>
          <p:cNvSpPr txBox="1"/>
          <p:nvPr/>
        </p:nvSpPr>
        <p:spPr>
          <a:xfrm>
            <a:off x="2405269" y="1156197"/>
            <a:ext cx="6765235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pt-BR" sz="3200" b="1" dirty="0">
                <a:solidFill>
                  <a:srgbClr val="0070C0"/>
                </a:solidFill>
                <a:latin typeface="Garamond" panose="02020404030301010803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A Importância Da Visita Domiciliar:</a:t>
            </a:r>
          </a:p>
        </p:txBody>
      </p:sp>
    </p:spTree>
    <p:extLst>
      <p:ext uri="{BB962C8B-B14F-4D97-AF65-F5344CB8AC3E}">
        <p14:creationId xmlns:p14="http://schemas.microsoft.com/office/powerpoint/2010/main" val="3007354740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6" name="Retângulo 1">
            <a:extLst>
              <a:ext uri="{FF2B5EF4-FFF2-40B4-BE49-F238E27FC236}">
                <a16:creationId xmlns:a16="http://schemas.microsoft.com/office/drawing/2014/main" id="{9AACA94B-6CB4-B6E1-F891-EB1284F07E0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63643" y="2703009"/>
            <a:ext cx="11165748" cy="35394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A  vocação e a missão da Conferência  é seguir  Jesus Cristo,  servindo aqueles  que precisam, dando testemunho do amor     que liberta, que cura e que dá a vida. 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endParaRPr lang="pt-BR" altLang="pt-BR" sz="1400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Os Vicentinos devem servir com alegria, pois tudo o que fizer deve ser feito com amor, como o próprio Cristo fez por nós.</a:t>
            </a: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endParaRPr lang="pt-BR" altLang="pt-BR" sz="1400" dirty="0">
              <a:solidFill>
                <a:prstClr val="black"/>
              </a:solidFill>
              <a:latin typeface="Montserrat" panose="00000500000000000000" pitchFamily="2" charset="0"/>
            </a:endParaRPr>
          </a:p>
          <a:p>
            <a:pPr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É na Conferência que está toda a essência do trabalho vicentino, toda a essência do amor de Deus aos excluídos. </a:t>
            </a:r>
          </a:p>
        </p:txBody>
      </p:sp>
      <p:grpSp>
        <p:nvGrpSpPr>
          <p:cNvPr id="54277" name="Agrupar 7">
            <a:extLst>
              <a:ext uri="{FF2B5EF4-FFF2-40B4-BE49-F238E27FC236}">
                <a16:creationId xmlns:a16="http://schemas.microsoft.com/office/drawing/2014/main" id="{44853E05-DF1A-6AE4-5490-3EE335105944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EDB65A8B-FC74-82D8-8FCB-E2B8394C37C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54280" name="Agrupar 9">
              <a:extLst>
                <a:ext uri="{FF2B5EF4-FFF2-40B4-BE49-F238E27FC236}">
                  <a16:creationId xmlns:a16="http://schemas.microsoft.com/office/drawing/2014/main" id="{FCDD251B-7AC4-1ABD-3B83-2D6E13DA3CE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E4772C3A-74EC-15B9-6A46-C840AF883A7C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F54F3204-464E-674E-B36D-9BFE1CE81ECB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54278" name="CaixaDeTexto 12">
            <a:extLst>
              <a:ext uri="{FF2B5EF4-FFF2-40B4-BE49-F238E27FC236}">
                <a16:creationId xmlns:a16="http://schemas.microsoft.com/office/drawing/2014/main" id="{9D946E8B-7A2B-9B37-CFBE-18AEC59EA22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448789" y="1632379"/>
            <a:ext cx="610235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altLang="pt-BR" sz="3600" b="1" dirty="0" err="1">
                <a:solidFill>
                  <a:srgbClr val="0070C0"/>
                </a:solidFill>
                <a:latin typeface="Garamond" panose="02020404030301010803" pitchFamily="18" charset="0"/>
              </a:rPr>
              <a:t>Mensagem</a:t>
            </a:r>
            <a:r>
              <a:rPr lang="en-US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 final:</a:t>
            </a:r>
            <a:endParaRPr lang="pt-BR" altLang="pt-BR" sz="3600" b="1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AB349373-17A6-7C2D-09E7-6F71DA3C0262}"/>
              </a:ext>
            </a:extLst>
          </p:cNvPr>
          <p:cNvSpPr/>
          <p:nvPr/>
        </p:nvSpPr>
        <p:spPr>
          <a:xfrm>
            <a:off x="0" y="0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3" name="Imagem 6">
            <a:extLst>
              <a:ext uri="{FF2B5EF4-FFF2-40B4-BE49-F238E27FC236}">
                <a16:creationId xmlns:a16="http://schemas.microsoft.com/office/drawing/2014/main" id="{E06DA89E-AB3B-4693-308C-DD3F6A52B1A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Espaço Reservado para Conteúdo 2">
            <a:extLst>
              <a:ext uri="{FF2B5EF4-FFF2-40B4-BE49-F238E27FC236}">
                <a16:creationId xmlns:a16="http://schemas.microsoft.com/office/drawing/2014/main" id="{EDAC4AFE-0277-14F5-C8C5-53CFCE955FCD}"/>
              </a:ext>
            </a:extLst>
          </p:cNvPr>
          <p:cNvSpPr txBox="1">
            <a:spLocks/>
          </p:cNvSpPr>
          <p:nvPr/>
        </p:nvSpPr>
        <p:spPr>
          <a:xfrm>
            <a:off x="265907" y="1666186"/>
            <a:ext cx="11303000" cy="4456318"/>
          </a:xfrm>
          <a:prstGeom prst="rect">
            <a:avLst/>
          </a:prstGeom>
        </p:spPr>
        <p:txBody>
          <a:bodyPr lIns="91428" tIns="45714" rIns="91428" bIns="45714">
            <a:normAutofit fontScale="32500" lnSpcReduction="20000"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 fontAlgn="base">
              <a:spcAft>
                <a:spcPct val="0"/>
              </a:spcAft>
              <a:defRPr/>
            </a:pPr>
            <a:endParaRPr lang="pt-BR" sz="1300" dirty="0">
              <a:solidFill>
                <a:srgbClr val="0070C0"/>
              </a:solidFill>
              <a:latin typeface="Garamond" panose="02020404030301010803" pitchFamily="18" charset="0"/>
              <a:cs typeface="Arial" pitchFamily="34" charset="0"/>
            </a:endParaRPr>
          </a:p>
          <a:p>
            <a:pPr fontAlgn="base">
              <a:spcAft>
                <a:spcPct val="0"/>
              </a:spcAft>
              <a:defRPr/>
            </a:pP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Há cinco aspectos  na Regra que merecem ser </a:t>
            </a:r>
          </a:p>
          <a:p>
            <a:pPr fontAlgn="base">
              <a:spcAft>
                <a:spcPct val="0"/>
              </a:spcAft>
              <a:defRPr/>
            </a:pP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destacados e tomados como  indicador de direção; </a:t>
            </a:r>
            <a:endParaRPr lang="pt-BR" sz="5899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fontAlgn="base">
              <a:spcAft>
                <a:spcPct val="0"/>
              </a:spcAft>
              <a:defRPr/>
            </a:pPr>
            <a:endParaRPr lang="pt-BR" sz="3100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fontAlgn="base">
              <a:spcAft>
                <a:spcPct val="0"/>
              </a:spcAft>
              <a:defRPr/>
            </a:pP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1 - A necessidade de </a:t>
            </a:r>
            <a:r>
              <a:rPr lang="pt-BR" sz="8599" b="1" u="sng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oração </a:t>
            </a: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 individual e comunitária;</a:t>
            </a:r>
          </a:p>
          <a:p>
            <a:pPr fontAlgn="base">
              <a:spcAft>
                <a:spcPct val="0"/>
              </a:spcAft>
              <a:defRPr/>
            </a:pPr>
            <a:endParaRPr lang="pt-BR" sz="3100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fontAlgn="base">
              <a:spcAft>
                <a:spcPct val="0"/>
              </a:spcAft>
              <a:defRPr/>
            </a:pP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2 - A </a:t>
            </a:r>
            <a:r>
              <a:rPr lang="pt-BR" sz="8599" b="1" u="sng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entrega</a:t>
            </a: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 pessoal na ação; </a:t>
            </a:r>
          </a:p>
          <a:p>
            <a:pPr fontAlgn="base">
              <a:spcAft>
                <a:spcPct val="0"/>
              </a:spcAft>
              <a:defRPr/>
            </a:pPr>
            <a:endParaRPr lang="pt-BR" sz="3100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fontAlgn="base">
              <a:spcAft>
                <a:spcPct val="0"/>
              </a:spcAft>
              <a:defRPr/>
            </a:pP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3 - A </a:t>
            </a:r>
            <a:r>
              <a:rPr lang="pt-BR" sz="8599" b="1" u="sng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fraternidade</a:t>
            </a: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 em que devemos viver;</a:t>
            </a:r>
          </a:p>
          <a:p>
            <a:pPr fontAlgn="base">
              <a:spcAft>
                <a:spcPct val="0"/>
              </a:spcAft>
              <a:defRPr/>
            </a:pPr>
            <a:endParaRPr lang="pt-BR" sz="3100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fontAlgn="base">
              <a:spcAft>
                <a:spcPct val="0"/>
              </a:spcAft>
              <a:defRPr/>
            </a:pP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4 - A </a:t>
            </a:r>
            <a:r>
              <a:rPr lang="pt-BR" sz="8599" b="1" u="sng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universalidade</a:t>
            </a: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 da nossa entrega ao serviço dos pobres;</a:t>
            </a:r>
          </a:p>
          <a:p>
            <a:pPr fontAlgn="base">
              <a:spcAft>
                <a:spcPct val="0"/>
              </a:spcAft>
              <a:defRPr/>
            </a:pPr>
            <a:endParaRPr lang="pt-BR" sz="3100" dirty="0">
              <a:solidFill>
                <a:prstClr val="black"/>
              </a:solidFill>
              <a:latin typeface="Montserrat" panose="00000500000000000000" pitchFamily="2" charset="0"/>
              <a:cs typeface="Arial" pitchFamily="34" charset="0"/>
            </a:endParaRPr>
          </a:p>
          <a:p>
            <a:pPr fontAlgn="base">
              <a:spcAft>
                <a:spcPct val="0"/>
              </a:spcAft>
              <a:defRPr/>
            </a:pP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5 - A nossa </a:t>
            </a:r>
            <a:r>
              <a:rPr lang="pt-BR" sz="8599" b="1" u="sng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vocação</a:t>
            </a:r>
            <a:r>
              <a:rPr lang="pt-BR" sz="8599" dirty="0">
                <a:solidFill>
                  <a:prstClr val="black"/>
                </a:solidFill>
                <a:latin typeface="Montserrat" panose="00000500000000000000" pitchFamily="2" charset="0"/>
                <a:cs typeface="Arial" pitchFamily="34" charset="0"/>
              </a:rPr>
              <a:t> eclesial. (participação na comunidade)</a:t>
            </a:r>
            <a:endParaRPr lang="pt-BR" sz="2800" dirty="0">
              <a:solidFill>
                <a:prstClr val="black"/>
              </a:solidFill>
              <a:latin typeface="Arial" pitchFamily="34" charset="0"/>
              <a:cs typeface="Arial" pitchFamily="34" charset="0"/>
            </a:endParaRPr>
          </a:p>
        </p:txBody>
      </p:sp>
      <p:grpSp>
        <p:nvGrpSpPr>
          <p:cNvPr id="53253" name="Agrupar 8">
            <a:extLst>
              <a:ext uri="{FF2B5EF4-FFF2-40B4-BE49-F238E27FC236}">
                <a16:creationId xmlns:a16="http://schemas.microsoft.com/office/drawing/2014/main" id="{83D62F9E-3B92-CF42-BB64-E6C503B28FED}"/>
              </a:ext>
            </a:extLst>
          </p:cNvPr>
          <p:cNvGrpSpPr>
            <a:grpSpLocks/>
          </p:cNvGrpSpPr>
          <p:nvPr/>
        </p:nvGrpSpPr>
        <p:grpSpPr bwMode="auto">
          <a:xfrm>
            <a:off x="795" y="6403975"/>
            <a:ext cx="12190413" cy="249238"/>
            <a:chOff x="0" y="6356350"/>
            <a:chExt cx="12192000" cy="327775"/>
          </a:xfrm>
        </p:grpSpPr>
        <p:sp>
          <p:nvSpPr>
            <p:cNvPr id="10" name="Retângulo 9">
              <a:extLst>
                <a:ext uri="{FF2B5EF4-FFF2-40B4-BE49-F238E27FC236}">
                  <a16:creationId xmlns:a16="http://schemas.microsoft.com/office/drawing/2014/main" id="{6C7AFFF2-189B-0B67-F9B0-5A4CC0BBC79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53256" name="Agrupar 10">
              <a:extLst>
                <a:ext uri="{FF2B5EF4-FFF2-40B4-BE49-F238E27FC236}">
                  <a16:creationId xmlns:a16="http://schemas.microsoft.com/office/drawing/2014/main" id="{B6E57579-7555-2AF2-3909-76077B98B7E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8AE28A7C-35FC-62AD-0A36-8335DAA4922A}"/>
                  </a:ext>
                </a:extLst>
              </p:cNvPr>
              <p:cNvSpPr/>
              <p:nvPr/>
            </p:nvSpPr>
            <p:spPr>
              <a:xfrm>
                <a:off x="0" y="6251035"/>
                <a:ext cx="6096794" cy="185809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AEB80FBB-3B53-74EE-B7D3-60F3EA015A81}"/>
                  </a:ext>
                </a:extLst>
              </p:cNvPr>
              <p:cNvSpPr/>
              <p:nvPr/>
            </p:nvSpPr>
            <p:spPr>
              <a:xfrm>
                <a:off x="6096794" y="6251035"/>
                <a:ext cx="6095206" cy="185809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53254" name="CaixaDeTexto 13">
            <a:extLst>
              <a:ext uri="{FF2B5EF4-FFF2-40B4-BE49-F238E27FC236}">
                <a16:creationId xmlns:a16="http://schemas.microsoft.com/office/drawing/2014/main" id="{552F9EBB-D2F9-D811-8824-F22E2D9AD7E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64582" y="1142311"/>
            <a:ext cx="6100762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3600" b="1" dirty="0">
                <a:solidFill>
                  <a:srgbClr val="0070C0"/>
                </a:solidFill>
                <a:latin typeface="Garamond" panose="02020404030301010803" pitchFamily="18" charset="0"/>
              </a:rPr>
              <a:t>Concluindo</a:t>
            </a:r>
          </a:p>
        </p:txBody>
      </p:sp>
      <p:sp>
        <p:nvSpPr>
          <p:cNvPr id="2" name="Retângulo 1">
            <a:extLst>
              <a:ext uri="{FF2B5EF4-FFF2-40B4-BE49-F238E27FC236}">
                <a16:creationId xmlns:a16="http://schemas.microsoft.com/office/drawing/2014/main" id="{5FAC72F6-78E9-CD83-EF6C-169F820610D2}"/>
              </a:ext>
            </a:extLst>
          </p:cNvPr>
          <p:cNvSpPr/>
          <p:nvPr/>
        </p:nvSpPr>
        <p:spPr>
          <a:xfrm>
            <a:off x="0" y="5887"/>
            <a:ext cx="12192000" cy="1085624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Visita Domiciliar</a:t>
            </a:r>
          </a:p>
        </p:txBody>
      </p:sp>
      <p:pic>
        <p:nvPicPr>
          <p:cNvPr id="3" name="Imagem 6">
            <a:extLst>
              <a:ext uri="{FF2B5EF4-FFF2-40B4-BE49-F238E27FC236}">
                <a16:creationId xmlns:a16="http://schemas.microsoft.com/office/drawing/2014/main" id="{F2BE7ACE-D626-D251-C4A9-C0AB5D6B316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37033" y="1252536"/>
            <a:ext cx="1501775" cy="150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tângulo 4">
            <a:extLst>
              <a:ext uri="{FF2B5EF4-FFF2-40B4-BE49-F238E27FC236}">
                <a16:creationId xmlns:a16="http://schemas.microsoft.com/office/drawing/2014/main" id="{F74BF766-4A94-445A-87D7-3177AFAAAC16}"/>
              </a:ext>
            </a:extLst>
          </p:cNvPr>
          <p:cNvSpPr/>
          <p:nvPr/>
        </p:nvSpPr>
        <p:spPr>
          <a:xfrm>
            <a:off x="7393577" y="0"/>
            <a:ext cx="4798423" cy="68580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6" name="Espaço Reservado para Conteúdo 5">
            <a:extLst>
              <a:ext uri="{FF2B5EF4-FFF2-40B4-BE49-F238E27FC236}">
                <a16:creationId xmlns:a16="http://schemas.microsoft.com/office/drawing/2014/main" id="{925EF0DC-BEAF-4CD4-90F8-D76615E6786C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1697" y="714638"/>
            <a:ext cx="4406900" cy="4432772"/>
          </a:xfrm>
          <a:prstGeom prst="rect">
            <a:avLst/>
          </a:prstGeom>
        </p:spPr>
      </p:pic>
      <p:pic>
        <p:nvPicPr>
          <p:cNvPr id="7" name="Picture 4" descr="Resultado de imagem para uniÃ£o faz a forÃ§a">
            <a:extLst>
              <a:ext uri="{FF2B5EF4-FFF2-40B4-BE49-F238E27FC236}">
                <a16:creationId xmlns:a16="http://schemas.microsoft.com/office/drawing/2014/main" id="{18F98088-3499-4A45-A440-04B28D8211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3403" y="248478"/>
            <a:ext cx="7006772" cy="63610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48108857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>
            <a:extLst>
              <a:ext uri="{FF2B5EF4-FFF2-40B4-BE49-F238E27FC236}">
                <a16:creationId xmlns:a16="http://schemas.microsoft.com/office/drawing/2014/main" id="{BB7629C4-74F5-6E2C-D0D8-CFF198B008E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98324" y="960297"/>
            <a:ext cx="3847318" cy="3501263"/>
          </a:xfrm>
          <a:prstGeom prst="rect">
            <a:avLst/>
          </a:prstGeom>
        </p:spPr>
      </p:pic>
      <p:sp>
        <p:nvSpPr>
          <p:cNvPr id="5" name="CaixaDeTexto 4">
            <a:extLst>
              <a:ext uri="{FF2B5EF4-FFF2-40B4-BE49-F238E27FC236}">
                <a16:creationId xmlns:a16="http://schemas.microsoft.com/office/drawing/2014/main" id="{47DFCB16-3D48-0736-CDF3-EDA0E19DE91E}"/>
              </a:ext>
            </a:extLst>
          </p:cNvPr>
          <p:cNvSpPr txBox="1"/>
          <p:nvPr/>
        </p:nvSpPr>
        <p:spPr>
          <a:xfrm>
            <a:off x="914400" y="4924375"/>
            <a:ext cx="10858499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Montserrat" panose="00000500000000000000" pitchFamily="2" charset="0"/>
                <a:ea typeface="+mn-ea"/>
                <a:cs typeface="+mn-cs"/>
              </a:rPr>
              <a:t>Louvado Seja Nosso Senhor Jesus Cristo!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pt-BR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Montserrat" panose="00000500000000000000" pitchFamily="2" charset="0"/>
                <a:ea typeface="+mn-ea"/>
                <a:cs typeface="+mn-cs"/>
              </a:rPr>
              <a:t>ecafo@ssvpbrasil.org.br</a:t>
            </a:r>
          </a:p>
        </p:txBody>
      </p:sp>
    </p:spTree>
    <p:extLst>
      <p:ext uri="{BB962C8B-B14F-4D97-AF65-F5344CB8AC3E}">
        <p14:creationId xmlns:p14="http://schemas.microsoft.com/office/powerpoint/2010/main" val="1632904699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1_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1629</TotalTime>
  <Words>1703</Words>
  <Application>Microsoft Office PowerPoint</Application>
  <PresentationFormat>Widescreen</PresentationFormat>
  <Paragraphs>192</Paragraphs>
  <Slides>44</Slides>
  <Notes>2</Notes>
  <HiddenSlides>0</HiddenSlides>
  <MMClips>0</MMClips>
  <ScaleCrop>false</ScaleCrop>
  <HeadingPairs>
    <vt:vector size="8" baseType="variant">
      <vt:variant>
        <vt:lpstr>Fontes usadas</vt:lpstr>
      </vt:variant>
      <vt:variant>
        <vt:i4>5</vt:i4>
      </vt:variant>
      <vt:variant>
        <vt:lpstr>Tema</vt:lpstr>
      </vt:variant>
      <vt:variant>
        <vt:i4>3</vt:i4>
      </vt:variant>
      <vt:variant>
        <vt:lpstr>Servidores OLE inseridos</vt:lpstr>
      </vt:variant>
      <vt:variant>
        <vt:i4>1</vt:i4>
      </vt:variant>
      <vt:variant>
        <vt:lpstr>Títulos de slides</vt:lpstr>
      </vt:variant>
      <vt:variant>
        <vt:i4>44</vt:i4>
      </vt:variant>
    </vt:vector>
  </HeadingPairs>
  <TitlesOfParts>
    <vt:vector size="53" baseType="lpstr">
      <vt:lpstr>Arial</vt:lpstr>
      <vt:lpstr>Calibri</vt:lpstr>
      <vt:lpstr>Calibri Light</vt:lpstr>
      <vt:lpstr>Garamond</vt:lpstr>
      <vt:lpstr>Montserrat</vt:lpstr>
      <vt:lpstr>Tema do Office</vt:lpstr>
      <vt:lpstr>1_Office Theme</vt:lpstr>
      <vt:lpstr>1_Tema do Office</vt:lpstr>
      <vt:lpstr>Acrobat Document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127</cp:revision>
  <dcterms:created xsi:type="dcterms:W3CDTF">2022-08-23T14:33:21Z</dcterms:created>
  <dcterms:modified xsi:type="dcterms:W3CDTF">2025-02-13T14:47:51Z</dcterms:modified>
</cp:coreProperties>
</file>