
<file path=[Content_Types].xml><?xml version="1.0" encoding="utf-8"?>
<Types xmlns="http://schemas.openxmlformats.org/package/2006/content-types">
  <Default Extension="gif" ContentType="image/gif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61"/>
  </p:notesMasterIdLst>
  <p:sldIdLst>
    <p:sldId id="258" r:id="rId2"/>
    <p:sldId id="1020" r:id="rId3"/>
    <p:sldId id="1013" r:id="rId4"/>
    <p:sldId id="696" r:id="rId5"/>
    <p:sldId id="1022" r:id="rId6"/>
    <p:sldId id="1002" r:id="rId7"/>
    <p:sldId id="1003" r:id="rId8"/>
    <p:sldId id="1032" r:id="rId9"/>
    <p:sldId id="1033" r:id="rId10"/>
    <p:sldId id="872" r:id="rId11"/>
    <p:sldId id="873" r:id="rId12"/>
    <p:sldId id="1015" r:id="rId13"/>
    <p:sldId id="886" r:id="rId14"/>
    <p:sldId id="1026" r:id="rId15"/>
    <p:sldId id="1004" r:id="rId16"/>
    <p:sldId id="1005" r:id="rId17"/>
    <p:sldId id="1018" r:id="rId18"/>
    <p:sldId id="1006" r:id="rId19"/>
    <p:sldId id="1030" r:id="rId20"/>
    <p:sldId id="1016" r:id="rId21"/>
    <p:sldId id="1031" r:id="rId22"/>
    <p:sldId id="1019" r:id="rId23"/>
    <p:sldId id="298" r:id="rId24"/>
    <p:sldId id="968" r:id="rId25"/>
    <p:sldId id="969" r:id="rId26"/>
    <p:sldId id="1001" r:id="rId27"/>
    <p:sldId id="970" r:id="rId28"/>
    <p:sldId id="971" r:id="rId29"/>
    <p:sldId id="972" r:id="rId30"/>
    <p:sldId id="974" r:id="rId31"/>
    <p:sldId id="975" r:id="rId32"/>
    <p:sldId id="976" r:id="rId33"/>
    <p:sldId id="977" r:id="rId34"/>
    <p:sldId id="987" r:id="rId35"/>
    <p:sldId id="978" r:id="rId36"/>
    <p:sldId id="979" r:id="rId37"/>
    <p:sldId id="982" r:id="rId38"/>
    <p:sldId id="981" r:id="rId39"/>
    <p:sldId id="983" r:id="rId40"/>
    <p:sldId id="984" r:id="rId41"/>
    <p:sldId id="985" r:id="rId42"/>
    <p:sldId id="986" r:id="rId43"/>
    <p:sldId id="988" r:id="rId44"/>
    <p:sldId id="1014" r:id="rId45"/>
    <p:sldId id="941" r:id="rId46"/>
    <p:sldId id="1027" r:id="rId47"/>
    <p:sldId id="923" r:id="rId48"/>
    <p:sldId id="1034" r:id="rId49"/>
    <p:sldId id="851" r:id="rId50"/>
    <p:sldId id="318" r:id="rId51"/>
    <p:sldId id="1024" r:id="rId52"/>
    <p:sldId id="1036" r:id="rId53"/>
    <p:sldId id="1040" r:id="rId54"/>
    <p:sldId id="935" r:id="rId55"/>
    <p:sldId id="936" r:id="rId56"/>
    <p:sldId id="965" r:id="rId57"/>
    <p:sldId id="1025" r:id="rId58"/>
    <p:sldId id="302" r:id="rId59"/>
    <p:sldId id="1021" r:id="rId60"/>
  </p:sldIdLst>
  <p:sldSz cx="12192000" cy="6858000"/>
  <p:notesSz cx="6858000" cy="9144000"/>
  <p:defaultTextStyle>
    <a:defPPr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53A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4853" autoAdjust="0"/>
    <p:restoredTop sz="94660"/>
  </p:normalViewPr>
  <p:slideViewPr>
    <p:cSldViewPr snapToGrid="0">
      <p:cViewPr varScale="1">
        <p:scale>
          <a:sx n="85" d="100"/>
          <a:sy n="85" d="100"/>
        </p:scale>
        <p:origin x="186" y="8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5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63" Type="http://schemas.openxmlformats.org/officeDocument/2006/relationships/viewProps" Target="viewProp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5" Type="http://schemas.openxmlformats.org/officeDocument/2006/relationships/slide" Target="slides/slide4.xml"/><Relationship Id="rId61" Type="http://schemas.openxmlformats.org/officeDocument/2006/relationships/notesMaster" Target="notesMasters/notesMaster1.xml"/><Relationship Id="rId19" Type="http://schemas.openxmlformats.org/officeDocument/2006/relationships/slide" Target="slides/slide1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64" Type="http://schemas.openxmlformats.org/officeDocument/2006/relationships/theme" Target="theme/theme1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slide" Target="slides/slide58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slide" Target="slides/slide59.xml"/><Relationship Id="rId65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9" Type="http://schemas.openxmlformats.org/officeDocument/2006/relationships/slide" Target="slides/slide38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Cabeçalh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32" tIns="45717" rIns="91432" bIns="45717" rtlCol="0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3" name="Espaço Reservado para Dat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32" tIns="45717" rIns="91432" bIns="45717" rtlCol="0"/>
          <a:lstStyle>
            <a:lvl1pPr algn="r">
              <a:defRPr sz="1200"/>
            </a:lvl1pPr>
          </a:lstStyle>
          <a:p>
            <a:fld id="{4F06AFCD-46DF-4B76-990C-698C333ACC10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4" name="Espaço Reservado para Imagem de Slide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32" tIns="45717" rIns="91432" bIns="45717" rtlCol="0" anchor="ctr"/>
          <a:lstStyle/>
          <a:p>
            <a:endParaRPr lang="pt-BR"/>
          </a:p>
        </p:txBody>
      </p:sp>
      <p:sp>
        <p:nvSpPr>
          <p:cNvPr id="5" name="Espaço Reservado para Anotações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32" tIns="45717" rIns="91432" bIns="45717" rtlCol="0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4"/>
          </p:nvPr>
        </p:nvSpPr>
        <p:spPr>
          <a:xfrm>
            <a:off x="0" y="8685214"/>
            <a:ext cx="2971800" cy="458787"/>
          </a:xfrm>
          <a:prstGeom prst="rect">
            <a:avLst/>
          </a:prstGeom>
        </p:spPr>
        <p:txBody>
          <a:bodyPr vert="horz" lIns="91432" tIns="45717" rIns="91432" bIns="45717" rtlCol="0" anchor="b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5"/>
          </p:nvPr>
        </p:nvSpPr>
        <p:spPr>
          <a:xfrm>
            <a:off x="3884613" y="8685214"/>
            <a:ext cx="2971800" cy="458787"/>
          </a:xfrm>
          <a:prstGeom prst="rect">
            <a:avLst/>
          </a:prstGeom>
        </p:spPr>
        <p:txBody>
          <a:bodyPr vert="horz" lIns="91432" tIns="45717" rIns="91432" bIns="45717" rtlCol="0" anchor="b"/>
          <a:lstStyle>
            <a:lvl1pPr algn="r">
              <a:defRPr sz="1200"/>
            </a:lvl1pPr>
          </a:lstStyle>
          <a:p>
            <a:fld id="{E931D683-805F-4558-A1F8-9B1123409F06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21660086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9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0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4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5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06" name="Espaço Reservado para Imagem de Slide 1">
            <a:extLst>
              <a:ext uri="{FF2B5EF4-FFF2-40B4-BE49-F238E27FC236}">
                <a16:creationId xmlns:a16="http://schemas.microsoft.com/office/drawing/2014/main" id="{B39DBCB4-15EB-1A51-34DA-ADB2C0A00D00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 bwMode="auto">
          <a:xfrm>
            <a:off x="2709863" y="515938"/>
            <a:ext cx="4581525" cy="2578100"/>
          </a:xfrm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7107" name="Espaço Reservado para Anotações 2">
            <a:extLst>
              <a:ext uri="{FF2B5EF4-FFF2-40B4-BE49-F238E27FC236}">
                <a16:creationId xmlns:a16="http://schemas.microsoft.com/office/drawing/2014/main" id="{2AA47748-2239-B625-15BB-C7C1F383CDED}"/>
              </a:ext>
            </a:extLst>
          </p:cNvPr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pt-BR" altLang="pt-BR"/>
          </a:p>
          <a:p>
            <a:endParaRPr lang="pt-BR" altLang="pt-BR"/>
          </a:p>
          <a:p>
            <a:endParaRPr lang="pt-BR" altLang="pt-BR"/>
          </a:p>
        </p:txBody>
      </p:sp>
      <p:sp>
        <p:nvSpPr>
          <p:cNvPr id="47108" name="Espaço Reservado para Número de Slide 3">
            <a:extLst>
              <a:ext uri="{FF2B5EF4-FFF2-40B4-BE49-F238E27FC236}">
                <a16:creationId xmlns:a16="http://schemas.microsoft.com/office/drawing/2014/main" id="{F4BA44FA-1D2A-3632-5D39-42A66E3816D5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fld id="{4A054D4C-E80F-4CB2-9766-4AB628EB721A}" type="slidenum">
              <a:rPr lang="pt-BR" altLang="pt-BR" smtClean="0">
                <a:solidFill>
                  <a:srgbClr val="000000"/>
                </a:solidFill>
              </a:rPr>
              <a:pPr/>
              <a:t>8</a:t>
            </a:fld>
            <a:endParaRPr lang="pt-BR" altLang="pt-BR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0467450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154" name="Espaço Reservado para Imagem de Slide 1">
            <a:extLst>
              <a:ext uri="{FF2B5EF4-FFF2-40B4-BE49-F238E27FC236}">
                <a16:creationId xmlns:a16="http://schemas.microsoft.com/office/drawing/2014/main" id="{97795F14-BD0E-7035-BBFD-6674434A94F1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 bwMode="auto">
          <a:xfrm>
            <a:off x="2709863" y="515938"/>
            <a:ext cx="4581525" cy="2578100"/>
          </a:xfrm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9155" name="Espaço Reservado para Anotações 2">
            <a:extLst>
              <a:ext uri="{FF2B5EF4-FFF2-40B4-BE49-F238E27FC236}">
                <a16:creationId xmlns:a16="http://schemas.microsoft.com/office/drawing/2014/main" id="{DE624A43-11CE-7EBD-09D2-59783986273D}"/>
              </a:ext>
            </a:extLst>
          </p:cNvPr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pt-BR" altLang="pt-BR"/>
          </a:p>
          <a:p>
            <a:endParaRPr lang="pt-BR" altLang="pt-BR"/>
          </a:p>
          <a:p>
            <a:endParaRPr lang="pt-BR" altLang="pt-BR"/>
          </a:p>
        </p:txBody>
      </p:sp>
      <p:sp>
        <p:nvSpPr>
          <p:cNvPr id="49156" name="Espaço Reservado para Número de Slide 3">
            <a:extLst>
              <a:ext uri="{FF2B5EF4-FFF2-40B4-BE49-F238E27FC236}">
                <a16:creationId xmlns:a16="http://schemas.microsoft.com/office/drawing/2014/main" id="{559A1134-F8EB-D680-9D72-99B9738461AD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fld id="{307B31D8-792E-4D11-8180-31C2BD780D75}" type="slidenum">
              <a:rPr lang="pt-BR" altLang="pt-BR" smtClean="0">
                <a:solidFill>
                  <a:srgbClr val="000000"/>
                </a:solidFill>
              </a:rPr>
              <a:pPr/>
              <a:t>9</a:t>
            </a:fld>
            <a:endParaRPr lang="pt-BR" altLang="pt-BR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70092822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02" name="Espaço Reservado para Imagem de Slide 1">
            <a:extLst>
              <a:ext uri="{FF2B5EF4-FFF2-40B4-BE49-F238E27FC236}">
                <a16:creationId xmlns:a16="http://schemas.microsoft.com/office/drawing/2014/main" id="{D52557AD-61A5-28B7-C62E-D5E0375C08CA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 bwMode="auto">
          <a:xfrm>
            <a:off x="2709863" y="515938"/>
            <a:ext cx="4581525" cy="2578100"/>
          </a:xfrm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1203" name="Espaço Reservado para Anotações 2">
            <a:extLst>
              <a:ext uri="{FF2B5EF4-FFF2-40B4-BE49-F238E27FC236}">
                <a16:creationId xmlns:a16="http://schemas.microsoft.com/office/drawing/2014/main" id="{43B74F00-B409-B2A3-8122-F6A676A3010E}"/>
              </a:ext>
            </a:extLst>
          </p:cNvPr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pt-BR" altLang="pt-BR"/>
          </a:p>
          <a:p>
            <a:endParaRPr lang="pt-BR" altLang="pt-BR"/>
          </a:p>
          <a:p>
            <a:endParaRPr lang="pt-BR" altLang="pt-BR"/>
          </a:p>
        </p:txBody>
      </p:sp>
      <p:sp>
        <p:nvSpPr>
          <p:cNvPr id="51204" name="Espaço Reservado para Número de Slide 3">
            <a:extLst>
              <a:ext uri="{FF2B5EF4-FFF2-40B4-BE49-F238E27FC236}">
                <a16:creationId xmlns:a16="http://schemas.microsoft.com/office/drawing/2014/main" id="{2A81437A-D599-B70B-2C65-6424FB566F85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fld id="{B5238817-41EE-44D8-848F-19D87DAB37F4}" type="slidenum">
              <a:rPr lang="pt-BR" altLang="pt-BR" smtClean="0">
                <a:solidFill>
                  <a:srgbClr val="000000"/>
                </a:solidFill>
              </a:rPr>
              <a:pPr/>
              <a:t>10</a:t>
            </a:fld>
            <a:endParaRPr lang="pt-BR" altLang="pt-BR">
              <a:solidFill>
                <a:srgbClr val="000000"/>
              </a:solidFill>
            </a:endParaRPr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250" name="Espaço Reservado para Imagem de Slide 1">
            <a:extLst>
              <a:ext uri="{FF2B5EF4-FFF2-40B4-BE49-F238E27FC236}">
                <a16:creationId xmlns:a16="http://schemas.microsoft.com/office/drawing/2014/main" id="{748F87AA-02F9-C024-C355-F6950812B0A2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 bwMode="auto">
          <a:xfrm>
            <a:off x="2709863" y="515938"/>
            <a:ext cx="4581525" cy="2578100"/>
          </a:xfrm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3251" name="Espaço Reservado para Anotações 2">
            <a:extLst>
              <a:ext uri="{FF2B5EF4-FFF2-40B4-BE49-F238E27FC236}">
                <a16:creationId xmlns:a16="http://schemas.microsoft.com/office/drawing/2014/main" id="{27C89585-92E6-6BE3-F036-99274D20CDE4}"/>
              </a:ext>
            </a:extLst>
          </p:cNvPr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pt-BR" altLang="pt-BR"/>
          </a:p>
          <a:p>
            <a:endParaRPr lang="pt-BR" altLang="pt-BR"/>
          </a:p>
          <a:p>
            <a:endParaRPr lang="pt-BR" altLang="pt-BR"/>
          </a:p>
        </p:txBody>
      </p:sp>
      <p:sp>
        <p:nvSpPr>
          <p:cNvPr id="53252" name="Espaço Reservado para Número de Slide 3">
            <a:extLst>
              <a:ext uri="{FF2B5EF4-FFF2-40B4-BE49-F238E27FC236}">
                <a16:creationId xmlns:a16="http://schemas.microsoft.com/office/drawing/2014/main" id="{CC01E6AC-5936-B0CF-E883-14B5191CE99A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fld id="{63CFE699-BC41-4983-A4DD-582D8C906580}" type="slidenum">
              <a:rPr lang="pt-BR" altLang="pt-BR" smtClean="0">
                <a:solidFill>
                  <a:srgbClr val="000000"/>
                </a:solidFill>
              </a:rPr>
              <a:pPr/>
              <a:t>11</a:t>
            </a:fld>
            <a:endParaRPr lang="pt-BR" altLang="pt-BR">
              <a:solidFill>
                <a:srgbClr val="000000"/>
              </a:solidFill>
            </a:endParaRPr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23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752307680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24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4293670279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25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276794020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30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785168214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37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561996022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450" name="Espaço Reservado para Imagem de Slide 1">
            <a:extLst>
              <a:ext uri="{FF2B5EF4-FFF2-40B4-BE49-F238E27FC236}">
                <a16:creationId xmlns:a16="http://schemas.microsoft.com/office/drawing/2014/main" id="{1779865A-FA4A-7E62-FE74-C332E66860AB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 bwMode="auto">
          <a:xfrm>
            <a:off x="2709863" y="515938"/>
            <a:ext cx="4581525" cy="2578100"/>
          </a:xfrm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04451" name="Espaço Reservado para Anotações 2">
            <a:extLst>
              <a:ext uri="{FF2B5EF4-FFF2-40B4-BE49-F238E27FC236}">
                <a16:creationId xmlns:a16="http://schemas.microsoft.com/office/drawing/2014/main" id="{7E191C05-11B4-422A-B307-4DDA6F990A6C}"/>
              </a:ext>
            </a:extLst>
          </p:cNvPr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pt-BR" altLang="pt-BR"/>
          </a:p>
        </p:txBody>
      </p:sp>
      <p:sp>
        <p:nvSpPr>
          <p:cNvPr id="104452" name="Espaço Reservado para Número de Slide 3">
            <a:extLst>
              <a:ext uri="{FF2B5EF4-FFF2-40B4-BE49-F238E27FC236}">
                <a16:creationId xmlns:a16="http://schemas.microsoft.com/office/drawing/2014/main" id="{24AF2418-7D7D-D939-E51E-32CAACE2551E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fld id="{F861042C-C080-42B4-8333-5E2B1CA0A235}" type="slidenum">
              <a:rPr lang="pt-BR" altLang="pt-BR" smtClean="0">
                <a:solidFill>
                  <a:srgbClr val="000000"/>
                </a:solidFill>
              </a:rPr>
              <a:pPr/>
              <a:t>49</a:t>
            </a:fld>
            <a:endParaRPr lang="pt-BR" altLang="pt-BR">
              <a:solidFill>
                <a:srgbClr val="000000"/>
              </a:solidFill>
            </a:endParaRPr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6">
            <a:extLst>
              <a:ext uri="{FF2B5EF4-FFF2-40B4-BE49-F238E27FC236}">
                <a16:creationId xmlns:a16="http://schemas.microsoft.com/office/drawing/2014/main" id="{0642E1AC-51AE-9DA8-DD17-70D964A0AE63}"/>
              </a:ext>
            </a:extLst>
          </p:cNvPr>
          <p:cNvSpPr>
            <a:spLocks noGrp="1" noChangeArrowheads="1"/>
          </p:cNvSpPr>
          <p:nvPr>
            <p:ph type="sldNum"/>
          </p:nvPr>
        </p:nvSpPr>
        <p:spPr>
          <a:ln/>
        </p:spPr>
        <p:txBody>
          <a:bodyPr/>
          <a:lstStyle/>
          <a:p>
            <a:fld id="{64398359-4155-449E-A596-1B2215839353}" type="slidenum">
              <a:rPr lang="en-US" altLang="en-US"/>
              <a:pPr/>
              <a:t>50</a:t>
            </a:fld>
            <a:endParaRPr lang="en-US" altLang="en-US"/>
          </a:p>
        </p:txBody>
      </p:sp>
      <p:sp>
        <p:nvSpPr>
          <p:cNvPr id="68609" name="Rectangle 1">
            <a:extLst>
              <a:ext uri="{FF2B5EF4-FFF2-40B4-BE49-F238E27FC236}">
                <a16:creationId xmlns:a16="http://schemas.microsoft.com/office/drawing/2014/main" id="{D7632259-BD26-98DD-D4D2-D19BF00730AA}"/>
              </a:ext>
            </a:extLst>
          </p:cNvPr>
          <p:cNvSpPr txBox="1">
            <a:spLocks noGrp="1" noRot="1" noChangeAspect="1" noChangeArrowheads="1"/>
          </p:cNvSpPr>
          <p:nvPr>
            <p:ph type="sldImg"/>
          </p:nvPr>
        </p:nvSpPr>
        <p:spPr bwMode="auto">
          <a:xfrm>
            <a:off x="217488" y="812800"/>
            <a:ext cx="7123112" cy="4008438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sp>
      <p:sp>
        <p:nvSpPr>
          <p:cNvPr id="68610" name="Rectangle 2">
            <a:extLst>
              <a:ext uri="{FF2B5EF4-FFF2-40B4-BE49-F238E27FC236}">
                <a16:creationId xmlns:a16="http://schemas.microsoft.com/office/drawing/2014/main" id="{454B5A79-BB20-3413-8975-774CD0FCF122}"/>
              </a:ext>
            </a:extLst>
          </p:cNvPr>
          <p:cNvSpPr txBox="1">
            <a:spLocks noGrp="1" noChangeArrowheads="1"/>
          </p:cNvSpPr>
          <p:nvPr>
            <p:ph type="body" idx="1"/>
          </p:nvPr>
        </p:nvSpPr>
        <p:spPr bwMode="auto">
          <a:xfrm>
            <a:off x="755650" y="5078413"/>
            <a:ext cx="6048375" cy="4811712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 cap="flat">
                <a:solidFill>
                  <a:srgbClr val="3465A4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659294862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538" name="Espaço Reservado para Imagem de Slide 1">
            <a:extLst>
              <a:ext uri="{FF2B5EF4-FFF2-40B4-BE49-F238E27FC236}">
                <a16:creationId xmlns:a16="http://schemas.microsoft.com/office/drawing/2014/main" id="{EBFF4884-2802-4ABB-B4B1-C9B2ACE14ABD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65539" name="Espaço Reservado para Anotações 2">
            <a:extLst>
              <a:ext uri="{FF2B5EF4-FFF2-40B4-BE49-F238E27FC236}">
                <a16:creationId xmlns:a16="http://schemas.microsoft.com/office/drawing/2014/main" id="{89CD2936-3A37-416B-B8A0-14843E454EE6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pt-BR" altLang="pt-BR"/>
          </a:p>
        </p:txBody>
      </p:sp>
      <p:sp>
        <p:nvSpPr>
          <p:cNvPr id="65540" name="Espaço Reservado para Número de Slide 3">
            <a:extLst>
              <a:ext uri="{FF2B5EF4-FFF2-40B4-BE49-F238E27FC236}">
                <a16:creationId xmlns:a16="http://schemas.microsoft.com/office/drawing/2014/main" id="{2F9F0DEA-1E12-41B1-8630-22067FC4C46F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fld id="{94C91B5D-9ABE-4B81-9E59-197C0321079D}" type="slidenum">
              <a:rPr lang="pt-BR" altLang="pt-BR"/>
              <a:pPr/>
              <a:t>54</a:t>
            </a:fld>
            <a:endParaRPr lang="pt-BR" altLang="pt-BR"/>
          </a:p>
        </p:txBody>
      </p:sp>
    </p:spTree>
    <p:extLst>
      <p:ext uri="{BB962C8B-B14F-4D97-AF65-F5344CB8AC3E}">
        <p14:creationId xmlns:p14="http://schemas.microsoft.com/office/powerpoint/2010/main" val="2514170137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586" name="Espaço Reservado para Imagem de Slide 1">
            <a:extLst>
              <a:ext uri="{FF2B5EF4-FFF2-40B4-BE49-F238E27FC236}">
                <a16:creationId xmlns:a16="http://schemas.microsoft.com/office/drawing/2014/main" id="{96C58751-274A-470F-B73A-77FFD1121717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67587" name="Espaço Reservado para Anotações 2">
            <a:extLst>
              <a:ext uri="{FF2B5EF4-FFF2-40B4-BE49-F238E27FC236}">
                <a16:creationId xmlns:a16="http://schemas.microsoft.com/office/drawing/2014/main" id="{59B1E920-109F-4017-891E-53EB505C42A5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pt-BR" altLang="pt-BR"/>
          </a:p>
        </p:txBody>
      </p:sp>
      <p:sp>
        <p:nvSpPr>
          <p:cNvPr id="67588" name="Espaço Reservado para Número de Slide 3">
            <a:extLst>
              <a:ext uri="{FF2B5EF4-FFF2-40B4-BE49-F238E27FC236}">
                <a16:creationId xmlns:a16="http://schemas.microsoft.com/office/drawing/2014/main" id="{C2E83B44-55BE-4894-865C-77B7E833C403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fld id="{289BBA54-F540-4C85-B9F7-18D2F8F24256}" type="slidenum">
              <a:rPr lang="pt-BR" altLang="pt-BR"/>
              <a:pPr/>
              <a:t>55</a:t>
            </a:fld>
            <a:endParaRPr lang="pt-BR" altLang="pt-BR"/>
          </a:p>
        </p:txBody>
      </p:sp>
    </p:spTree>
    <p:extLst>
      <p:ext uri="{BB962C8B-B14F-4D97-AF65-F5344CB8AC3E}">
        <p14:creationId xmlns:p14="http://schemas.microsoft.com/office/powerpoint/2010/main" val="2388769569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56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07047769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CBBD2C0-FC6D-460A-8EFD-F312500ED77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DD13CE73-BD10-4B15-926B-BDB222FC3FD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t-BR"/>
              <a:t>Clique para editar o estilo do subtítulo Mestre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8A4771B5-030E-42D9-9B76-6255847E113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F088357B-40A3-4C2A-9FD7-A8EA67C9860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2C363DB4-53F1-4C4A-A559-541228CDDD4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39828902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3EFE6FA-F2E2-4644-992C-3BF79D2ADC6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1CB4FCBD-EF52-4668-9595-67911CB1F14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8EAD75E6-3B66-4BB9-8DAA-29164BDFD1E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7F28C8AA-6B16-469A-8990-65ED7939009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9B02DD33-911B-4F73-85AA-605655BBABC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069156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1A7D59CD-9586-4B13-909C-ED950829FCC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2D0714F5-1DD0-490D-AC51-2F5B1552D09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ED98CA95-99CA-4F52-8346-7491606A846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3F39E06F-E225-420E-94B2-F65D5B96B1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4FE1C59A-B848-446B-88A1-007F7F7A664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56676462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B9C5FB0-405A-436A-9A08-CC452E035B7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670ADE73-6A6A-48F4-8161-0A60D74131D0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148E9DEE-FCD0-46F0-9AC4-7C0D7CAB723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0DF59034-D1E8-44ED-B179-0359F2275A6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B079A953-39CC-4E47-B0E0-B6554E19D0B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D23F7F68-F463-4E83-A2C3-3F93A35A51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65369219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65344DD-B359-4589-AF6A-83AA044E775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30B555A4-C681-4771-8AE2-63357EF8080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DC1617FB-EB75-49BC-BFA0-EA3640560EC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Texto 4">
            <a:extLst>
              <a:ext uri="{FF2B5EF4-FFF2-40B4-BE49-F238E27FC236}">
                <a16:creationId xmlns:a16="http://schemas.microsoft.com/office/drawing/2014/main" id="{574BCBAA-7DA9-4980-978F-AA9A7DB290B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B3900BC7-2C2E-4C0A-A719-9F2BC919D9A6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7" name="Espaço Reservado para Data 6">
            <a:extLst>
              <a:ext uri="{FF2B5EF4-FFF2-40B4-BE49-F238E27FC236}">
                <a16:creationId xmlns:a16="http://schemas.microsoft.com/office/drawing/2014/main" id="{9EC56BE5-CDDF-42E1-8D43-760D8886CF0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8" name="Espaço Reservado para Rodapé 7">
            <a:extLst>
              <a:ext uri="{FF2B5EF4-FFF2-40B4-BE49-F238E27FC236}">
                <a16:creationId xmlns:a16="http://schemas.microsoft.com/office/drawing/2014/main" id="{D11F873E-7EBE-4DED-86EC-65CAD70F495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Espaço Reservado para Número de Slide 8">
            <a:extLst>
              <a:ext uri="{FF2B5EF4-FFF2-40B4-BE49-F238E27FC236}">
                <a16:creationId xmlns:a16="http://schemas.microsoft.com/office/drawing/2014/main" id="{C87F3883-828A-48B5-8A7E-3772DC98319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93679736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DD6A9DD5-B6E5-444C-B344-2B84E9C010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Data 2">
            <a:extLst>
              <a:ext uri="{FF2B5EF4-FFF2-40B4-BE49-F238E27FC236}">
                <a16:creationId xmlns:a16="http://schemas.microsoft.com/office/drawing/2014/main" id="{3CB1F10B-4D77-41BB-A809-4A0C5401768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4" name="Espaço Reservado para Rodapé 3">
            <a:extLst>
              <a:ext uri="{FF2B5EF4-FFF2-40B4-BE49-F238E27FC236}">
                <a16:creationId xmlns:a16="http://schemas.microsoft.com/office/drawing/2014/main" id="{56174A52-8501-467C-848C-3D0424FBBEC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Espaço Reservado para Número de Slide 4">
            <a:extLst>
              <a:ext uri="{FF2B5EF4-FFF2-40B4-BE49-F238E27FC236}">
                <a16:creationId xmlns:a16="http://schemas.microsoft.com/office/drawing/2014/main" id="{07929797-E00F-416D-B776-54AD107EFDF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85620262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1">
            <a:extLst>
              <a:ext uri="{FF2B5EF4-FFF2-40B4-BE49-F238E27FC236}">
                <a16:creationId xmlns:a16="http://schemas.microsoft.com/office/drawing/2014/main" id="{400F94BD-2961-40FB-BD6B-A2D189D8CC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3" name="Espaço Reservado para Rodapé 2">
            <a:extLst>
              <a:ext uri="{FF2B5EF4-FFF2-40B4-BE49-F238E27FC236}">
                <a16:creationId xmlns:a16="http://schemas.microsoft.com/office/drawing/2014/main" id="{65158D13-1BB7-43CE-A2DB-39760ECAC14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>
            <a:extLst>
              <a:ext uri="{FF2B5EF4-FFF2-40B4-BE49-F238E27FC236}">
                <a16:creationId xmlns:a16="http://schemas.microsoft.com/office/drawing/2014/main" id="{FB976DAF-0198-40F3-A9F7-E465537128D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6597345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9688C0CC-A6E4-4205-89ED-E6C688733E4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B5AEB8B8-0377-4A61-912D-B068471A2C0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2BCEDF00-405B-40BE-BA66-75E036B9DD7E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EAF37940-9FA8-4A2B-B88C-42530F3F9B0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187F2AED-4522-4F1D-970A-2E633E825B4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BB7F7880-50AC-4304-B4A6-B43E32550F8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63538956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6A721A9-3A96-4B92-A8EE-7F2C76B3094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Imagem 2">
            <a:extLst>
              <a:ext uri="{FF2B5EF4-FFF2-40B4-BE49-F238E27FC236}">
                <a16:creationId xmlns:a16="http://schemas.microsoft.com/office/drawing/2014/main" id="{A775EB7F-735E-43E8-B797-48D2A899BEFC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pt-BR"/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4C5BE947-6A26-420D-9660-4A175918989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0918C770-026B-4211-BAA7-9426A1617B1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3D1F0E9F-A7C9-498F-B83C-F351E1523D6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F260D605-416B-415F-A2CB-003AA0227A9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52156512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7FABB27-6A98-43A6-B7AB-848369A65A5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93BFE070-371A-45B2-973C-1BEF9A937A8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C63587DA-83B3-4427-800F-9F382D59E06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68A03BC6-1802-4853-A9B2-5D78486979E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BF70AEFD-B6FD-47BA-8F05-BA27C6773C3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9328491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exto e Títul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>
            <a:extLst>
              <a:ext uri="{FF2B5EF4-FFF2-40B4-BE49-F238E27FC236}">
                <a16:creationId xmlns:a16="http://schemas.microsoft.com/office/drawing/2014/main" id="{1FDAB268-246C-4BDD-9F3B-FD294615AFD6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0D1C9803-8BAA-4F68-937C-5099F47EE4D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B4E34698-6E52-4A03-9C90-406CEBE2E18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AC097EA3-CD5F-48CB-BDAE-EAF4B7CE610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605DDE6C-40DC-445C-8F64-221438DBE0F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62910852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1_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4024887168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Imagem ou gráfi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472935" y="64677"/>
            <a:ext cx="11617291" cy="6316651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 dirty="0"/>
          </a:p>
        </p:txBody>
      </p:sp>
    </p:spTree>
    <p:extLst>
      <p:ext uri="{BB962C8B-B14F-4D97-AF65-F5344CB8AC3E}">
        <p14:creationId xmlns:p14="http://schemas.microsoft.com/office/powerpoint/2010/main" val="162977160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Título 1">
            <a:extLst>
              <a:ext uri="{FF2B5EF4-FFF2-40B4-BE49-F238E27FC236}">
                <a16:creationId xmlns:a16="http://schemas.microsoft.com/office/drawing/2014/main" id="{AB4CF572-AB65-4B15-9CBA-E5683F0E5FB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CC2C9293-8B07-4A8A-BB7A-5DE378DE4C2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E16EFB99-CCDD-4228-9C70-1B62D060193A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D4B8B270-DBFA-483A-9831-CAD4045E50A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37FE891D-248E-4E83-B4F4-D0A29D2C299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95559149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1" r:id="rId12"/>
    <p:sldLayoutId id="2147483662" r:id="rId13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3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9.jpeg"/><Relationship Id="rId4" Type="http://schemas.openxmlformats.org/officeDocument/2006/relationships/image" Target="../media/image8.jpe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9.jpe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gif"/><Relationship Id="rId1" Type="http://schemas.openxmlformats.org/officeDocument/2006/relationships/slideLayout" Target="../slideLayouts/slideLayout12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3.xml"/></Relationships>
</file>

<file path=ppt/slides/_rels/slide4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3.xml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3.xml"/></Relationships>
</file>

<file path=ppt/slides/_rels/slide4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6.jpeg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7.xml"/></Relationships>
</file>

<file path=ppt/slides/_rels/slide5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5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3.xml"/></Relationships>
</file>

<file path=ppt/slides/_rels/slide5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3.xml"/></Relationships>
</file>

<file path=ppt/slides/_rels/slide5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21.png"/><Relationship Id="rId5" Type="http://schemas.openxmlformats.org/officeDocument/2006/relationships/image" Target="../media/image20.gif"/><Relationship Id="rId4" Type="http://schemas.openxmlformats.org/officeDocument/2006/relationships/image" Target="../media/image19.png"/></Relationships>
</file>

<file path=ppt/slides/_rels/slide5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21.png"/><Relationship Id="rId5" Type="http://schemas.openxmlformats.org/officeDocument/2006/relationships/image" Target="../media/image20.gif"/><Relationship Id="rId4" Type="http://schemas.openxmlformats.org/officeDocument/2006/relationships/image" Target="../media/image19.png"/></Relationships>
</file>

<file path=ppt/slides/_rels/slide5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.xml"/></Relationships>
</file>

<file path=ppt/slides/_rels/slide5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22.jpeg"/><Relationship Id="rId1" Type="http://schemas.openxmlformats.org/officeDocument/2006/relationships/slideLayout" Target="../slideLayouts/slideLayout13.xml"/></Relationships>
</file>

<file path=ppt/slides/_rels/slide5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2.xml"/></Relationships>
</file>

<file path=ppt/slides/_rels/slide5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m 3">
            <a:extLst>
              <a:ext uri="{FF2B5EF4-FFF2-40B4-BE49-F238E27FC236}">
                <a16:creationId xmlns:a16="http://schemas.microsoft.com/office/drawing/2014/main" id="{7FB54A7A-F33A-4967-A941-7F1FC7BD90F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17843" y="0"/>
            <a:ext cx="5314122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9075288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4929" y="1125277"/>
            <a:ext cx="3042141" cy="3060000"/>
          </a:xfrm>
          <a:prstGeom prst="rect">
            <a:avLst/>
          </a:prstGeom>
        </p:spPr>
      </p:pic>
      <p:grpSp>
        <p:nvGrpSpPr>
          <p:cNvPr id="6" name="Agrupar 5">
            <a:extLst>
              <a:ext uri="{FF2B5EF4-FFF2-40B4-BE49-F238E27FC236}">
                <a16:creationId xmlns:a16="http://schemas.microsoft.com/office/drawing/2014/main" id="{B75C4FD3-8A23-4170-9D91-4D4B3C8FE43E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07F27E93-A654-4FBB-BEBE-D8DA7E08E125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D4AAACE4-E90F-4A52-8617-9D469A802C7C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2A6CE31F-AD77-4616-B330-B72BB36F4CA5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26EC8621-2C05-40EC-98D5-A67FF1F8CBA7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sp>
        <p:nvSpPr>
          <p:cNvPr id="2" name="Retângulo 1"/>
          <p:cNvSpPr/>
          <p:nvPr/>
        </p:nvSpPr>
        <p:spPr>
          <a:xfrm>
            <a:off x="2347732" y="4741137"/>
            <a:ext cx="7496540" cy="64633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pt-BR" sz="3600" b="1" dirty="0">
                <a:solidFill>
                  <a:srgbClr val="0053A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3600" b="1" dirty="0" err="1">
                <a:solidFill>
                  <a:srgbClr val="0053A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3600" b="1" dirty="0">
                <a:solidFill>
                  <a:srgbClr val="0053A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6000" b="1" dirty="0">
              <a:solidFill>
                <a:srgbClr val="0053A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7744009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4578" name="Picture 2" descr="Resultado de imagem para Livro aberto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05100" y="3770714"/>
            <a:ext cx="6781800" cy="1944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object 3"/>
          <p:cNvSpPr txBox="1">
            <a:spLocks/>
          </p:cNvSpPr>
          <p:nvPr/>
        </p:nvSpPr>
        <p:spPr bwMode="auto">
          <a:xfrm>
            <a:off x="1703389" y="260350"/>
            <a:ext cx="8785225" cy="566738"/>
          </a:xfrm>
          <a:prstGeom prst="rect">
            <a:avLst/>
          </a:prstGeom>
          <a:noFill/>
          <a:ln>
            <a:noFill/>
          </a:ln>
        </p:spPr>
        <p:txBody>
          <a:bodyPr lIns="0" tIns="12700" rIns="0" bIns="0">
            <a:spAutoFit/>
          </a:bodyPr>
          <a:lstStyle>
            <a:lvl1pPr marL="127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spcBef>
                <a:spcPts val="100"/>
              </a:spcBef>
              <a:defRPr/>
            </a:pPr>
            <a:r>
              <a:rPr lang="pt-BR" altLang="pt-BR" sz="3600" dirty="0">
                <a:solidFill>
                  <a:schemeClr val="bg1"/>
                </a:solidFill>
                <a:latin typeface="+mj-lt"/>
              </a:rPr>
              <a:t>Formação para formadores</a:t>
            </a:r>
          </a:p>
        </p:txBody>
      </p:sp>
      <p:grpSp>
        <p:nvGrpSpPr>
          <p:cNvPr id="24580" name="Agrupar 1"/>
          <p:cNvGrpSpPr>
            <a:grpSpLocks/>
          </p:cNvGrpSpPr>
          <p:nvPr/>
        </p:nvGrpSpPr>
        <p:grpSpPr bwMode="auto">
          <a:xfrm>
            <a:off x="4946650" y="311469"/>
            <a:ext cx="2298700" cy="1946275"/>
            <a:chOff x="254000" y="2637112"/>
            <a:chExt cx="2299440" cy="1946634"/>
          </a:xfrm>
        </p:grpSpPr>
        <p:pic>
          <p:nvPicPr>
            <p:cNvPr id="24581" name="Imagem 6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83720" y="2637112"/>
              <a:ext cx="1440000" cy="14400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24582" name="CaixaDeTexto 7"/>
            <p:cNvSpPr txBox="1">
              <a:spLocks noChangeArrowheads="1"/>
            </p:cNvSpPr>
            <p:nvPr/>
          </p:nvSpPr>
          <p:spPr bwMode="auto">
            <a:xfrm>
              <a:off x="254000" y="4122081"/>
              <a:ext cx="2299440" cy="46166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anchor="ctr">
              <a:spAutoFit/>
            </a:bodyPr>
            <a:lstStyle>
              <a:lvl1pPr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marL="742950" indent="-28575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marL="1143000" indent="-22860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marL="1600200" indent="-22860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marL="2057400" indent="-22860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algn="ctr"/>
              <a:r>
                <a:rPr lang="pt-BR" sz="2400">
                  <a:solidFill>
                    <a:srgbClr val="0053A1"/>
                  </a:solidFill>
                  <a:latin typeface="Montserrat ExtraBold"/>
                </a:rPr>
                <a:t>ECAFO</a:t>
              </a:r>
            </a:p>
          </p:txBody>
        </p:sp>
      </p:grpSp>
      <p:grpSp>
        <p:nvGrpSpPr>
          <p:cNvPr id="7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8" name="Retângulo 7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9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2" name="Retângulo 11">
            <a:extLst>
              <a:ext uri="{FF2B5EF4-FFF2-40B4-BE49-F238E27FC236}">
                <a16:creationId xmlns:a16="http://schemas.microsoft.com/office/drawing/2014/main" id="{A4459A99-35DE-473A-A237-B8D205614363}"/>
              </a:ext>
            </a:extLst>
          </p:cNvPr>
          <p:cNvSpPr/>
          <p:nvPr/>
        </p:nvSpPr>
        <p:spPr>
          <a:xfrm>
            <a:off x="0" y="2846599"/>
            <a:ext cx="12192000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pt-BR" sz="4400" b="1" dirty="0">
                <a:solidFill>
                  <a:srgbClr val="0070C0"/>
                </a:solidFill>
                <a:latin typeface="Garamond" panose="02020404030301010803" pitchFamily="18" charset="0"/>
              </a:rPr>
              <a:t>Formar, amar e evangelizar de forma efetiva”</a:t>
            </a:r>
          </a:p>
        </p:txBody>
      </p:sp>
    </p:spTree>
    <p:extLst>
      <p:ext uri="{BB962C8B-B14F-4D97-AF65-F5344CB8AC3E}">
        <p14:creationId xmlns:p14="http://schemas.microsoft.com/office/powerpoint/2010/main" val="174087941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Retângulo 6">
            <a:extLst>
              <a:ext uri="{FF2B5EF4-FFF2-40B4-BE49-F238E27FC236}">
                <a16:creationId xmlns:a16="http://schemas.microsoft.com/office/drawing/2014/main" id="{AD207996-2EEA-D6D9-EABC-0733B4F7009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2" name="Picture 3">
            <a:extLst>
              <a:ext uri="{FF2B5EF4-FFF2-40B4-BE49-F238E27FC236}">
                <a16:creationId xmlns:a16="http://schemas.microsoft.com/office/drawing/2014/main" id="{A5874C75-7F92-242A-2336-9B400FAE26C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088" r="2686" b="-2"/>
          <a:stretch>
            <a:fillRect/>
          </a:stretch>
        </p:blipFill>
        <p:spPr bwMode="auto">
          <a:xfrm>
            <a:off x="2317898" y="951203"/>
            <a:ext cx="7145079" cy="55036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71925158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3" name="Rectangle 5"/>
          <p:cNvSpPr>
            <a:spLocks noChangeArrowheads="1"/>
          </p:cNvSpPr>
          <p:nvPr/>
        </p:nvSpPr>
        <p:spPr bwMode="auto">
          <a:xfrm>
            <a:off x="1088020" y="1098465"/>
            <a:ext cx="9447843" cy="46142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square" lIns="90000" tIns="46800" rIns="90000" bIns="46800">
            <a:spAutoFit/>
          </a:bodyPr>
          <a:lstStyle>
            <a:lvl1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1pPr>
            <a:lvl2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2pPr>
            <a:lvl3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3pPr>
            <a:lvl4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4pPr>
            <a:lvl5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9pPr>
          </a:lstStyle>
          <a:p>
            <a:pPr algn="ctr" eaLnBrk="1" hangingPunct="1">
              <a:lnSpc>
                <a:spcPct val="95000"/>
              </a:lnSpc>
              <a:spcBef>
                <a:spcPts val="1500"/>
              </a:spcBef>
              <a:buSzPct val="100000"/>
            </a:pPr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Missão:                                                  </a:t>
            </a:r>
            <a:r>
              <a:rPr lang="pt-BR" altLang="pt-BR" sz="2800" dirty="0">
                <a:solidFill>
                  <a:srgbClr val="000000"/>
                </a:solidFill>
                <a:latin typeface="Montserrat"/>
              </a:rPr>
              <a:t>Estabelecer uma estratégia de formação que auxilie na busca  do amor ao próximo e da santificação.  </a:t>
            </a:r>
          </a:p>
          <a:p>
            <a:pPr algn="just" eaLnBrk="1" hangingPunct="1">
              <a:lnSpc>
                <a:spcPct val="95000"/>
              </a:lnSpc>
              <a:spcBef>
                <a:spcPts val="1500"/>
              </a:spcBef>
              <a:buSzPct val="100000"/>
            </a:pPr>
            <a:endParaRPr lang="pt-BR" altLang="pt-BR" sz="2800" dirty="0">
              <a:solidFill>
                <a:srgbClr val="000000"/>
              </a:solidFill>
              <a:latin typeface="Montserrat"/>
            </a:endParaRPr>
          </a:p>
          <a:p>
            <a:pPr algn="ctr">
              <a:lnSpc>
                <a:spcPct val="95000"/>
              </a:lnSpc>
              <a:buSzPct val="100000"/>
            </a:pPr>
            <a:r>
              <a:rPr lang="en-GB" altLang="pt-BR" sz="36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Visão</a:t>
            </a:r>
            <a:r>
              <a:rPr lang="en-GB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:</a:t>
            </a:r>
          </a:p>
          <a:p>
            <a:pPr algn="ctr">
              <a:lnSpc>
                <a:spcPct val="95000"/>
              </a:lnSpc>
              <a:buSzPct val="100000"/>
            </a:pPr>
            <a:r>
              <a:rPr lang="pt-BR" altLang="pt-BR" sz="2800" dirty="0">
                <a:solidFill>
                  <a:srgbClr val="000000"/>
                </a:solidFill>
                <a:latin typeface="Montserrat"/>
              </a:rPr>
              <a:t>Promover a formação humana, formação cristã  e formação vicentina em todas as unidades da SSVP.</a:t>
            </a:r>
          </a:p>
          <a:p>
            <a:pPr algn="ctr">
              <a:lnSpc>
                <a:spcPct val="95000"/>
              </a:lnSpc>
              <a:buSzPct val="100000"/>
            </a:pPr>
            <a:endParaRPr lang="pt-BR" altLang="pt-BR" sz="2800" dirty="0">
              <a:solidFill>
                <a:srgbClr val="000000"/>
              </a:solidFill>
              <a:latin typeface="Montserrat"/>
            </a:endParaRPr>
          </a:p>
          <a:p>
            <a:pPr algn="ctr">
              <a:lnSpc>
                <a:spcPct val="95000"/>
              </a:lnSpc>
              <a:buSzPct val="100000"/>
            </a:pPr>
            <a:r>
              <a:rPr lang="pt-BR" altLang="pt-BR" sz="2800" b="1" dirty="0">
                <a:solidFill>
                  <a:srgbClr val="0070C0"/>
                </a:solidFill>
                <a:latin typeface="Montserrat"/>
              </a:rPr>
              <a:t>Lema:  </a:t>
            </a:r>
          </a:p>
          <a:p>
            <a:pPr algn="ctr">
              <a:lnSpc>
                <a:spcPct val="95000"/>
              </a:lnSpc>
              <a:buSzPct val="100000"/>
            </a:pPr>
            <a:r>
              <a:rPr lang="pt-BR" altLang="pt-BR" sz="2800" dirty="0">
                <a:solidFill>
                  <a:srgbClr val="000000"/>
                </a:solidFill>
                <a:latin typeface="Montserrat"/>
              </a:rPr>
              <a:t>Formar-se bem para servir melhor</a:t>
            </a: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BBDEB2B4-526D-E022-15D0-F9B85A2EF02A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5233436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Rectangle 6"/>
          <p:cNvSpPr>
            <a:spLocks noChangeArrowheads="1"/>
          </p:cNvSpPr>
          <p:nvPr/>
        </p:nvSpPr>
        <p:spPr bwMode="auto">
          <a:xfrm>
            <a:off x="689112" y="1542014"/>
            <a:ext cx="10813775" cy="40125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square" lIns="90000" tIns="46800" rIns="90000" bIns="46800">
            <a:spAutoFit/>
          </a:bodyPr>
          <a:lstStyle>
            <a:lvl1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1pPr>
            <a:lvl2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2pPr>
            <a:lvl3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3pPr>
            <a:lvl4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4pPr>
            <a:lvl5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9pPr>
          </a:lstStyle>
          <a:p>
            <a:pPr algn="ctr" eaLnBrk="1" hangingPunct="1">
              <a:lnSpc>
                <a:spcPct val="95000"/>
              </a:lnSpc>
              <a:buClr>
                <a:srgbClr val="FFFFFF"/>
              </a:buClr>
              <a:buSzPct val="100000"/>
              <a:buFont typeface="Calibri" panose="020F0502020204030204" pitchFamily="34" charset="0"/>
              <a:buChar char="-"/>
            </a:pPr>
            <a:r>
              <a:rPr lang="pt-BR" altLang="pt-BR" sz="3600" dirty="0">
                <a:solidFill>
                  <a:srgbClr val="C00000"/>
                </a:solidFill>
                <a:latin typeface="Garamond" panose="02020404030301010803" pitchFamily="18" charset="0"/>
              </a:rPr>
              <a:t> </a:t>
            </a:r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Objetivos da </a:t>
            </a:r>
            <a:r>
              <a:rPr lang="pt-BR" altLang="pt-BR" sz="36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Ecafo</a:t>
            </a:r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: </a:t>
            </a:r>
          </a:p>
          <a:p>
            <a:pPr algn="ctr" eaLnBrk="1" hangingPunct="1">
              <a:lnSpc>
                <a:spcPct val="95000"/>
              </a:lnSpc>
              <a:buClr>
                <a:srgbClr val="FFFFFF"/>
              </a:buClr>
              <a:buSzPct val="100000"/>
              <a:buFont typeface="Calibri" panose="020F0502020204030204" pitchFamily="34" charset="0"/>
              <a:buChar char="-"/>
            </a:pPr>
            <a:endParaRPr lang="pt-BR" altLang="pt-BR" sz="3600" b="1" dirty="0">
              <a:solidFill>
                <a:srgbClr val="0070C0"/>
              </a:solidFill>
              <a:latin typeface="Garamond" panose="02020404030301010803" pitchFamily="18" charset="0"/>
            </a:endParaRPr>
          </a:p>
          <a:p>
            <a:pPr algn="just" eaLnBrk="1" hangingPunct="1">
              <a:lnSpc>
                <a:spcPct val="95000"/>
              </a:lnSpc>
              <a:buClr>
                <a:srgbClr val="FFFFFF"/>
              </a:buClr>
              <a:buSzPct val="100000"/>
            </a:pPr>
            <a:r>
              <a:rPr lang="pt-BR" altLang="pt-BR" sz="2800" dirty="0">
                <a:solidFill>
                  <a:srgbClr val="000000"/>
                </a:solidFill>
                <a:latin typeface="Montserrat"/>
              </a:rPr>
              <a:t>Fornecer uma formação constante  a todos os confrades e </a:t>
            </a:r>
            <a:r>
              <a:rPr lang="pt-BR" altLang="pt-BR" sz="2800" dirty="0" err="1">
                <a:solidFill>
                  <a:srgbClr val="000000"/>
                </a:solidFill>
                <a:latin typeface="Montserrat"/>
              </a:rPr>
              <a:t>consócias</a:t>
            </a:r>
            <a:r>
              <a:rPr lang="pt-BR" altLang="pt-BR" sz="2800" dirty="0">
                <a:solidFill>
                  <a:srgbClr val="000000"/>
                </a:solidFill>
                <a:latin typeface="Montserrat"/>
              </a:rPr>
              <a:t>.</a:t>
            </a:r>
          </a:p>
          <a:p>
            <a:pPr algn="just" eaLnBrk="1" hangingPunct="1">
              <a:lnSpc>
                <a:spcPct val="95000"/>
              </a:lnSpc>
              <a:buClr>
                <a:srgbClr val="FFFFFF"/>
              </a:buClr>
              <a:buSzPct val="100000"/>
              <a:buFont typeface="Calibri" panose="020F0502020204030204" pitchFamily="34" charset="0"/>
              <a:buNone/>
            </a:pPr>
            <a:endParaRPr lang="pt-BR" altLang="pt-BR" sz="2800" dirty="0">
              <a:solidFill>
                <a:srgbClr val="000000"/>
              </a:solidFill>
              <a:latin typeface="Montserrat"/>
            </a:endParaRPr>
          </a:p>
          <a:p>
            <a:pPr algn="just" eaLnBrk="1" hangingPunct="1">
              <a:lnSpc>
                <a:spcPct val="95000"/>
              </a:lnSpc>
              <a:buClr>
                <a:srgbClr val="FFFFFF"/>
              </a:buClr>
              <a:buSzPct val="100000"/>
            </a:pPr>
            <a:r>
              <a:rPr lang="pt-BR" altLang="pt-BR" sz="2800" dirty="0">
                <a:solidFill>
                  <a:srgbClr val="000000"/>
                </a:solidFill>
                <a:latin typeface="Montserrat"/>
              </a:rPr>
              <a:t>Difundir a SSVP, divulgando o  carisma vicentino</a:t>
            </a:r>
          </a:p>
          <a:p>
            <a:pPr algn="just" eaLnBrk="1" hangingPunct="1">
              <a:lnSpc>
                <a:spcPct val="95000"/>
              </a:lnSpc>
              <a:buClr>
                <a:srgbClr val="FFFFFF"/>
              </a:buClr>
              <a:buSzPct val="100000"/>
              <a:buFont typeface="Calibri" panose="020F0502020204030204" pitchFamily="34" charset="0"/>
              <a:buNone/>
            </a:pPr>
            <a:endParaRPr lang="pt-BR" altLang="pt-BR" sz="2800" dirty="0">
              <a:solidFill>
                <a:srgbClr val="000000"/>
              </a:solidFill>
              <a:latin typeface="Montserrat"/>
            </a:endParaRPr>
          </a:p>
          <a:p>
            <a:pPr algn="just" eaLnBrk="1" hangingPunct="1">
              <a:lnSpc>
                <a:spcPct val="95000"/>
              </a:lnSpc>
              <a:buClr>
                <a:srgbClr val="FFFFFF"/>
              </a:buClr>
              <a:buSzPct val="100000"/>
            </a:pPr>
            <a:r>
              <a:rPr lang="pt-BR" altLang="pt-BR" sz="2800" dirty="0">
                <a:solidFill>
                  <a:schemeClr val="tx1"/>
                </a:solidFill>
                <a:latin typeface="Montserrat"/>
              </a:rPr>
              <a:t>Despertar novas lideranças, preparando-as para assumirem as mais diversas responsabilidades dentro da SSVP.</a:t>
            </a:r>
          </a:p>
        </p:txBody>
      </p:sp>
      <p:sp>
        <p:nvSpPr>
          <p:cNvPr id="3" name="Retângulo 2">
            <a:extLst>
              <a:ext uri="{FF2B5EF4-FFF2-40B4-BE49-F238E27FC236}">
                <a16:creationId xmlns:a16="http://schemas.microsoft.com/office/drawing/2014/main" id="{6383E7FB-D633-2DC5-C319-99E514830819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494039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3" name="Rectangle 4"/>
          <p:cNvSpPr>
            <a:spLocks noChangeArrowheads="1"/>
          </p:cNvSpPr>
          <p:nvPr/>
        </p:nvSpPr>
        <p:spPr bwMode="auto">
          <a:xfrm>
            <a:off x="281354" y="1074738"/>
            <a:ext cx="11090031" cy="483119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square" lIns="90000" tIns="46800" rIns="90000" bIns="46800">
            <a:spAutoFit/>
          </a:bodyPr>
          <a:lstStyle>
            <a:lvl1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1pPr>
            <a:lvl2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2pPr>
            <a:lvl3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3pPr>
            <a:lvl4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4pPr>
            <a:lvl5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9pPr>
          </a:lstStyle>
          <a:p>
            <a:pPr algn="ctr" eaLnBrk="1" hangingPunct="1">
              <a:lnSpc>
                <a:spcPct val="95000"/>
              </a:lnSpc>
              <a:buSzPct val="100000"/>
            </a:pPr>
            <a:r>
              <a:rPr lang="en-GB" altLang="pt-BR" sz="36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Desafios</a:t>
            </a:r>
            <a:r>
              <a:rPr lang="en-GB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 da </a:t>
            </a:r>
            <a:r>
              <a:rPr lang="en-GB" altLang="pt-BR" sz="36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Ecafo</a:t>
            </a:r>
            <a:r>
              <a:rPr lang="en-GB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:</a:t>
            </a:r>
          </a:p>
          <a:p>
            <a:pPr algn="ctr" eaLnBrk="1" hangingPunct="1">
              <a:lnSpc>
                <a:spcPct val="95000"/>
              </a:lnSpc>
              <a:buSzPct val="100000"/>
            </a:pPr>
            <a:endParaRPr lang="en-GB" altLang="pt-BR" sz="3600" b="1" i="1" dirty="0">
              <a:solidFill>
                <a:srgbClr val="0070C0"/>
              </a:solidFill>
              <a:latin typeface="Calibri" panose="020F0502020204030204" pitchFamily="34" charset="0"/>
            </a:endParaRPr>
          </a:p>
          <a:p>
            <a:pPr algn="ctr" eaLnBrk="1" hangingPunct="1">
              <a:lnSpc>
                <a:spcPct val="95000"/>
              </a:lnSpc>
              <a:buSzPct val="100000"/>
            </a:pPr>
            <a:endParaRPr lang="en-GB" altLang="pt-BR" sz="2800" b="1" i="1" dirty="0">
              <a:solidFill>
                <a:srgbClr val="0070C0"/>
              </a:solidFill>
              <a:latin typeface="Montserrat"/>
            </a:endParaRPr>
          </a:p>
          <a:p>
            <a:pPr algn="just" eaLnBrk="1" hangingPunct="1">
              <a:lnSpc>
                <a:spcPct val="95000"/>
              </a:lnSpc>
              <a:buClr>
                <a:srgbClr val="FFFFFF"/>
              </a:buClr>
              <a:buSzPct val="100000"/>
            </a:pPr>
            <a:r>
              <a:rPr lang="pt-BR" altLang="pt-BR" sz="2800" dirty="0">
                <a:solidFill>
                  <a:srgbClr val="000000"/>
                </a:solidFill>
                <a:latin typeface="Montserrat"/>
              </a:rPr>
              <a:t>Criar e manter em cada Conselho Central, um núcleo de formação vicentina  permanente, com ações periódicas. </a:t>
            </a:r>
          </a:p>
          <a:p>
            <a:pPr algn="just" eaLnBrk="1" hangingPunct="1">
              <a:lnSpc>
                <a:spcPct val="95000"/>
              </a:lnSpc>
              <a:buClr>
                <a:srgbClr val="FFFFFF"/>
              </a:buClr>
              <a:buSzPct val="100000"/>
              <a:buFont typeface="Calibri" panose="020F0502020204030204" pitchFamily="34" charset="0"/>
              <a:buNone/>
            </a:pPr>
            <a:endParaRPr lang="pt-BR" altLang="pt-BR" sz="2800" dirty="0">
              <a:solidFill>
                <a:srgbClr val="000000"/>
              </a:solidFill>
              <a:latin typeface="Montserrat"/>
            </a:endParaRPr>
          </a:p>
          <a:p>
            <a:pPr algn="just" eaLnBrk="1" hangingPunct="1">
              <a:lnSpc>
                <a:spcPct val="95000"/>
              </a:lnSpc>
              <a:buClr>
                <a:srgbClr val="FFFFFF"/>
              </a:buClr>
              <a:buSzPct val="100000"/>
            </a:pPr>
            <a:r>
              <a:rPr lang="pt-BR" altLang="pt-BR" sz="2800" dirty="0">
                <a:solidFill>
                  <a:srgbClr val="000000"/>
                </a:solidFill>
                <a:latin typeface="Montserrat"/>
              </a:rPr>
              <a:t>Realizar “ </a:t>
            </a:r>
            <a:r>
              <a:rPr lang="pt-BR" altLang="pt-BR" sz="2800" dirty="0" err="1">
                <a:solidFill>
                  <a:srgbClr val="000000"/>
                </a:solidFill>
                <a:latin typeface="Montserrat"/>
              </a:rPr>
              <a:t>Ecafo</a:t>
            </a:r>
            <a:r>
              <a:rPr lang="pt-BR" altLang="pt-BR" sz="2800" dirty="0">
                <a:solidFill>
                  <a:srgbClr val="000000"/>
                </a:solidFill>
                <a:latin typeface="Montserrat"/>
              </a:rPr>
              <a:t>” de forma  integral (capacitação)</a:t>
            </a:r>
          </a:p>
          <a:p>
            <a:pPr algn="just" eaLnBrk="1" hangingPunct="1">
              <a:lnSpc>
                <a:spcPct val="95000"/>
              </a:lnSpc>
              <a:buClr>
                <a:srgbClr val="FFFFFF"/>
              </a:buClr>
              <a:buSzPct val="100000"/>
              <a:buFont typeface="Calibri" panose="020F0502020204030204" pitchFamily="34" charset="0"/>
              <a:buNone/>
            </a:pPr>
            <a:endParaRPr lang="pt-BR" altLang="pt-BR" sz="2800" dirty="0">
              <a:solidFill>
                <a:srgbClr val="000000"/>
              </a:solidFill>
              <a:latin typeface="Montserrat"/>
            </a:endParaRPr>
          </a:p>
          <a:p>
            <a:pPr algn="just" eaLnBrk="1" hangingPunct="1">
              <a:lnSpc>
                <a:spcPct val="95000"/>
              </a:lnSpc>
              <a:buClr>
                <a:srgbClr val="FFFFFF"/>
              </a:buClr>
              <a:buSzPct val="100000"/>
            </a:pPr>
            <a:r>
              <a:rPr lang="pt-BR" altLang="pt-BR" sz="2800" dirty="0">
                <a:solidFill>
                  <a:srgbClr val="000000"/>
                </a:solidFill>
                <a:latin typeface="Montserrat"/>
              </a:rPr>
              <a:t>Buscar meios para que o plano de formação seja o mais abrangente possível e que chegue a todos os confrades e  </a:t>
            </a:r>
            <a:r>
              <a:rPr lang="pt-BR" altLang="pt-BR" sz="2800" dirty="0" err="1">
                <a:solidFill>
                  <a:srgbClr val="000000"/>
                </a:solidFill>
                <a:latin typeface="Montserrat"/>
              </a:rPr>
              <a:t>consócias</a:t>
            </a:r>
            <a:r>
              <a:rPr lang="pt-BR" altLang="pt-BR" sz="2800" dirty="0">
                <a:solidFill>
                  <a:srgbClr val="000000"/>
                </a:solidFill>
                <a:latin typeface="Montserrat"/>
              </a:rPr>
              <a:t> por meio de ações criativas e motivadoras. </a:t>
            </a:r>
            <a:endParaRPr lang="pt-BR" altLang="pt-BR" sz="2800" dirty="0">
              <a:solidFill>
                <a:srgbClr val="000000"/>
              </a:solidFill>
              <a:latin typeface="Calibri" panose="020F0502020204030204" pitchFamily="34" charset="0"/>
            </a:endParaRPr>
          </a:p>
        </p:txBody>
      </p:sp>
      <p:sp>
        <p:nvSpPr>
          <p:cNvPr id="3" name="Retângulo 2">
            <a:extLst>
              <a:ext uri="{FF2B5EF4-FFF2-40B4-BE49-F238E27FC236}">
                <a16:creationId xmlns:a16="http://schemas.microsoft.com/office/drawing/2014/main" id="{4E12B196-AD08-9E73-B928-203B7C9D5A5F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2242485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6083" name="Imagem 25">
            <a:extLst>
              <a:ext uri="{FF2B5EF4-FFF2-40B4-BE49-F238E27FC236}">
                <a16:creationId xmlns:a16="http://schemas.microsoft.com/office/drawing/2014/main" id="{1B71AA15-D770-2941-9E44-08FFAC2A85B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5445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6084" name="CaixaDeTexto 9">
            <a:extLst>
              <a:ext uri="{FF2B5EF4-FFF2-40B4-BE49-F238E27FC236}">
                <a16:creationId xmlns:a16="http://schemas.microsoft.com/office/drawing/2014/main" id="{42EF607C-6401-C099-0044-67D12F4A512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793" y="1118613"/>
            <a:ext cx="12190413" cy="584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sz="3200" b="1" dirty="0">
                <a:solidFill>
                  <a:srgbClr val="0070C0"/>
                </a:solidFill>
                <a:latin typeface="Garamond" panose="02020404030301010803" pitchFamily="18" charset="0"/>
              </a:rPr>
              <a:t>O regulamento da SSVP - REGRA</a:t>
            </a:r>
          </a:p>
        </p:txBody>
      </p:sp>
      <p:pic>
        <p:nvPicPr>
          <p:cNvPr id="46085" name="Picture 4" descr="Vela – Wikipédia, a enciclopédia livre">
            <a:extLst>
              <a:ext uri="{FF2B5EF4-FFF2-40B4-BE49-F238E27FC236}">
                <a16:creationId xmlns:a16="http://schemas.microsoft.com/office/drawing/2014/main" id="{01DA11C2-2D48-FE8E-0FFD-2306B775138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00032" y="2165350"/>
            <a:ext cx="3917950" cy="4692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6086" name="Picture 12" descr="Untitled">
            <a:extLst>
              <a:ext uri="{FF2B5EF4-FFF2-40B4-BE49-F238E27FC236}">
                <a16:creationId xmlns:a16="http://schemas.microsoft.com/office/drawing/2014/main" id="{402BCBFC-9B73-0959-E05F-02E55B99226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4895" y="2165350"/>
            <a:ext cx="3529013" cy="4692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Retângulo 1">
            <a:extLst>
              <a:ext uri="{FF2B5EF4-FFF2-40B4-BE49-F238E27FC236}">
                <a16:creationId xmlns:a16="http://schemas.microsoft.com/office/drawing/2014/main" id="{441B9063-BB76-F398-5707-DA51E16E355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61969545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8131" name="Imagem 25">
            <a:extLst>
              <a:ext uri="{FF2B5EF4-FFF2-40B4-BE49-F238E27FC236}">
                <a16:creationId xmlns:a16="http://schemas.microsoft.com/office/drawing/2014/main" id="{6B265CEF-9B0A-413C-6608-5C0EC42C561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5445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8132" name="CaixaDeTexto 9">
            <a:extLst>
              <a:ext uri="{FF2B5EF4-FFF2-40B4-BE49-F238E27FC236}">
                <a16:creationId xmlns:a16="http://schemas.microsoft.com/office/drawing/2014/main" id="{845804BB-C19F-FD19-AB4C-930F71CCDBC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795" y="989013"/>
            <a:ext cx="12190413" cy="10779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sz="3200" b="1" dirty="0">
                <a:solidFill>
                  <a:srgbClr val="0070C0"/>
                </a:solidFill>
                <a:latin typeface="Garamond" panose="02020404030301010803" pitchFamily="18" charset="0"/>
              </a:rPr>
              <a:t>O regulamento da SSVP - REGRA</a:t>
            </a:r>
          </a:p>
          <a:p>
            <a:pPr algn="ctr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sz="3200" b="1" dirty="0">
                <a:solidFill>
                  <a:srgbClr val="0070C0"/>
                </a:solidFill>
                <a:latin typeface="Garamond" panose="02020404030301010803" pitchFamily="18" charset="0"/>
              </a:rPr>
              <a:t>A importância da </a:t>
            </a:r>
            <a:r>
              <a:rPr lang="pt-BR" altLang="pt-BR" sz="32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Ecafo</a:t>
            </a:r>
            <a:r>
              <a:rPr lang="pt-BR" altLang="pt-BR" sz="3200" b="1" dirty="0">
                <a:solidFill>
                  <a:srgbClr val="0070C0"/>
                </a:solidFill>
                <a:latin typeface="Garamond" panose="02020404030301010803" pitchFamily="18" charset="0"/>
              </a:rPr>
              <a:t> na Regra</a:t>
            </a:r>
          </a:p>
        </p:txBody>
      </p:sp>
      <p:sp>
        <p:nvSpPr>
          <p:cNvPr id="48133" name="CaixaDeTexto 2">
            <a:extLst>
              <a:ext uri="{FF2B5EF4-FFF2-40B4-BE49-F238E27FC236}">
                <a16:creationId xmlns:a16="http://schemas.microsoft.com/office/drawing/2014/main" id="{C888751A-E0C0-9CC3-EB3E-F2EB3E412CA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583908" y="4250065"/>
            <a:ext cx="7129462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spcAft>
                <a:spcPts val="800"/>
              </a:spcAft>
              <a:buNone/>
            </a:pPr>
            <a:r>
              <a:rPr lang="pt-BR" altLang="pt-BR" dirty="0">
                <a:latin typeface="Montserrat" panose="00000500000000000000" pitchFamily="2" charset="0"/>
                <a:cs typeface="Times New Roman" panose="02020603050405020304" pitchFamily="18" charset="0"/>
              </a:rPr>
              <a:t>A </a:t>
            </a:r>
            <a:r>
              <a:rPr lang="pt-BR" altLang="pt-BR" dirty="0" err="1">
                <a:latin typeface="Montserrat" panose="00000500000000000000" pitchFamily="2" charset="0"/>
                <a:cs typeface="Times New Roman" panose="02020603050405020304" pitchFamily="18" charset="0"/>
              </a:rPr>
              <a:t>Ecafo</a:t>
            </a:r>
            <a:r>
              <a:rPr lang="pt-BR" altLang="pt-BR" dirty="0">
                <a:latin typeface="Montserrat" panose="00000500000000000000" pitchFamily="2" charset="0"/>
                <a:cs typeface="Times New Roman" panose="02020603050405020304" pitchFamily="18" charset="0"/>
              </a:rPr>
              <a:t> está inserida na regra.</a:t>
            </a:r>
            <a:endParaRPr lang="pt-BR" altLang="pt-BR" sz="2000" dirty="0">
              <a:latin typeface="Montserrat" panose="00000500000000000000" pitchFamily="2" charset="0"/>
              <a:cs typeface="Times New Roman" panose="02020603050405020304" pitchFamily="18" charset="0"/>
            </a:endParaRPr>
          </a:p>
        </p:txBody>
      </p:sp>
      <p:pic>
        <p:nvPicPr>
          <p:cNvPr id="48134" name="Picture 12" descr="Untitled">
            <a:extLst>
              <a:ext uri="{FF2B5EF4-FFF2-40B4-BE49-F238E27FC236}">
                <a16:creationId xmlns:a16="http://schemas.microsoft.com/office/drawing/2014/main" id="{F7A53172-7E16-7268-E84E-6E119DF380A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4895" y="2165350"/>
            <a:ext cx="3529013" cy="4692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Retângulo 1">
            <a:extLst>
              <a:ext uri="{FF2B5EF4-FFF2-40B4-BE49-F238E27FC236}">
                <a16:creationId xmlns:a16="http://schemas.microsoft.com/office/drawing/2014/main" id="{EE832E8B-627C-122D-1506-F8175BAB695E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49681677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0179" name="Imagem 25">
            <a:extLst>
              <a:ext uri="{FF2B5EF4-FFF2-40B4-BE49-F238E27FC236}">
                <a16:creationId xmlns:a16="http://schemas.microsoft.com/office/drawing/2014/main" id="{9E1E2BA0-24D7-ACB7-838C-B08BE254FAE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5445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0180" name="CaixaDeTexto 9">
            <a:extLst>
              <a:ext uri="{FF2B5EF4-FFF2-40B4-BE49-F238E27FC236}">
                <a16:creationId xmlns:a16="http://schemas.microsoft.com/office/drawing/2014/main" id="{A69D1B39-CA11-CC1A-2F0D-50B1595399F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795" y="989013"/>
            <a:ext cx="12190413" cy="10779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sz="3200" b="1" dirty="0">
                <a:solidFill>
                  <a:srgbClr val="0070C0"/>
                </a:solidFill>
                <a:latin typeface="Garamond" panose="02020404030301010803" pitchFamily="18" charset="0"/>
              </a:rPr>
              <a:t>O regulamento da SSVP - REGRA</a:t>
            </a:r>
          </a:p>
          <a:p>
            <a:pPr algn="ctr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sz="3200" b="1" dirty="0">
                <a:solidFill>
                  <a:srgbClr val="0070C0"/>
                </a:solidFill>
                <a:latin typeface="Garamond" panose="02020404030301010803" pitchFamily="18" charset="0"/>
              </a:rPr>
              <a:t>A importância da </a:t>
            </a:r>
            <a:r>
              <a:rPr lang="pt-BR" altLang="pt-BR" sz="32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Ecafo</a:t>
            </a:r>
            <a:r>
              <a:rPr lang="pt-BR" altLang="pt-BR" sz="3200" b="1" dirty="0">
                <a:solidFill>
                  <a:srgbClr val="0070C0"/>
                </a:solidFill>
                <a:latin typeface="Garamond" panose="02020404030301010803" pitchFamily="18" charset="0"/>
              </a:rPr>
              <a:t> na Regra</a:t>
            </a:r>
          </a:p>
        </p:txBody>
      </p:sp>
      <p:sp>
        <p:nvSpPr>
          <p:cNvPr id="50181" name="CaixaDeTexto 4">
            <a:extLst>
              <a:ext uri="{FF2B5EF4-FFF2-40B4-BE49-F238E27FC236}">
                <a16:creationId xmlns:a16="http://schemas.microsoft.com/office/drawing/2014/main" id="{1CFE99AF-5C5B-05DC-7715-259CEFB6074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35758" y="2349501"/>
            <a:ext cx="11520487" cy="3863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just">
              <a:lnSpc>
                <a:spcPct val="100000"/>
              </a:lnSpc>
              <a:spcBef>
                <a:spcPct val="0"/>
              </a:spcBef>
              <a:spcAft>
                <a:spcPts val="800"/>
              </a:spcAft>
              <a:buNone/>
            </a:pPr>
            <a:r>
              <a:rPr lang="pt-BR" altLang="pt-BR" dirty="0">
                <a:latin typeface="Montserrat" panose="00000500000000000000" pitchFamily="2" charset="0"/>
                <a:cs typeface="Times New Roman" panose="02020603050405020304" pitchFamily="18" charset="0"/>
              </a:rPr>
              <a:t>1. A </a:t>
            </a:r>
            <a:r>
              <a:rPr lang="pt-BR" altLang="pt-BR" dirty="0" err="1">
                <a:latin typeface="Montserrat" panose="00000500000000000000" pitchFamily="2" charset="0"/>
                <a:cs typeface="Times New Roman" panose="02020603050405020304" pitchFamily="18" charset="0"/>
              </a:rPr>
              <a:t>Ecafo</a:t>
            </a:r>
            <a:r>
              <a:rPr lang="pt-BR" altLang="pt-BR" dirty="0">
                <a:latin typeface="Montserrat" panose="00000500000000000000" pitchFamily="2" charset="0"/>
                <a:cs typeface="Times New Roman" panose="02020603050405020304" pitchFamily="18" charset="0"/>
              </a:rPr>
              <a:t> é essencial para a formação humana e espiritual de seus membros  </a:t>
            </a:r>
            <a:r>
              <a:rPr lang="pt-BR" altLang="pt-BR" sz="1800" dirty="0">
                <a:latin typeface="Montserrat" panose="00000500000000000000" pitchFamily="2" charset="0"/>
                <a:cs typeface="Times New Roman" panose="02020603050405020304" pitchFamily="18" charset="0"/>
              </a:rPr>
              <a:t>(art.</a:t>
            </a:r>
            <a:r>
              <a:rPr lang="pt-BR" altLang="pt-BR" sz="1800" b="1" dirty="0">
                <a:latin typeface="Montserrat" panose="00000500000000000000" pitchFamily="2" charset="0"/>
                <a:cs typeface="Times New Roman" panose="02020603050405020304" pitchFamily="18" charset="0"/>
              </a:rPr>
              <a:t> </a:t>
            </a:r>
            <a:r>
              <a:rPr lang="pt-BR" altLang="pt-BR" sz="1800" dirty="0">
                <a:latin typeface="Montserrat" panose="00000500000000000000" pitchFamily="2" charset="0"/>
                <a:cs typeface="Times New Roman" panose="02020603050405020304" pitchFamily="18" charset="0"/>
              </a:rPr>
              <a:t>3.12). Regra da confederação internacional da SSVP. Pag.23</a:t>
            </a:r>
            <a:endParaRPr lang="pt-BR" altLang="pt-BR" dirty="0">
              <a:latin typeface="Montserrat" panose="00000500000000000000" pitchFamily="2" charset="0"/>
              <a:cs typeface="Times New Roman" panose="02020603050405020304" pitchFamily="18" charset="0"/>
            </a:endParaRPr>
          </a:p>
          <a:p>
            <a:pPr algn="just">
              <a:lnSpc>
                <a:spcPct val="107000"/>
              </a:lnSpc>
              <a:spcBef>
                <a:spcPct val="0"/>
              </a:spcBef>
              <a:spcAft>
                <a:spcPts val="800"/>
              </a:spcAft>
              <a:buNone/>
            </a:pPr>
            <a:r>
              <a:rPr lang="pt-BR" altLang="pt-BR" dirty="0"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2. Para que um aspirante possa tornar-se membro da SSVP é necessário que seja proclamado</a:t>
            </a:r>
            <a:r>
              <a:rPr lang="pt-BR" altLang="pt-BR" sz="1800" dirty="0"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(art. 16), </a:t>
            </a:r>
            <a:r>
              <a:rPr lang="pt-BR" altLang="pt-BR" dirty="0"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para isso é necessária a realização dos módulos “Formação Básica” e “Espiritualidade Vicentina” </a:t>
            </a:r>
            <a:r>
              <a:rPr lang="pt-BR" altLang="pt-BR" sz="1800" dirty="0"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(art. 16 § 2).</a:t>
            </a:r>
            <a:endParaRPr lang="pt-BR" altLang="pt-BR" dirty="0">
              <a:latin typeface="Montserrat" panose="00000500000000000000" pitchFamily="2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algn="just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dirty="0"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3. A SSVP, por meio da </a:t>
            </a:r>
            <a:r>
              <a:rPr lang="pt-BR" altLang="pt-BR" dirty="0" err="1"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Ecafo</a:t>
            </a:r>
            <a:r>
              <a:rPr lang="pt-BR" altLang="pt-BR" dirty="0"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, oferece aos seus membros oportunidades de aprofundar a sua formação </a:t>
            </a:r>
            <a:r>
              <a:rPr lang="pt-BR" altLang="pt-BR" sz="1800" dirty="0"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(art. 3.12).</a:t>
            </a:r>
            <a:endParaRPr lang="pt-BR" altLang="pt-BR" dirty="0">
              <a:latin typeface="Montserrat" panose="00000500000000000000" pitchFamily="2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grpSp>
        <p:nvGrpSpPr>
          <p:cNvPr id="50182" name="Agrupar 9">
            <a:extLst>
              <a:ext uri="{FF2B5EF4-FFF2-40B4-BE49-F238E27FC236}">
                <a16:creationId xmlns:a16="http://schemas.microsoft.com/office/drawing/2014/main" id="{6D496EEC-D04D-C83E-9CB8-548032AD5A0F}"/>
              </a:ext>
            </a:extLst>
          </p:cNvPr>
          <p:cNvGrpSpPr>
            <a:grpSpLocks/>
          </p:cNvGrpSpPr>
          <p:nvPr/>
        </p:nvGrpSpPr>
        <p:grpSpPr bwMode="auto">
          <a:xfrm>
            <a:off x="795" y="6405564"/>
            <a:ext cx="12190413" cy="249237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9067204C-C51C-A3EA-DE69-5ED710A68E7D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pt-BR">
                <a:solidFill>
                  <a:prstClr val="white"/>
                </a:solidFill>
              </a:endParaRPr>
            </a:p>
          </p:txBody>
        </p:sp>
        <p:grpSp>
          <p:nvGrpSpPr>
            <p:cNvPr id="50184" name="Agrupar 11">
              <a:extLst>
                <a:ext uri="{FF2B5EF4-FFF2-40B4-BE49-F238E27FC236}">
                  <a16:creationId xmlns:a16="http://schemas.microsoft.com/office/drawing/2014/main" id="{D7AECFF1-018E-73DF-4AAE-DD42CAC0C668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D618110C-9514-B359-9A06-ABF158FFF35F}"/>
                  </a:ext>
                </a:extLst>
              </p:cNvPr>
              <p:cNvSpPr/>
              <p:nvPr/>
            </p:nvSpPr>
            <p:spPr>
              <a:xfrm>
                <a:off x="0" y="6251035"/>
                <a:ext cx="6096794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pt-BR">
                  <a:solidFill>
                    <a:prstClr val="white"/>
                  </a:solidFill>
                </a:endParaRPr>
              </a:p>
            </p:txBody>
          </p:sp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F7B62611-064A-41E9-483A-3B2B5606C9C1}"/>
                  </a:ext>
                </a:extLst>
              </p:cNvPr>
              <p:cNvSpPr/>
              <p:nvPr/>
            </p:nvSpPr>
            <p:spPr>
              <a:xfrm>
                <a:off x="6096794" y="6251035"/>
                <a:ext cx="6095206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pt-BR">
                  <a:solidFill>
                    <a:prstClr val="white"/>
                  </a:solidFill>
                </a:endParaRPr>
              </a:p>
            </p:txBody>
          </p:sp>
        </p:grpSp>
      </p:grpSp>
      <p:sp>
        <p:nvSpPr>
          <p:cNvPr id="2" name="Retângulo 1">
            <a:extLst>
              <a:ext uri="{FF2B5EF4-FFF2-40B4-BE49-F238E27FC236}">
                <a16:creationId xmlns:a16="http://schemas.microsoft.com/office/drawing/2014/main" id="{9F0CFA4E-1D28-9AE3-F686-365341DDAB0A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2227" name="Imagem 25">
            <a:extLst>
              <a:ext uri="{FF2B5EF4-FFF2-40B4-BE49-F238E27FC236}">
                <a16:creationId xmlns:a16="http://schemas.microsoft.com/office/drawing/2014/main" id="{07C1655A-D67B-EE82-B660-C588F5E5765B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5445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2228" name="CaixaDeTexto 9">
            <a:extLst>
              <a:ext uri="{FF2B5EF4-FFF2-40B4-BE49-F238E27FC236}">
                <a16:creationId xmlns:a16="http://schemas.microsoft.com/office/drawing/2014/main" id="{E1B77E7C-EB47-D618-D18B-A36EB97B080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795" y="989013"/>
            <a:ext cx="12190413" cy="10779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sz="3200" b="1">
                <a:solidFill>
                  <a:srgbClr val="0070C0"/>
                </a:solidFill>
                <a:latin typeface="Garamond" panose="02020404030301010803" pitchFamily="18" charset="0"/>
              </a:rPr>
              <a:t>O regulamento da SSVP - REGRA</a:t>
            </a:r>
          </a:p>
          <a:p>
            <a:pPr algn="ctr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sz="3200" b="1">
                <a:solidFill>
                  <a:srgbClr val="0070C0"/>
                </a:solidFill>
                <a:latin typeface="Garamond" panose="02020404030301010803" pitchFamily="18" charset="0"/>
              </a:rPr>
              <a:t>A importância da Regra</a:t>
            </a:r>
          </a:p>
        </p:txBody>
      </p:sp>
      <p:sp>
        <p:nvSpPr>
          <p:cNvPr id="52229" name="CaixaDeTexto 4">
            <a:extLst>
              <a:ext uri="{FF2B5EF4-FFF2-40B4-BE49-F238E27FC236}">
                <a16:creationId xmlns:a16="http://schemas.microsoft.com/office/drawing/2014/main" id="{B2C604D6-7983-5DA9-551A-F326B36D422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54783" y="2455863"/>
            <a:ext cx="11882437" cy="40941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just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dirty="0"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4. Em vista de manter a organização da SSVP, todos os eleitos para os encargos nas unidades vicentinas e sua diretoria composta terão que passar pela formação da </a:t>
            </a:r>
            <a:r>
              <a:rPr lang="pt-BR" altLang="pt-BR" dirty="0" err="1"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Ecafo</a:t>
            </a:r>
            <a:r>
              <a:rPr lang="pt-BR" altLang="pt-BR" dirty="0"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pt-BR" altLang="pt-BR" sz="1800" dirty="0"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(art. 68).</a:t>
            </a:r>
            <a:endParaRPr lang="pt-BR" altLang="pt-BR" sz="1000" dirty="0">
              <a:latin typeface="Montserrat" panose="00000500000000000000" pitchFamily="2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algn="just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sz="1000" dirty="0"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 </a:t>
            </a:r>
          </a:p>
          <a:p>
            <a:pPr algn="just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dirty="0"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5. A </a:t>
            </a:r>
            <a:r>
              <a:rPr lang="pt-BR" altLang="pt-BR" dirty="0" err="1"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Ecafo</a:t>
            </a:r>
            <a:r>
              <a:rPr lang="pt-BR" altLang="pt-BR" dirty="0"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 tem a sua estrutura, sua organização e seus deveres e direitos definida de forma clara e precisa nos art. 198 a 203.</a:t>
            </a:r>
            <a:endParaRPr lang="pt-BR" altLang="pt-BR" sz="1000" dirty="0">
              <a:latin typeface="Montserrat" panose="00000500000000000000" pitchFamily="2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algn="just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sz="1000" dirty="0"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 </a:t>
            </a:r>
          </a:p>
          <a:p>
            <a:pPr algn="just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b="1" dirty="0"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6. Equipes nos </a:t>
            </a:r>
            <a:r>
              <a:rPr lang="pt-BR" altLang="pt-BR" b="1" dirty="0" err="1"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CCs</a:t>
            </a:r>
            <a:r>
              <a:rPr lang="pt-BR" altLang="pt-BR" b="1" dirty="0"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, conforme o Art. 198 § 1º inciso III. </a:t>
            </a:r>
          </a:p>
          <a:p>
            <a:pPr algn="just">
              <a:lnSpc>
                <a:spcPct val="100000"/>
              </a:lnSpc>
              <a:spcBef>
                <a:spcPct val="0"/>
              </a:spcBef>
              <a:buFontTx/>
              <a:buNone/>
            </a:pPr>
            <a:endParaRPr lang="pt-BR" altLang="pt-BR" sz="1000" dirty="0">
              <a:latin typeface="Montserrat" panose="00000500000000000000" pitchFamily="2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algn="just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dirty="0"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7. Reuniões mensais das coordenações de </a:t>
            </a:r>
            <a:r>
              <a:rPr lang="pt-BR" altLang="pt-BR" dirty="0" err="1"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Ecafo</a:t>
            </a:r>
            <a:r>
              <a:rPr lang="pt-BR" altLang="pt-BR" dirty="0"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 em todos os escalões. </a:t>
            </a:r>
            <a:r>
              <a:rPr lang="pt-BR" altLang="pt-BR" sz="1800" dirty="0"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art. 203, VII.</a:t>
            </a:r>
            <a:endParaRPr lang="pt-BR" altLang="pt-BR" dirty="0">
              <a:latin typeface="Montserrat" panose="00000500000000000000" pitchFamily="2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grpSp>
        <p:nvGrpSpPr>
          <p:cNvPr id="52230" name="Agrupar 9">
            <a:extLst>
              <a:ext uri="{FF2B5EF4-FFF2-40B4-BE49-F238E27FC236}">
                <a16:creationId xmlns:a16="http://schemas.microsoft.com/office/drawing/2014/main" id="{BC2F7F84-3268-6084-5890-DD0B51AAF7AF}"/>
              </a:ext>
            </a:extLst>
          </p:cNvPr>
          <p:cNvGrpSpPr>
            <a:grpSpLocks/>
          </p:cNvGrpSpPr>
          <p:nvPr/>
        </p:nvGrpSpPr>
        <p:grpSpPr bwMode="auto">
          <a:xfrm>
            <a:off x="795" y="6405564"/>
            <a:ext cx="12190413" cy="249237"/>
            <a:chOff x="0" y="6356350"/>
            <a:chExt cx="12192000" cy="327775"/>
          </a:xfrm>
        </p:grpSpPr>
        <p:sp>
          <p:nvSpPr>
            <p:cNvPr id="3" name="Retângulo 2">
              <a:extLst>
                <a:ext uri="{FF2B5EF4-FFF2-40B4-BE49-F238E27FC236}">
                  <a16:creationId xmlns:a16="http://schemas.microsoft.com/office/drawing/2014/main" id="{421685F9-A254-2238-9FA8-D6C99762CFBC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pt-BR">
                <a:solidFill>
                  <a:prstClr val="white"/>
                </a:solidFill>
              </a:endParaRPr>
            </a:p>
          </p:txBody>
        </p:sp>
        <p:grpSp>
          <p:nvGrpSpPr>
            <p:cNvPr id="52232" name="Agrupar 11">
              <a:extLst>
                <a:ext uri="{FF2B5EF4-FFF2-40B4-BE49-F238E27FC236}">
                  <a16:creationId xmlns:a16="http://schemas.microsoft.com/office/drawing/2014/main" id="{5328F63F-A8BA-9951-2EB0-999033DAC2BB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3939846E-93EE-FE04-BCE6-5BBB8DD7A292}"/>
                  </a:ext>
                </a:extLst>
              </p:cNvPr>
              <p:cNvSpPr/>
              <p:nvPr/>
            </p:nvSpPr>
            <p:spPr>
              <a:xfrm>
                <a:off x="0" y="6251035"/>
                <a:ext cx="6096794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pt-BR">
                  <a:solidFill>
                    <a:prstClr val="white"/>
                  </a:solidFill>
                </a:endParaRPr>
              </a:p>
            </p:txBody>
          </p:sp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2454E7B5-2F2C-F96E-4EFD-11FAAAABECB3}"/>
                  </a:ext>
                </a:extLst>
              </p:cNvPr>
              <p:cNvSpPr/>
              <p:nvPr/>
            </p:nvSpPr>
            <p:spPr>
              <a:xfrm>
                <a:off x="6096794" y="6251035"/>
                <a:ext cx="6095206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pt-BR">
                  <a:solidFill>
                    <a:prstClr val="white"/>
                  </a:solidFill>
                </a:endParaRPr>
              </a:p>
            </p:txBody>
          </p:sp>
        </p:grpSp>
      </p:grpSp>
      <p:sp>
        <p:nvSpPr>
          <p:cNvPr id="2" name="Retângulo 1">
            <a:extLst>
              <a:ext uri="{FF2B5EF4-FFF2-40B4-BE49-F238E27FC236}">
                <a16:creationId xmlns:a16="http://schemas.microsoft.com/office/drawing/2014/main" id="{FB71CDE2-97C9-9154-AF21-09ECDF557DC3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3" name="Rectangle 4"/>
          <p:cNvSpPr>
            <a:spLocks noChangeArrowheads="1"/>
          </p:cNvSpPr>
          <p:nvPr/>
        </p:nvSpPr>
        <p:spPr bwMode="auto">
          <a:xfrm>
            <a:off x="154133" y="1088478"/>
            <a:ext cx="11558954" cy="512358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square" lIns="90000" tIns="46800" rIns="90000" bIns="46800">
            <a:spAutoFit/>
          </a:bodyPr>
          <a:lstStyle>
            <a:lvl1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1pPr>
            <a:lvl2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2pPr>
            <a:lvl3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3pPr>
            <a:lvl4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4pPr>
            <a:lvl5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9pPr>
          </a:lstStyle>
          <a:p>
            <a:pPr eaLnBrk="1" hangingPunct="1">
              <a:lnSpc>
                <a:spcPct val="95000"/>
              </a:lnSpc>
              <a:buSzPct val="100000"/>
            </a:pPr>
            <a:r>
              <a:rPr lang="en-GB" altLang="pt-BR" sz="36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Quais</a:t>
            </a:r>
            <a:r>
              <a:rPr lang="en-GB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 </a:t>
            </a:r>
            <a:r>
              <a:rPr lang="en-GB" altLang="pt-BR" sz="36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são</a:t>
            </a:r>
            <a:r>
              <a:rPr lang="en-GB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 </a:t>
            </a:r>
            <a:r>
              <a:rPr lang="en-GB" altLang="pt-BR" sz="36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os</a:t>
            </a:r>
            <a:r>
              <a:rPr lang="en-GB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 </a:t>
            </a:r>
            <a:r>
              <a:rPr lang="en-GB" altLang="pt-BR" sz="36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desafios</a:t>
            </a:r>
            <a:r>
              <a:rPr lang="en-GB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 da </a:t>
            </a:r>
            <a:r>
              <a:rPr lang="en-GB" altLang="pt-BR" sz="36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sua</a:t>
            </a:r>
            <a:r>
              <a:rPr lang="en-GB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 </a:t>
            </a:r>
            <a:r>
              <a:rPr lang="en-GB" altLang="pt-BR" sz="36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Unidade</a:t>
            </a:r>
            <a:r>
              <a:rPr lang="en-GB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 </a:t>
            </a:r>
            <a:r>
              <a:rPr lang="en-GB" altLang="pt-BR" sz="36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Vicentina</a:t>
            </a:r>
            <a:r>
              <a:rPr lang="en-GB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?</a:t>
            </a:r>
          </a:p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  <a:defRPr/>
            </a:pPr>
            <a:endParaRPr lang="pt-BR" sz="2800" dirty="0">
              <a:solidFill>
                <a:schemeClr val="tx1"/>
              </a:solidFill>
              <a:latin typeface="Montserrat"/>
            </a:endParaRPr>
          </a:p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  <a:defRPr/>
            </a:pPr>
            <a:r>
              <a:rPr lang="pt-BR" sz="2800" dirty="0">
                <a:solidFill>
                  <a:schemeClr val="tx1"/>
                </a:solidFill>
                <a:latin typeface="Montserrat"/>
              </a:rPr>
              <a:t>- Conferências: </a:t>
            </a:r>
          </a:p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  <a:defRPr/>
            </a:pPr>
            <a:endParaRPr lang="pt-BR" sz="2800" dirty="0">
              <a:solidFill>
                <a:schemeClr val="tx1"/>
              </a:solidFill>
              <a:latin typeface="Montserrat"/>
            </a:endParaRPr>
          </a:p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  <a:defRPr/>
            </a:pPr>
            <a:endParaRPr lang="pt-BR" sz="2800" dirty="0">
              <a:solidFill>
                <a:schemeClr val="tx1"/>
              </a:solidFill>
              <a:latin typeface="Montserrat"/>
            </a:endParaRPr>
          </a:p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  <a:defRPr/>
            </a:pPr>
            <a:r>
              <a:rPr lang="pt-BR" sz="2800" dirty="0">
                <a:solidFill>
                  <a:schemeClr val="tx1"/>
                </a:solidFill>
                <a:latin typeface="Montserrat"/>
              </a:rPr>
              <a:t>- </a:t>
            </a:r>
            <a:r>
              <a:rPr lang="pt-BR" sz="2800" dirty="0" err="1">
                <a:solidFill>
                  <a:schemeClr val="tx1"/>
                </a:solidFill>
                <a:latin typeface="Montserrat"/>
              </a:rPr>
              <a:t>CPs</a:t>
            </a:r>
            <a:r>
              <a:rPr lang="pt-BR" sz="2800" dirty="0">
                <a:solidFill>
                  <a:schemeClr val="tx1"/>
                </a:solidFill>
                <a:latin typeface="Montserrat"/>
              </a:rPr>
              <a:t>: </a:t>
            </a:r>
          </a:p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  <a:defRPr/>
            </a:pPr>
            <a:endParaRPr lang="pt-BR" sz="2800" dirty="0">
              <a:solidFill>
                <a:schemeClr val="tx1"/>
              </a:solidFill>
              <a:latin typeface="Montserrat"/>
            </a:endParaRPr>
          </a:p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  <a:defRPr/>
            </a:pPr>
            <a:endParaRPr lang="pt-BR" sz="2800" dirty="0">
              <a:solidFill>
                <a:schemeClr val="tx1"/>
              </a:solidFill>
              <a:latin typeface="Montserrat"/>
            </a:endParaRPr>
          </a:p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  <a:defRPr/>
            </a:pPr>
            <a:r>
              <a:rPr lang="pt-BR" sz="2800" dirty="0">
                <a:solidFill>
                  <a:schemeClr val="tx1"/>
                </a:solidFill>
                <a:latin typeface="Montserrat"/>
              </a:rPr>
              <a:t>- CC:</a:t>
            </a:r>
          </a:p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  <a:defRPr/>
            </a:pPr>
            <a:endParaRPr lang="pt-BR" sz="2800" dirty="0">
              <a:solidFill>
                <a:schemeClr val="tx1"/>
              </a:solidFill>
              <a:latin typeface="Montserrat"/>
            </a:endParaRPr>
          </a:p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  <a:defRPr/>
            </a:pPr>
            <a:endParaRPr lang="pt-BR" sz="2800" dirty="0">
              <a:solidFill>
                <a:schemeClr val="tx1"/>
              </a:solidFill>
              <a:latin typeface="Montserrat"/>
            </a:endParaRPr>
          </a:p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  <a:defRPr/>
            </a:pPr>
            <a:endParaRPr lang="pt-BR" sz="2800" dirty="0">
              <a:solidFill>
                <a:schemeClr val="tx1"/>
              </a:solidFill>
              <a:latin typeface="Montserrat"/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31471202-CC61-10CE-4702-D4122D1DB74A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75527231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9" name="Espaço Reservado para Conteúdo 2">
            <a:extLst>
              <a:ext uri="{FF2B5EF4-FFF2-40B4-BE49-F238E27FC236}">
                <a16:creationId xmlns:a16="http://schemas.microsoft.com/office/drawing/2014/main" id="{551274C9-7838-4A23-A73E-24FD2CA478E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0" y="839651"/>
            <a:ext cx="12192000" cy="883557"/>
          </a:xfrm>
        </p:spPr>
        <p:txBody>
          <a:bodyPr>
            <a:normAutofit fontScale="47500" lnSpcReduction="20000"/>
          </a:bodyPr>
          <a:lstStyle/>
          <a:p>
            <a:pPr marL="0" indent="0" algn="ctr">
              <a:spcBef>
                <a:spcPts val="100"/>
              </a:spcBef>
              <a:buNone/>
              <a:defRPr/>
            </a:pPr>
            <a:endParaRPr lang="pt-BR" altLang="pt-BR" sz="7200" dirty="0">
              <a:latin typeface="Montserrat" panose="00000500000000000000" pitchFamily="2" charset="0"/>
            </a:endParaRPr>
          </a:p>
          <a:p>
            <a:pPr marL="0" indent="0" algn="ctr">
              <a:spcBef>
                <a:spcPts val="100"/>
              </a:spcBef>
              <a:buNone/>
              <a:defRPr/>
            </a:pPr>
            <a:r>
              <a:rPr lang="pt-BR" altLang="pt-BR" sz="5900" b="1" dirty="0">
                <a:solidFill>
                  <a:srgbClr val="0053A1"/>
                </a:solidFill>
                <a:latin typeface="Montserrat" panose="00000500000000000000" pitchFamily="2" charset="0"/>
              </a:rPr>
              <a:t>Os desafios estão aí</a:t>
            </a:r>
          </a:p>
        </p:txBody>
      </p:sp>
      <p:pic>
        <p:nvPicPr>
          <p:cNvPr id="16" name="Picture 8" descr="O Que Fazer? - YouTube">
            <a:extLst>
              <a:ext uri="{FF2B5EF4-FFF2-40B4-BE49-F238E27FC236}">
                <a16:creationId xmlns:a16="http://schemas.microsoft.com/office/drawing/2014/main" id="{B61D5EC7-0283-4464-82B4-5B29F7C87C7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19625" y="2004514"/>
            <a:ext cx="2952750" cy="2952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0" name="Retângulo 19">
            <a:extLst>
              <a:ext uri="{FF2B5EF4-FFF2-40B4-BE49-F238E27FC236}">
                <a16:creationId xmlns:a16="http://schemas.microsoft.com/office/drawing/2014/main" id="{D64ED6CE-2AAA-49B2-8F10-1E686DCC812B}"/>
              </a:ext>
            </a:extLst>
          </p:cNvPr>
          <p:cNvSpPr/>
          <p:nvPr/>
        </p:nvSpPr>
        <p:spPr>
          <a:xfrm>
            <a:off x="1" y="5318508"/>
            <a:ext cx="12192000" cy="5238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defRPr/>
            </a:pPr>
            <a:r>
              <a:rPr lang="pt-BR" sz="2800" dirty="0"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Quais ações para o </a:t>
            </a:r>
            <a:r>
              <a:rPr lang="pt-BR" sz="2800" dirty="0" err="1"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reavivamento</a:t>
            </a:r>
            <a:r>
              <a:rPr lang="pt-BR" sz="2800" dirty="0"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 da SSVP? </a:t>
            </a:r>
            <a:endParaRPr lang="pt-BR" sz="2800" dirty="0">
              <a:latin typeface="Montserrat" panose="00000500000000000000" pitchFamily="2" charset="0"/>
            </a:endParaRPr>
          </a:p>
        </p:txBody>
      </p:sp>
      <p:pic>
        <p:nvPicPr>
          <p:cNvPr id="2" name="Imagem 1">
            <a:extLst>
              <a:ext uri="{FF2B5EF4-FFF2-40B4-BE49-F238E27FC236}">
                <a16:creationId xmlns:a16="http://schemas.microsoft.com/office/drawing/2014/main" id="{02A02B8D-B256-8023-A5A2-E01C4831039A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42713" y="1146258"/>
            <a:ext cx="1461672" cy="1504177"/>
          </a:xfrm>
          <a:prstGeom prst="rect">
            <a:avLst/>
          </a:prstGeom>
        </p:spPr>
      </p:pic>
      <p:sp>
        <p:nvSpPr>
          <p:cNvPr id="4" name="Retângulo 3">
            <a:extLst>
              <a:ext uri="{FF2B5EF4-FFF2-40B4-BE49-F238E27FC236}">
                <a16:creationId xmlns:a16="http://schemas.microsoft.com/office/drawing/2014/main" id="{AE48F923-7AF5-0C9D-D56B-45C503D9B1EF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1518591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3" name="Rectangle 4"/>
          <p:cNvSpPr>
            <a:spLocks noChangeArrowheads="1"/>
          </p:cNvSpPr>
          <p:nvPr/>
        </p:nvSpPr>
        <p:spPr bwMode="auto">
          <a:xfrm>
            <a:off x="304800" y="1074738"/>
            <a:ext cx="11558954" cy="442185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square" lIns="90000" tIns="46800" rIns="90000" bIns="46800">
            <a:spAutoFit/>
          </a:bodyPr>
          <a:lstStyle>
            <a:lvl1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1pPr>
            <a:lvl2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2pPr>
            <a:lvl3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3pPr>
            <a:lvl4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4pPr>
            <a:lvl5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9pPr>
          </a:lstStyle>
          <a:p>
            <a:pPr algn="ctr" eaLnBrk="1" hangingPunct="1">
              <a:lnSpc>
                <a:spcPct val="95000"/>
              </a:lnSpc>
              <a:buSzPct val="100000"/>
            </a:pPr>
            <a:r>
              <a:rPr lang="en-GB" altLang="pt-BR" sz="36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Desafios</a:t>
            </a:r>
            <a:r>
              <a:rPr lang="en-GB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 da </a:t>
            </a:r>
            <a:r>
              <a:rPr lang="en-GB" altLang="pt-BR" sz="36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Ecafo</a:t>
            </a:r>
            <a:r>
              <a:rPr lang="en-GB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:</a:t>
            </a:r>
          </a:p>
          <a:p>
            <a:pPr algn="just" eaLnBrk="1" hangingPunct="1">
              <a:lnSpc>
                <a:spcPct val="95000"/>
              </a:lnSpc>
              <a:buSzPct val="100000"/>
            </a:pPr>
            <a:endParaRPr lang="en-GB" altLang="pt-BR" sz="3600" b="1" i="1" dirty="0">
              <a:solidFill>
                <a:srgbClr val="0070C0"/>
              </a:solidFill>
              <a:latin typeface="Calibri" panose="020F0502020204030204" pitchFamily="34" charset="0"/>
            </a:endParaRPr>
          </a:p>
          <a:p>
            <a:pPr algn="just" eaLnBrk="1" hangingPunct="1">
              <a:lnSpc>
                <a:spcPct val="95000"/>
              </a:lnSpc>
              <a:buSzPct val="100000"/>
            </a:pPr>
            <a:endParaRPr lang="en-GB" altLang="pt-BR" sz="2800" b="1" i="1" dirty="0">
              <a:solidFill>
                <a:schemeClr val="tx1"/>
              </a:solidFill>
              <a:latin typeface="Montserrat"/>
            </a:endParaRPr>
          </a:p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  <a:defRPr/>
            </a:pPr>
            <a:r>
              <a:rPr lang="pt-BR" sz="2800" dirty="0">
                <a:solidFill>
                  <a:schemeClr val="tx1"/>
                </a:solidFill>
                <a:latin typeface="Montserrat"/>
              </a:rPr>
              <a:t>- Formar as bases (Conferências e </a:t>
            </a:r>
            <a:r>
              <a:rPr lang="pt-BR" sz="2800" dirty="0" err="1">
                <a:solidFill>
                  <a:schemeClr val="tx1"/>
                </a:solidFill>
                <a:latin typeface="Montserrat"/>
              </a:rPr>
              <a:t>CPs</a:t>
            </a:r>
            <a:r>
              <a:rPr lang="pt-BR" sz="2800" dirty="0">
                <a:solidFill>
                  <a:schemeClr val="tx1"/>
                </a:solidFill>
                <a:latin typeface="Montserrat"/>
              </a:rPr>
              <a:t>). </a:t>
            </a:r>
            <a:r>
              <a:rPr lang="pt-BR" dirty="0">
                <a:solidFill>
                  <a:schemeClr val="tx1"/>
                </a:solidFill>
                <a:latin typeface="Montserrat"/>
              </a:rPr>
              <a:t>(Famílias assistidas, relatórios, atas, mandatos vencidos, número de membros, frequência, atividades dos membros, </a:t>
            </a:r>
            <a:r>
              <a:rPr lang="pt-BR" dirty="0" err="1">
                <a:solidFill>
                  <a:schemeClr val="tx1"/>
                </a:solidFill>
                <a:latin typeface="Montserrat"/>
              </a:rPr>
              <a:t>etc</a:t>
            </a:r>
            <a:r>
              <a:rPr lang="pt-BR" dirty="0">
                <a:solidFill>
                  <a:schemeClr val="tx1"/>
                </a:solidFill>
                <a:latin typeface="Montserrat"/>
              </a:rPr>
              <a:t>)</a:t>
            </a:r>
          </a:p>
          <a:p>
            <a:pPr marL="457200" indent="-457200" algn="just">
              <a:lnSpc>
                <a:spcPct val="95000"/>
              </a:lnSpc>
              <a:buClr>
                <a:srgbClr val="FFFFFF"/>
              </a:buClr>
              <a:buSzPct val="100000"/>
              <a:buFontTx/>
              <a:buChar char="-"/>
              <a:defRPr/>
            </a:pPr>
            <a:endParaRPr lang="pt-BR" sz="2800" dirty="0">
              <a:solidFill>
                <a:schemeClr val="tx1"/>
              </a:solidFill>
              <a:latin typeface="Montserrat"/>
            </a:endParaRPr>
          </a:p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  <a:defRPr/>
            </a:pPr>
            <a:r>
              <a:rPr lang="pt-BR" sz="2800" dirty="0">
                <a:solidFill>
                  <a:schemeClr val="tx1"/>
                </a:solidFill>
                <a:latin typeface="Montserrat"/>
              </a:rPr>
              <a:t>- Manter a espiritualidade vicentina e o carisma da SSVP em todas as formações e encontros promovidos pela </a:t>
            </a:r>
            <a:r>
              <a:rPr lang="pt-BR" sz="2800" dirty="0" err="1">
                <a:solidFill>
                  <a:schemeClr val="tx1"/>
                </a:solidFill>
                <a:latin typeface="Montserrat"/>
              </a:rPr>
              <a:t>Ecafo</a:t>
            </a:r>
            <a:r>
              <a:rPr lang="pt-BR" sz="2800" dirty="0">
                <a:solidFill>
                  <a:schemeClr val="tx1"/>
                </a:solidFill>
                <a:latin typeface="Montserrat"/>
              </a:rPr>
              <a:t> e outros departamentos, incluindo as  músicas vicentinas e/ou que tenha a ver com nosso carisma.</a:t>
            </a:r>
            <a:endParaRPr lang="pt-BR" altLang="pt-BR" sz="2800" dirty="0">
              <a:solidFill>
                <a:srgbClr val="000000"/>
              </a:solidFill>
              <a:latin typeface="Calibri" panose="020F0502020204030204" pitchFamily="34" charset="0"/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754EF7A8-03F7-B2FD-ABA3-E5134F03C8D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744487176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3" name="Rectangle 4"/>
          <p:cNvSpPr>
            <a:spLocks noChangeArrowheads="1"/>
          </p:cNvSpPr>
          <p:nvPr/>
        </p:nvSpPr>
        <p:spPr bwMode="auto">
          <a:xfrm>
            <a:off x="1478451" y="1977379"/>
            <a:ext cx="9235097" cy="278448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square" lIns="90000" tIns="46800" rIns="90000" bIns="46800">
            <a:spAutoFit/>
          </a:bodyPr>
          <a:lstStyle>
            <a:lvl1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1pPr>
            <a:lvl2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2pPr>
            <a:lvl3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3pPr>
            <a:lvl4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4pPr>
            <a:lvl5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9pPr>
          </a:lstStyle>
          <a:p>
            <a:pPr algn="ctr">
              <a:lnSpc>
                <a:spcPct val="95000"/>
              </a:lnSpc>
              <a:buSzPct val="100000"/>
            </a:pPr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Diretrizes Gerais.</a:t>
            </a:r>
          </a:p>
          <a:p>
            <a:pPr algn="ctr">
              <a:lnSpc>
                <a:spcPct val="95000"/>
              </a:lnSpc>
              <a:buSzPct val="100000"/>
            </a:pPr>
            <a:endParaRPr lang="pt-BR" altLang="pt-BR" sz="3600" b="1" dirty="0">
              <a:solidFill>
                <a:srgbClr val="0070C0"/>
              </a:solidFill>
              <a:latin typeface="Garamond" panose="02020404030301010803" pitchFamily="18" charset="0"/>
            </a:endParaRPr>
          </a:p>
          <a:p>
            <a:pPr algn="ctr">
              <a:lnSpc>
                <a:spcPct val="95000"/>
              </a:lnSpc>
              <a:buSzPct val="100000"/>
            </a:pPr>
            <a:endParaRPr lang="pt-BR" altLang="pt-BR" sz="2800" dirty="0">
              <a:solidFill>
                <a:srgbClr val="C00000"/>
              </a:solidFill>
              <a:latin typeface="Montserrat"/>
            </a:endParaRPr>
          </a:p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</a:pPr>
            <a:r>
              <a:rPr lang="pt-BR" altLang="pt-BR" sz="2800" dirty="0">
                <a:solidFill>
                  <a:srgbClr val="000000"/>
                </a:solidFill>
                <a:latin typeface="Montserrat"/>
              </a:rPr>
              <a:t>A </a:t>
            </a:r>
            <a:r>
              <a:rPr lang="pt-BR" altLang="pt-BR" sz="2800" dirty="0" err="1">
                <a:solidFill>
                  <a:srgbClr val="000000"/>
                </a:solidFill>
                <a:latin typeface="Montserrat"/>
              </a:rPr>
              <a:t>Ecafo</a:t>
            </a:r>
            <a:r>
              <a:rPr lang="pt-BR" altLang="pt-BR" sz="2800" dirty="0">
                <a:solidFill>
                  <a:srgbClr val="000000"/>
                </a:solidFill>
                <a:latin typeface="Montserrat"/>
              </a:rPr>
              <a:t> é um departamento dos Conselhos e deve ajudá-los no desempenho de suas funções, inclusive no planejamento anual.</a:t>
            </a:r>
            <a:endParaRPr lang="pt-BR" altLang="pt-BR" sz="2800" dirty="0">
              <a:solidFill>
                <a:srgbClr val="000000"/>
              </a:solidFill>
              <a:latin typeface="Calibri" panose="020F0502020204030204" pitchFamily="34" charset="0"/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35D70F0E-BB73-541A-4B4E-D99C14458869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71771585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3" name="Rectangle 4"/>
          <p:cNvSpPr>
            <a:spLocks noChangeArrowheads="1"/>
          </p:cNvSpPr>
          <p:nvPr/>
        </p:nvSpPr>
        <p:spPr bwMode="auto">
          <a:xfrm>
            <a:off x="748747" y="1644015"/>
            <a:ext cx="10694506" cy="40125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square" lIns="90000" tIns="46800" rIns="90000" bIns="46800">
            <a:spAutoFit/>
          </a:bodyPr>
          <a:lstStyle>
            <a:lvl1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1pPr>
            <a:lvl2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2pPr>
            <a:lvl3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3pPr>
            <a:lvl4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4pPr>
            <a:lvl5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9pPr>
          </a:lstStyle>
          <a:p>
            <a:pPr algn="ctr">
              <a:lnSpc>
                <a:spcPct val="95000"/>
              </a:lnSpc>
              <a:buSzPct val="100000"/>
            </a:pPr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Diretrizes Gerais.</a:t>
            </a:r>
          </a:p>
          <a:p>
            <a:pPr algn="ctr">
              <a:lnSpc>
                <a:spcPct val="95000"/>
              </a:lnSpc>
              <a:buSzPct val="100000"/>
            </a:pPr>
            <a:endParaRPr lang="pt-BR" altLang="pt-BR" sz="3600" b="1" dirty="0">
              <a:solidFill>
                <a:srgbClr val="0070C0"/>
              </a:solidFill>
              <a:latin typeface="Garamond" panose="02020404030301010803" pitchFamily="18" charset="0"/>
            </a:endParaRPr>
          </a:p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</a:pPr>
            <a:r>
              <a:rPr lang="pt-BR" altLang="pt-BR" sz="2800" dirty="0">
                <a:solidFill>
                  <a:schemeClr val="tx1"/>
                </a:solidFill>
                <a:latin typeface="Montserrat"/>
              </a:rPr>
              <a:t>A coordenação de </a:t>
            </a:r>
            <a:r>
              <a:rPr lang="pt-BR" altLang="pt-BR" sz="2800" dirty="0" err="1">
                <a:solidFill>
                  <a:schemeClr val="tx1"/>
                </a:solidFill>
                <a:latin typeface="Montserrat"/>
              </a:rPr>
              <a:t>Ecafo</a:t>
            </a:r>
            <a:r>
              <a:rPr lang="pt-BR" altLang="pt-BR" sz="2800" dirty="0">
                <a:solidFill>
                  <a:schemeClr val="tx1"/>
                </a:solidFill>
                <a:latin typeface="Montserrat"/>
              </a:rPr>
              <a:t> precisa manter um bom relacionamento com todas as unidades vicentinas e </a:t>
            </a:r>
            <a:r>
              <a:rPr lang="pt-BR" altLang="pt-BR" sz="2800" b="1" dirty="0">
                <a:solidFill>
                  <a:srgbClr val="FF0000"/>
                </a:solidFill>
                <a:latin typeface="Montserrat"/>
              </a:rPr>
              <a:t>visitá-las periodicamente</a:t>
            </a:r>
            <a:r>
              <a:rPr lang="pt-BR" altLang="pt-BR" sz="2800" dirty="0">
                <a:solidFill>
                  <a:schemeClr val="tx1"/>
                </a:solidFill>
                <a:latin typeface="Montserrat"/>
              </a:rPr>
              <a:t>, incentivando todos a participarem dos eventos de formação e dos Módulos da </a:t>
            </a:r>
            <a:r>
              <a:rPr lang="pt-BR" altLang="pt-BR" sz="2800" dirty="0" err="1">
                <a:solidFill>
                  <a:srgbClr val="000000"/>
                </a:solidFill>
                <a:latin typeface="Montserrat"/>
              </a:rPr>
              <a:t>Ecafo</a:t>
            </a:r>
            <a:r>
              <a:rPr lang="pt-BR" altLang="pt-BR" sz="2800" dirty="0">
                <a:solidFill>
                  <a:schemeClr val="tx1"/>
                </a:solidFill>
                <a:latin typeface="Montserrat"/>
              </a:rPr>
              <a:t>.</a:t>
            </a:r>
          </a:p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</a:pPr>
            <a:endParaRPr lang="pt-BR" altLang="pt-BR" sz="2800" dirty="0">
              <a:solidFill>
                <a:schemeClr val="tx1"/>
              </a:solidFill>
              <a:latin typeface="Montserrat"/>
            </a:endParaRPr>
          </a:p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</a:pPr>
            <a:r>
              <a:rPr lang="pt-BR" altLang="pt-BR" sz="2800" dirty="0">
                <a:solidFill>
                  <a:schemeClr val="tx1"/>
                </a:solidFill>
                <a:latin typeface="Montserrat"/>
              </a:rPr>
              <a:t>A despesas da </a:t>
            </a:r>
            <a:r>
              <a:rPr lang="pt-BR" altLang="pt-BR" sz="2800" dirty="0" err="1">
                <a:solidFill>
                  <a:srgbClr val="000000"/>
                </a:solidFill>
                <a:latin typeface="Montserrat"/>
              </a:rPr>
              <a:t>Ecafo</a:t>
            </a:r>
            <a:r>
              <a:rPr lang="pt-BR" altLang="pt-BR" sz="2800" dirty="0">
                <a:solidFill>
                  <a:schemeClr val="tx1"/>
                </a:solidFill>
                <a:latin typeface="Montserrat"/>
              </a:rPr>
              <a:t> será custeada </a:t>
            </a:r>
            <a:r>
              <a:rPr lang="pt-BR" altLang="pt-BR" sz="2800" b="1" dirty="0">
                <a:solidFill>
                  <a:srgbClr val="FF0000"/>
                </a:solidFill>
                <a:latin typeface="Montserrat"/>
              </a:rPr>
              <a:t>pelo Conselho </a:t>
            </a:r>
            <a:r>
              <a:rPr lang="pt-BR" altLang="pt-BR" sz="2800" dirty="0">
                <a:solidFill>
                  <a:schemeClr val="tx1"/>
                </a:solidFill>
                <a:latin typeface="Montserrat"/>
              </a:rPr>
              <a:t>a que está vinculada;</a:t>
            </a:r>
            <a:endParaRPr lang="pt-BR" altLang="pt-BR" sz="2800" dirty="0">
              <a:solidFill>
                <a:srgbClr val="000000"/>
              </a:solidFill>
              <a:latin typeface="Calibri" panose="020F0502020204030204" pitchFamily="34" charset="0"/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6070A1B4-EBD2-4FFF-3936-5441C7B0B7FF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82154091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3" name="Rectangle 4"/>
          <p:cNvSpPr>
            <a:spLocks noChangeArrowheads="1"/>
          </p:cNvSpPr>
          <p:nvPr/>
        </p:nvSpPr>
        <p:spPr bwMode="auto">
          <a:xfrm>
            <a:off x="347729" y="1422745"/>
            <a:ext cx="11230377" cy="40125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square" lIns="90000" tIns="46800" rIns="90000" bIns="46800">
            <a:spAutoFit/>
          </a:bodyPr>
          <a:lstStyle>
            <a:lvl1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1pPr>
            <a:lvl2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2pPr>
            <a:lvl3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3pPr>
            <a:lvl4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4pPr>
            <a:lvl5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9pPr>
          </a:lstStyle>
          <a:p>
            <a:pPr algn="ctr">
              <a:lnSpc>
                <a:spcPct val="95000"/>
              </a:lnSpc>
              <a:buSzPct val="100000"/>
            </a:pPr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Diretrizes Gerais.</a:t>
            </a:r>
            <a:endParaRPr lang="pt-BR" altLang="pt-BR" sz="2800" b="1" dirty="0">
              <a:solidFill>
                <a:srgbClr val="0070C0"/>
              </a:solidFill>
              <a:latin typeface="Montserrat"/>
            </a:endParaRPr>
          </a:p>
          <a:p>
            <a:pPr algn="ctr">
              <a:lnSpc>
                <a:spcPct val="95000"/>
              </a:lnSpc>
              <a:buSzPct val="100000"/>
            </a:pPr>
            <a:endParaRPr lang="pt-BR" altLang="pt-BR" sz="2800" dirty="0">
              <a:solidFill>
                <a:srgbClr val="C00000"/>
              </a:solidFill>
              <a:latin typeface="Montserrat"/>
            </a:endParaRPr>
          </a:p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</a:pPr>
            <a:endParaRPr lang="pt-BR" altLang="pt-BR" dirty="0">
              <a:solidFill>
                <a:srgbClr val="000000"/>
              </a:solidFill>
              <a:latin typeface="Montserrat"/>
            </a:endParaRPr>
          </a:p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</a:pPr>
            <a:r>
              <a:rPr lang="pt-BR" altLang="pt-BR" sz="2800" dirty="0">
                <a:solidFill>
                  <a:srgbClr val="000000"/>
                </a:solidFill>
                <a:latin typeface="Montserrat"/>
              </a:rPr>
              <a:t>O CM nomeará o(a) coordenador(a) para orientar a </a:t>
            </a:r>
            <a:r>
              <a:rPr lang="pt-BR" altLang="pt-BR" sz="2800" dirty="0" err="1">
                <a:solidFill>
                  <a:srgbClr val="000000"/>
                </a:solidFill>
                <a:latin typeface="Montserrat"/>
              </a:rPr>
              <a:t>Ecafo</a:t>
            </a:r>
            <a:r>
              <a:rPr lang="pt-BR" altLang="pt-BR" sz="2800" dirty="0">
                <a:solidFill>
                  <a:srgbClr val="000000"/>
                </a:solidFill>
                <a:latin typeface="Montserrat"/>
              </a:rPr>
              <a:t> dos </a:t>
            </a:r>
            <a:r>
              <a:rPr lang="pt-BR" altLang="pt-BR" sz="2800" dirty="0" err="1">
                <a:solidFill>
                  <a:srgbClr val="000000"/>
                </a:solidFill>
                <a:latin typeface="Montserrat"/>
              </a:rPr>
              <a:t>CCs</a:t>
            </a:r>
            <a:r>
              <a:rPr lang="pt-BR" altLang="pt-BR" sz="2800" dirty="0">
                <a:solidFill>
                  <a:srgbClr val="000000"/>
                </a:solidFill>
                <a:latin typeface="Montserrat"/>
              </a:rPr>
              <a:t>.</a:t>
            </a:r>
          </a:p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</a:pPr>
            <a:endParaRPr lang="pt-BR" altLang="pt-BR" dirty="0">
              <a:solidFill>
                <a:srgbClr val="000000"/>
              </a:solidFill>
              <a:latin typeface="Montserrat"/>
            </a:endParaRPr>
          </a:p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</a:pPr>
            <a:r>
              <a:rPr lang="pt-BR" altLang="pt-BR" sz="2800" dirty="0">
                <a:solidFill>
                  <a:srgbClr val="000000"/>
                </a:solidFill>
                <a:latin typeface="Montserrat"/>
              </a:rPr>
              <a:t>O(A) coordenador(a) do CM poderá optar por ter uma equipe base para os trabalhos de orientação, contando, inclusive com a participação da </a:t>
            </a:r>
            <a:r>
              <a:rPr lang="pt-BR" altLang="pt-BR" sz="2800" b="1" dirty="0">
                <a:solidFill>
                  <a:srgbClr val="000000"/>
                </a:solidFill>
                <a:latin typeface="Montserrat"/>
              </a:rPr>
              <a:t>assessoria espiritual. </a:t>
            </a:r>
          </a:p>
          <a:p>
            <a:pPr algn="ctr" eaLnBrk="1" hangingPunct="1">
              <a:lnSpc>
                <a:spcPct val="95000"/>
              </a:lnSpc>
              <a:buSzPct val="100000"/>
            </a:pPr>
            <a:endParaRPr lang="pt-BR" altLang="pt-BR" sz="2800" dirty="0">
              <a:solidFill>
                <a:srgbClr val="000000"/>
              </a:solidFill>
              <a:latin typeface="Calibri" panose="020F0502020204030204" pitchFamily="34" charset="0"/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797D3D9F-FFD3-17D1-42B2-ABE5BFDFF1B2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94798816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3" name="Rectangle 4"/>
          <p:cNvSpPr>
            <a:spLocks noChangeArrowheads="1"/>
          </p:cNvSpPr>
          <p:nvPr/>
        </p:nvSpPr>
        <p:spPr bwMode="auto">
          <a:xfrm>
            <a:off x="596349" y="1471517"/>
            <a:ext cx="9939514" cy="363240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square" lIns="90000" tIns="46800" rIns="90000" bIns="46800">
            <a:spAutoFit/>
          </a:bodyPr>
          <a:lstStyle>
            <a:lvl1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1pPr>
            <a:lvl2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2pPr>
            <a:lvl3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3pPr>
            <a:lvl4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4pPr>
            <a:lvl5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9pPr>
          </a:lstStyle>
          <a:p>
            <a:pPr algn="ctr">
              <a:lnSpc>
                <a:spcPct val="95000"/>
              </a:lnSpc>
              <a:buSzPct val="100000"/>
            </a:pPr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Diretrizes Gerais.</a:t>
            </a:r>
            <a:endParaRPr lang="pt-BR" altLang="pt-BR" sz="2800" b="1" dirty="0">
              <a:solidFill>
                <a:srgbClr val="0070C0"/>
              </a:solidFill>
              <a:latin typeface="Montserrat"/>
            </a:endParaRPr>
          </a:p>
          <a:p>
            <a:pPr algn="ctr">
              <a:lnSpc>
                <a:spcPct val="95000"/>
              </a:lnSpc>
              <a:buSzPct val="100000"/>
            </a:pPr>
            <a:endParaRPr lang="pt-BR" altLang="pt-BR" sz="2800" dirty="0">
              <a:solidFill>
                <a:srgbClr val="C00000"/>
              </a:solidFill>
              <a:latin typeface="Montserrat"/>
            </a:endParaRPr>
          </a:p>
          <a:p>
            <a:pPr algn="ctr">
              <a:lnSpc>
                <a:spcPct val="95000"/>
              </a:lnSpc>
              <a:buSzPct val="100000"/>
            </a:pPr>
            <a:endParaRPr lang="pt-BR" altLang="pt-BR" sz="2800" dirty="0">
              <a:solidFill>
                <a:srgbClr val="C00000"/>
              </a:solidFill>
              <a:latin typeface="Montserrat"/>
            </a:endParaRPr>
          </a:p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</a:pPr>
            <a:endParaRPr lang="pt-BR" altLang="pt-BR" b="1" dirty="0">
              <a:solidFill>
                <a:srgbClr val="000000"/>
              </a:solidFill>
              <a:latin typeface="Montserrat"/>
            </a:endParaRPr>
          </a:p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</a:pPr>
            <a:r>
              <a:rPr lang="pt-BR" altLang="pt-BR" sz="2800" dirty="0">
                <a:solidFill>
                  <a:srgbClr val="000000"/>
                </a:solidFill>
                <a:latin typeface="Montserrat"/>
              </a:rPr>
              <a:t>O Conselho Central nomeará um coordenador e este formará  uma equipe de trabalho para auxiliá-lo. </a:t>
            </a:r>
            <a:r>
              <a:rPr lang="pt-BR" altLang="pt-BR" sz="1600" dirty="0">
                <a:solidFill>
                  <a:srgbClr val="000000"/>
                </a:solidFill>
                <a:latin typeface="Montserrat"/>
              </a:rPr>
              <a:t>Art.198, III </a:t>
            </a:r>
            <a:r>
              <a:rPr lang="pt-BR" altLang="pt-BR" sz="2400" dirty="0">
                <a:solidFill>
                  <a:srgbClr val="FF0000"/>
                </a:solidFill>
                <a:latin typeface="Montserrat"/>
              </a:rPr>
              <a:t>(equipe de </a:t>
            </a:r>
            <a:r>
              <a:rPr lang="pt-BR" sz="2400" dirty="0">
                <a:solidFill>
                  <a:srgbClr val="FF0000"/>
                </a:solidFill>
                <a:latin typeface="Montserrat" panose="00000500000000000000"/>
              </a:rPr>
              <a:t>apoio e de formadores) </a:t>
            </a:r>
          </a:p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</a:pPr>
            <a:endParaRPr lang="pt-BR" sz="2400" b="1" u="sng" dirty="0">
              <a:solidFill>
                <a:srgbClr val="FF0000"/>
              </a:solidFill>
              <a:latin typeface="Montserrat" panose="00000500000000000000"/>
            </a:endParaRPr>
          </a:p>
          <a:p>
            <a:pPr algn="ctr" eaLnBrk="1" hangingPunct="1">
              <a:lnSpc>
                <a:spcPct val="95000"/>
              </a:lnSpc>
              <a:buSzPct val="100000"/>
            </a:pPr>
            <a:endParaRPr lang="pt-BR" altLang="pt-BR" sz="2800" dirty="0">
              <a:solidFill>
                <a:srgbClr val="000000"/>
              </a:solidFill>
              <a:latin typeface="Calibri" panose="020F0502020204030204" pitchFamily="34" charset="0"/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1D08B5FE-A2C6-3BAF-EBA2-8606A1207FC6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04968518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3" name="Rectangle 4"/>
          <p:cNvSpPr>
            <a:spLocks noChangeArrowheads="1"/>
          </p:cNvSpPr>
          <p:nvPr/>
        </p:nvSpPr>
        <p:spPr bwMode="auto">
          <a:xfrm>
            <a:off x="251792" y="1471517"/>
            <a:ext cx="11786076" cy="55729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square" lIns="90000" tIns="46800" rIns="90000" bIns="46800">
            <a:spAutoFit/>
          </a:bodyPr>
          <a:lstStyle>
            <a:lvl1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1pPr>
            <a:lvl2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2pPr>
            <a:lvl3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3pPr>
            <a:lvl4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4pPr>
            <a:lvl5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9pPr>
          </a:lstStyle>
          <a:p>
            <a:pPr lvl="0"/>
            <a:r>
              <a:rPr lang="pt-BR" sz="2800" dirty="0">
                <a:solidFill>
                  <a:schemeClr val="tx1"/>
                </a:solidFill>
                <a:latin typeface="Montserrat"/>
                <a:cs typeface="Arial" panose="020B0604020202020204" pitchFamily="34" charset="0"/>
              </a:rPr>
              <a:t>Definir a equipe de trabalho da </a:t>
            </a:r>
            <a:r>
              <a:rPr lang="pt-BR" sz="2800" dirty="0" err="1">
                <a:solidFill>
                  <a:schemeClr val="tx1"/>
                </a:solidFill>
                <a:latin typeface="Montserrat"/>
                <a:cs typeface="Arial" panose="020B0604020202020204" pitchFamily="34" charset="0"/>
              </a:rPr>
              <a:t>Ecafo</a:t>
            </a:r>
            <a:r>
              <a:rPr lang="pt-BR" sz="2800" dirty="0">
                <a:solidFill>
                  <a:schemeClr val="tx1"/>
                </a:solidFill>
                <a:latin typeface="Montserrat"/>
                <a:cs typeface="Arial" panose="020B0604020202020204" pitchFamily="34" charset="0"/>
              </a:rPr>
              <a:t>: </a:t>
            </a:r>
            <a:r>
              <a:rPr lang="pt-BR" altLang="pt-BR" sz="2800" b="1" dirty="0">
                <a:solidFill>
                  <a:srgbClr val="FF0000"/>
                </a:solidFill>
                <a:latin typeface="Montserrat"/>
              </a:rPr>
              <a:t>Art.198, III</a:t>
            </a:r>
            <a:endParaRPr lang="pt-BR" sz="2800" b="1" dirty="0">
              <a:solidFill>
                <a:srgbClr val="FF0000"/>
              </a:solidFill>
              <a:latin typeface="Montserrat"/>
              <a:cs typeface="Arial" panose="020B0604020202020204" pitchFamily="34" charset="0"/>
            </a:endParaRPr>
          </a:p>
          <a:p>
            <a:pPr lvl="0"/>
            <a:endParaRPr lang="pt-BR" sz="2800" dirty="0">
              <a:solidFill>
                <a:schemeClr val="tx1"/>
              </a:solidFill>
              <a:latin typeface="Montserrat"/>
              <a:cs typeface="Arial" panose="020B0604020202020204" pitchFamily="34" charset="0"/>
            </a:endParaRPr>
          </a:p>
          <a:p>
            <a:pPr lvl="0"/>
            <a:r>
              <a:rPr lang="pt-BR" sz="2800" dirty="0">
                <a:solidFill>
                  <a:schemeClr val="tx1"/>
                </a:solidFill>
                <a:latin typeface="Montserrat"/>
                <a:cs typeface="Arial" panose="020B0604020202020204" pitchFamily="34" charset="0"/>
              </a:rPr>
              <a:t>- corpo docente (palestrantes ou formadores);</a:t>
            </a:r>
          </a:p>
          <a:p>
            <a:pPr lvl="0"/>
            <a:endParaRPr lang="pt-BR" sz="2800" dirty="0">
              <a:solidFill>
                <a:schemeClr val="tx1"/>
              </a:solidFill>
              <a:latin typeface="Montserrat"/>
              <a:cs typeface="Arial" panose="020B0604020202020204" pitchFamily="34" charset="0"/>
            </a:endParaRPr>
          </a:p>
          <a:p>
            <a:pPr lvl="0"/>
            <a:r>
              <a:rPr lang="pt-BR" sz="2800" dirty="0">
                <a:solidFill>
                  <a:schemeClr val="tx1"/>
                </a:solidFill>
                <a:latin typeface="Montserrat"/>
                <a:cs typeface="Arial" panose="020B0604020202020204" pitchFamily="34" charset="0"/>
              </a:rPr>
              <a:t>- equipe auxiliar (recepção, secretaria, canto, decoração, </a:t>
            </a:r>
            <a:r>
              <a:rPr lang="pt-BR" sz="2800" dirty="0" err="1">
                <a:solidFill>
                  <a:schemeClr val="tx1"/>
                </a:solidFill>
                <a:latin typeface="Montserrat"/>
                <a:cs typeface="Arial" panose="020B0604020202020204" pitchFamily="34" charset="0"/>
              </a:rPr>
              <a:t>etc</a:t>
            </a:r>
            <a:r>
              <a:rPr lang="pt-BR" sz="2800" dirty="0">
                <a:solidFill>
                  <a:schemeClr val="tx1"/>
                </a:solidFill>
                <a:latin typeface="Montserrat"/>
                <a:cs typeface="Arial" panose="020B0604020202020204" pitchFamily="34" charset="0"/>
              </a:rPr>
              <a:t>); </a:t>
            </a:r>
          </a:p>
          <a:p>
            <a:pPr lvl="0"/>
            <a:endParaRPr lang="pt-BR" sz="2800" dirty="0">
              <a:solidFill>
                <a:schemeClr val="tx1"/>
              </a:solidFill>
              <a:latin typeface="Montserrat"/>
              <a:cs typeface="Arial" panose="020B0604020202020204" pitchFamily="34" charset="0"/>
            </a:endParaRPr>
          </a:p>
          <a:p>
            <a:pPr lvl="0"/>
            <a:r>
              <a:rPr lang="pt-BR" sz="2800" dirty="0">
                <a:solidFill>
                  <a:schemeClr val="tx1"/>
                </a:solidFill>
                <a:latin typeface="Montserrat"/>
                <a:cs typeface="Arial" panose="020B0604020202020204" pitchFamily="34" charset="0"/>
              </a:rPr>
              <a:t>- equipe  de serviço </a:t>
            </a:r>
            <a:r>
              <a:rPr lang="pt-BR" sz="2700" dirty="0">
                <a:solidFill>
                  <a:schemeClr val="tx1"/>
                </a:solidFill>
                <a:latin typeface="Montserrat"/>
                <a:cs typeface="Arial" panose="020B0604020202020204" pitchFamily="34" charset="0"/>
              </a:rPr>
              <a:t>(preparação de alimentos, lanche, limpeza </a:t>
            </a:r>
            <a:r>
              <a:rPr lang="pt-BR" sz="2700" dirty="0" err="1">
                <a:solidFill>
                  <a:schemeClr val="tx1"/>
                </a:solidFill>
                <a:latin typeface="Montserrat"/>
                <a:cs typeface="Arial" panose="020B0604020202020204" pitchFamily="34" charset="0"/>
              </a:rPr>
              <a:t>etc</a:t>
            </a:r>
            <a:r>
              <a:rPr lang="pt-BR" sz="2700" dirty="0">
                <a:solidFill>
                  <a:schemeClr val="tx1"/>
                </a:solidFill>
                <a:latin typeface="Montserrat"/>
                <a:cs typeface="Arial" panose="020B0604020202020204" pitchFamily="34" charset="0"/>
              </a:rPr>
              <a:t>). </a:t>
            </a:r>
          </a:p>
          <a:p>
            <a:pPr algn="ctr" eaLnBrk="1" hangingPunct="1">
              <a:lnSpc>
                <a:spcPct val="95000"/>
              </a:lnSpc>
              <a:buSzPct val="100000"/>
            </a:pPr>
            <a:endParaRPr lang="pt-BR" altLang="pt-BR" sz="2800" dirty="0">
              <a:solidFill>
                <a:srgbClr val="000000"/>
              </a:solidFill>
              <a:latin typeface="Calibri" panose="020F0502020204030204" pitchFamily="34" charset="0"/>
            </a:endParaRPr>
          </a:p>
          <a:p>
            <a:pPr>
              <a:lnSpc>
                <a:spcPct val="95000"/>
              </a:lnSpc>
              <a:buSzPct val="100000"/>
            </a:pPr>
            <a:r>
              <a:rPr lang="pt-BR" sz="2800" b="1" dirty="0">
                <a:solidFill>
                  <a:srgbClr val="FF0000"/>
                </a:solidFill>
                <a:latin typeface="Montserrat" panose="00000500000000000000"/>
              </a:rPr>
              <a:t>META:</a:t>
            </a:r>
            <a:r>
              <a:rPr lang="pt-BR" sz="2800" dirty="0">
                <a:solidFill>
                  <a:srgbClr val="FF0000"/>
                </a:solidFill>
                <a:latin typeface="Montserrat" panose="00000500000000000000"/>
              </a:rPr>
              <a:t> ?????????</a:t>
            </a:r>
          </a:p>
          <a:p>
            <a:pPr>
              <a:lnSpc>
                <a:spcPct val="95000"/>
              </a:lnSpc>
              <a:buSzPct val="100000"/>
            </a:pPr>
            <a:endParaRPr lang="pt-BR" sz="2800" dirty="0">
              <a:solidFill>
                <a:srgbClr val="FF0000"/>
              </a:solidFill>
              <a:latin typeface="Montserrat" panose="00000500000000000000"/>
            </a:endParaRPr>
          </a:p>
          <a:p>
            <a:pPr>
              <a:lnSpc>
                <a:spcPct val="95000"/>
              </a:lnSpc>
              <a:buSzPct val="100000"/>
            </a:pPr>
            <a:endParaRPr lang="pt-BR" sz="2800" dirty="0">
              <a:solidFill>
                <a:srgbClr val="FF0000"/>
              </a:solidFill>
              <a:latin typeface="Montserrat" panose="00000500000000000000"/>
            </a:endParaRPr>
          </a:p>
          <a:p>
            <a:pPr algn="ctr" eaLnBrk="1" hangingPunct="1">
              <a:lnSpc>
                <a:spcPct val="95000"/>
              </a:lnSpc>
              <a:buSzPct val="100000"/>
            </a:pPr>
            <a:endParaRPr lang="pt-BR" altLang="pt-BR" sz="2800" dirty="0">
              <a:solidFill>
                <a:srgbClr val="000000"/>
              </a:solidFill>
              <a:latin typeface="Calibri" panose="020F0502020204030204" pitchFamily="34" charset="0"/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1D08B5FE-A2C6-3BAF-EBA2-8606A1207FC6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950560743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3" name="Rectangle 4"/>
          <p:cNvSpPr>
            <a:spLocks noChangeArrowheads="1"/>
          </p:cNvSpPr>
          <p:nvPr/>
        </p:nvSpPr>
        <p:spPr bwMode="auto">
          <a:xfrm>
            <a:off x="154132" y="1205433"/>
            <a:ext cx="11883735" cy="488967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square" lIns="90000" tIns="46800" rIns="90000" bIns="46800">
            <a:spAutoFit/>
          </a:bodyPr>
          <a:lstStyle>
            <a:lvl1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1pPr>
            <a:lvl2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2pPr>
            <a:lvl3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3pPr>
            <a:lvl4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4pPr>
            <a:lvl5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9pPr>
          </a:lstStyle>
          <a:p>
            <a:pPr algn="ctr">
              <a:lnSpc>
                <a:spcPct val="95000"/>
              </a:lnSpc>
              <a:buSzPct val="100000"/>
            </a:pPr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Diretrizes Gerais.</a:t>
            </a:r>
          </a:p>
          <a:p>
            <a:pPr algn="ctr">
              <a:lnSpc>
                <a:spcPct val="95000"/>
              </a:lnSpc>
              <a:buSzPct val="100000"/>
            </a:pPr>
            <a:endParaRPr lang="pt-BR" altLang="pt-BR" sz="1200" b="1" dirty="0">
              <a:solidFill>
                <a:srgbClr val="0070C0"/>
              </a:solidFill>
              <a:latin typeface="Montserrat"/>
            </a:endParaRPr>
          </a:p>
          <a:p>
            <a:pPr algn="ctr">
              <a:lnSpc>
                <a:spcPct val="95000"/>
              </a:lnSpc>
              <a:buSzPct val="100000"/>
            </a:pPr>
            <a:endParaRPr lang="pt-BR" altLang="pt-BR" sz="2800" dirty="0">
              <a:solidFill>
                <a:schemeClr val="tx1"/>
              </a:solidFill>
              <a:latin typeface="Montserrat"/>
            </a:endParaRPr>
          </a:p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  <a:defRPr/>
            </a:pPr>
            <a:endParaRPr lang="pt-BR" sz="2800" dirty="0">
              <a:solidFill>
                <a:schemeClr val="tx1"/>
              </a:solidFill>
              <a:latin typeface="Montserrat"/>
            </a:endParaRPr>
          </a:p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  <a:defRPr/>
            </a:pPr>
            <a:r>
              <a:rPr lang="pt-BR" sz="2800" dirty="0">
                <a:solidFill>
                  <a:schemeClr val="tx1"/>
                </a:solidFill>
                <a:latin typeface="Montserrat"/>
              </a:rPr>
              <a:t>A equipe da </a:t>
            </a:r>
            <a:r>
              <a:rPr lang="pt-BR" sz="2800" dirty="0" err="1">
                <a:solidFill>
                  <a:schemeClr val="tx1"/>
                </a:solidFill>
                <a:latin typeface="Montserrat"/>
              </a:rPr>
              <a:t>Ecafo</a:t>
            </a:r>
            <a:r>
              <a:rPr lang="pt-BR" sz="2800" dirty="0">
                <a:solidFill>
                  <a:schemeClr val="tx1"/>
                </a:solidFill>
                <a:latin typeface="Montserrat"/>
              </a:rPr>
              <a:t> do CC terá como foco ajudar o(a) coordenador(a) na organização das atividades, planejamentos e execução da aplicação dos módulos, dos encontros, eventos, etc. </a:t>
            </a:r>
          </a:p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  <a:defRPr/>
            </a:pPr>
            <a:endParaRPr lang="pt-BR" sz="2800" dirty="0">
              <a:solidFill>
                <a:schemeClr val="tx1"/>
              </a:solidFill>
              <a:latin typeface="Montserrat"/>
            </a:endParaRPr>
          </a:p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  <a:defRPr/>
            </a:pPr>
            <a:r>
              <a:rPr lang="pt-BR" sz="2800" dirty="0">
                <a:solidFill>
                  <a:schemeClr val="tx1"/>
                </a:solidFill>
                <a:latin typeface="Montserrat"/>
              </a:rPr>
              <a:t>O(a) coordenador(a) precisa capacitar pessoas para auxiliá-lo na aplicação dos conteúdos de formação.</a:t>
            </a:r>
          </a:p>
          <a:p>
            <a:pPr marL="457200" indent="-457200" algn="just">
              <a:lnSpc>
                <a:spcPct val="95000"/>
              </a:lnSpc>
              <a:buClr>
                <a:srgbClr val="FFFFFF"/>
              </a:buClr>
              <a:buSzPct val="100000"/>
              <a:buFontTx/>
              <a:buChar char="-"/>
              <a:defRPr/>
            </a:pPr>
            <a:endParaRPr lang="pt-BR" sz="2800" b="1" u="sng" dirty="0">
              <a:solidFill>
                <a:srgbClr val="FF0000"/>
              </a:solidFill>
              <a:latin typeface="Montserrat"/>
            </a:endParaRPr>
          </a:p>
          <a:p>
            <a:pPr marL="457200" indent="-457200" algn="just">
              <a:lnSpc>
                <a:spcPct val="95000"/>
              </a:lnSpc>
              <a:buClr>
                <a:srgbClr val="FFFFFF"/>
              </a:buClr>
              <a:buSzPct val="100000"/>
              <a:buFontTx/>
              <a:buChar char="-"/>
              <a:defRPr/>
            </a:pPr>
            <a:r>
              <a:rPr lang="pt-BR" sz="2800" b="1" u="sng" dirty="0">
                <a:solidFill>
                  <a:srgbClr val="FF0000"/>
                </a:solidFill>
                <a:latin typeface="Montserrat"/>
              </a:rPr>
              <a:t>META</a:t>
            </a:r>
            <a:r>
              <a:rPr lang="pt-BR" sz="2800" b="1" dirty="0">
                <a:solidFill>
                  <a:srgbClr val="FF0000"/>
                </a:solidFill>
                <a:latin typeface="Montserrat"/>
              </a:rPr>
              <a:t>: </a:t>
            </a:r>
            <a:r>
              <a:rPr lang="pt-BR" dirty="0">
                <a:solidFill>
                  <a:schemeClr val="tx1"/>
                </a:solidFill>
                <a:latin typeface="Montserrat"/>
              </a:rPr>
              <a:t>??????????</a:t>
            </a:r>
            <a:endParaRPr lang="pt-BR" sz="2800" b="1" u="sng" dirty="0">
              <a:solidFill>
                <a:srgbClr val="FF0000"/>
              </a:solidFill>
              <a:latin typeface="Montserrat"/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B24BA0AD-31FE-723A-14C7-BFDED9105B6E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50350122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3" name="Rectangle 4"/>
          <p:cNvSpPr>
            <a:spLocks noChangeArrowheads="1"/>
          </p:cNvSpPr>
          <p:nvPr/>
        </p:nvSpPr>
        <p:spPr bwMode="auto">
          <a:xfrm>
            <a:off x="154132" y="1205433"/>
            <a:ext cx="11883735" cy="41294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square" lIns="90000" tIns="46800" rIns="90000" bIns="46800">
            <a:spAutoFit/>
          </a:bodyPr>
          <a:lstStyle>
            <a:lvl1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1pPr>
            <a:lvl2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2pPr>
            <a:lvl3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3pPr>
            <a:lvl4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4pPr>
            <a:lvl5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9pPr>
          </a:lstStyle>
          <a:p>
            <a:pPr algn="ctr">
              <a:lnSpc>
                <a:spcPct val="95000"/>
              </a:lnSpc>
              <a:buSzPct val="100000"/>
            </a:pPr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Diretrizes Gerais.</a:t>
            </a:r>
          </a:p>
          <a:p>
            <a:pPr algn="ctr">
              <a:lnSpc>
                <a:spcPct val="95000"/>
              </a:lnSpc>
              <a:buSzPct val="100000"/>
            </a:pPr>
            <a:endParaRPr lang="pt-BR" altLang="pt-BR" sz="1200" b="1" dirty="0">
              <a:solidFill>
                <a:srgbClr val="0070C0"/>
              </a:solidFill>
              <a:latin typeface="Montserrat"/>
            </a:endParaRPr>
          </a:p>
          <a:p>
            <a:pPr algn="ctr">
              <a:lnSpc>
                <a:spcPct val="95000"/>
              </a:lnSpc>
              <a:buSzPct val="100000"/>
            </a:pPr>
            <a:endParaRPr lang="pt-BR" altLang="pt-BR" sz="2800" dirty="0">
              <a:solidFill>
                <a:schemeClr val="tx1"/>
              </a:solidFill>
              <a:latin typeface="Montserrat"/>
            </a:endParaRPr>
          </a:p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  <a:defRPr/>
            </a:pPr>
            <a:endParaRPr lang="pt-BR" sz="2800" dirty="0">
              <a:solidFill>
                <a:schemeClr val="tx1"/>
              </a:solidFill>
              <a:latin typeface="Montserrat"/>
            </a:endParaRPr>
          </a:p>
          <a:p>
            <a:pPr algn="just" eaLnBrk="1" hangingPunct="1">
              <a:lnSpc>
                <a:spcPct val="95000"/>
              </a:lnSpc>
              <a:buClr>
                <a:srgbClr val="FFFFFF"/>
              </a:buClr>
              <a:buSzPct val="100000"/>
            </a:pPr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O coordenador da ECAFO é membro da diretoria do Conselho. </a:t>
            </a:r>
          </a:p>
          <a:p>
            <a:pPr algn="just" eaLnBrk="1" hangingPunct="1">
              <a:lnSpc>
                <a:spcPct val="95000"/>
              </a:lnSpc>
              <a:buClr>
                <a:srgbClr val="FFFFFF"/>
              </a:buClr>
              <a:buSzPct val="100000"/>
            </a:pPr>
            <a:r>
              <a:rPr lang="pt-BR" altLang="pt-BR" sz="1600" dirty="0">
                <a:solidFill>
                  <a:srgbClr val="000000"/>
                </a:solidFill>
                <a:latin typeface="Montserrat" panose="00000500000000000000" pitchFamily="2" charset="0"/>
              </a:rPr>
              <a:t>Art. </a:t>
            </a:r>
            <a:r>
              <a:rPr lang="pt-BR" altLang="pt-BR" sz="1600" dirty="0">
                <a:solidFill>
                  <a:schemeClr val="tx1"/>
                </a:solidFill>
                <a:latin typeface="Montserrat" panose="00000500000000000000" pitchFamily="2" charset="0"/>
              </a:rPr>
              <a:t>198 </a:t>
            </a:r>
            <a:r>
              <a:rPr lang="pt-BR" sz="1600" i="0" u="none" strike="noStrike" baseline="0" dirty="0">
                <a:solidFill>
                  <a:schemeClr val="tx1"/>
                </a:solidFill>
                <a:latin typeface="Montserrat" panose="00000500000000000000" pitchFamily="2" charset="0"/>
              </a:rPr>
              <a:t>§ 2º </a:t>
            </a:r>
            <a:r>
              <a:rPr lang="pt-BR" sz="1600" i="0" u="none" strike="noStrike" baseline="0" dirty="0">
                <a:solidFill>
                  <a:schemeClr val="tx1"/>
                </a:solidFill>
                <a:latin typeface="Calibri-Bold"/>
              </a:rPr>
              <a:t>e</a:t>
            </a:r>
            <a:r>
              <a:rPr lang="pt-BR" sz="1600" b="1" i="0" u="none" strike="noStrike" baseline="0" dirty="0">
                <a:solidFill>
                  <a:schemeClr val="tx1"/>
                </a:solidFill>
                <a:latin typeface="Calibri-Bold"/>
              </a:rPr>
              <a:t> </a:t>
            </a:r>
            <a:r>
              <a:rPr lang="pt-BR" altLang="pt-BR" sz="1600" dirty="0">
                <a:solidFill>
                  <a:schemeClr val="tx1"/>
                </a:solidFill>
                <a:latin typeface="Montserrat" panose="00000500000000000000" pitchFamily="2" charset="0"/>
              </a:rPr>
              <a:t>201</a:t>
            </a:r>
          </a:p>
          <a:p>
            <a:pPr algn="just" eaLnBrk="1" hangingPunct="1">
              <a:lnSpc>
                <a:spcPct val="95000"/>
              </a:lnSpc>
              <a:buClr>
                <a:srgbClr val="FFFFFF"/>
              </a:buClr>
              <a:buSzPct val="100000"/>
            </a:pPr>
            <a:endParaRPr lang="pt-BR" altLang="pt-BR" sz="2800" dirty="0">
              <a:solidFill>
                <a:srgbClr val="000000"/>
              </a:solidFill>
              <a:latin typeface="Montserrat" panose="00000500000000000000" pitchFamily="2" charset="0"/>
            </a:endParaRPr>
          </a:p>
          <a:p>
            <a:pPr algn="just" eaLnBrk="1" hangingPunct="1">
              <a:lnSpc>
                <a:spcPct val="95000"/>
              </a:lnSpc>
              <a:buClr>
                <a:srgbClr val="FFFFFF"/>
              </a:buClr>
              <a:buSzPct val="100000"/>
            </a:pPr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Precisa manter um bom relacionamento com todas as unidades vicentinas e visitá-las periodicamente, incentivando todos a participarem dos eventos de formação e dos Módulos da ECAFO. </a:t>
            </a:r>
            <a:r>
              <a:rPr lang="pt-BR" altLang="pt-BR" sz="1600" dirty="0">
                <a:solidFill>
                  <a:srgbClr val="000000"/>
                </a:solidFill>
                <a:latin typeface="Montserrat" panose="00000500000000000000" pitchFamily="2" charset="0"/>
              </a:rPr>
              <a:t>At. 203, IV</a:t>
            </a:r>
            <a:endParaRPr lang="pt-BR" altLang="pt-BR" sz="2800" dirty="0">
              <a:solidFill>
                <a:srgbClr val="000000"/>
              </a:solidFill>
              <a:latin typeface="Montserrat" panose="00000500000000000000" pitchFamily="2" charset="0"/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B24BA0AD-31FE-723A-14C7-BFDED9105B6E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63056708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3" name="Rectangle 4"/>
          <p:cNvSpPr>
            <a:spLocks noChangeArrowheads="1"/>
          </p:cNvSpPr>
          <p:nvPr/>
        </p:nvSpPr>
        <p:spPr bwMode="auto">
          <a:xfrm>
            <a:off x="477078" y="1684854"/>
            <a:ext cx="11092069" cy="354468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square" lIns="90000" tIns="46800" rIns="90000" bIns="46800">
            <a:spAutoFit/>
          </a:bodyPr>
          <a:lstStyle>
            <a:lvl1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1pPr>
            <a:lvl2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2pPr>
            <a:lvl3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3pPr>
            <a:lvl4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4pPr>
            <a:lvl5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bg1"/>
                </a:solidFill>
                <a:latin typeface="Arial" panose="020B0604020202020204" pitchFamily="34" charset="0"/>
                <a:ea typeface="Microsoft YaHei" panose="020B0503020204020204" pitchFamily="34" charset="-122"/>
              </a:defRPr>
            </a:lvl9pPr>
          </a:lstStyle>
          <a:p>
            <a:pPr algn="ctr">
              <a:lnSpc>
                <a:spcPct val="95000"/>
              </a:lnSpc>
              <a:buSzPct val="100000"/>
            </a:pPr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Diretrizes Gerais.</a:t>
            </a:r>
          </a:p>
          <a:p>
            <a:pPr algn="ctr">
              <a:lnSpc>
                <a:spcPct val="95000"/>
              </a:lnSpc>
              <a:buSzPct val="100000"/>
            </a:pPr>
            <a:endParaRPr lang="pt-BR" altLang="pt-BR" sz="1200" b="1" dirty="0">
              <a:solidFill>
                <a:srgbClr val="0070C0"/>
              </a:solidFill>
              <a:latin typeface="Montserrat"/>
            </a:endParaRPr>
          </a:p>
          <a:p>
            <a:pPr algn="ctr">
              <a:lnSpc>
                <a:spcPct val="95000"/>
              </a:lnSpc>
              <a:buSzPct val="100000"/>
            </a:pPr>
            <a:endParaRPr lang="pt-BR" altLang="pt-BR" sz="2800" dirty="0">
              <a:solidFill>
                <a:schemeClr val="tx1"/>
              </a:solidFill>
              <a:latin typeface="Montserrat"/>
            </a:endParaRPr>
          </a:p>
          <a:p>
            <a:pPr marL="457200" indent="-457200" algn="just">
              <a:lnSpc>
                <a:spcPct val="95000"/>
              </a:lnSpc>
              <a:buClr>
                <a:srgbClr val="FFFFFF"/>
              </a:buClr>
              <a:buSzPct val="100000"/>
              <a:buFontTx/>
              <a:buChar char="-"/>
              <a:defRPr/>
            </a:pPr>
            <a:r>
              <a:rPr lang="pt-BR" sz="2800" dirty="0">
                <a:solidFill>
                  <a:schemeClr val="tx1"/>
                </a:solidFill>
                <a:latin typeface="Montserrat"/>
              </a:rPr>
              <a:t>Os </a:t>
            </a:r>
            <a:r>
              <a:rPr lang="pt-BR" sz="2800" dirty="0" err="1">
                <a:solidFill>
                  <a:schemeClr val="tx1"/>
                </a:solidFill>
                <a:latin typeface="Montserrat"/>
              </a:rPr>
              <a:t>CCs</a:t>
            </a:r>
            <a:r>
              <a:rPr lang="pt-BR" sz="2800" dirty="0">
                <a:solidFill>
                  <a:schemeClr val="tx1"/>
                </a:solidFill>
                <a:latin typeface="Montserrat"/>
              </a:rPr>
              <a:t> devem organizar a </a:t>
            </a:r>
            <a:r>
              <a:rPr lang="pt-BR" altLang="pt-BR" sz="2800" dirty="0" err="1">
                <a:solidFill>
                  <a:srgbClr val="000000"/>
                </a:solidFill>
                <a:latin typeface="Montserrat"/>
              </a:rPr>
              <a:t>Ecafo</a:t>
            </a:r>
            <a:r>
              <a:rPr lang="pt-BR" sz="2800" dirty="0">
                <a:solidFill>
                  <a:schemeClr val="tx1"/>
                </a:solidFill>
                <a:latin typeface="Montserrat"/>
              </a:rPr>
              <a:t> permanente proporcionando formação cristã e vicentina, orientando sobre as questões de justiça social e/ou outros temas de acordo com a realidade presente. </a:t>
            </a:r>
            <a:r>
              <a:rPr lang="pt-BR" sz="1200" dirty="0">
                <a:solidFill>
                  <a:schemeClr val="tx1"/>
                </a:solidFill>
                <a:latin typeface="Montserrat"/>
              </a:rPr>
              <a:t>Art.198</a:t>
            </a:r>
            <a:r>
              <a:rPr lang="pt-BR" sz="1400" dirty="0">
                <a:solidFill>
                  <a:schemeClr val="tx1"/>
                </a:solidFill>
                <a:latin typeface="Montserrat"/>
              </a:rPr>
              <a:t> e 202,II</a:t>
            </a:r>
            <a:endParaRPr lang="pt-BR" sz="2000" dirty="0">
              <a:solidFill>
                <a:schemeClr val="tx1"/>
              </a:solidFill>
              <a:latin typeface="Montserrat"/>
            </a:endParaRPr>
          </a:p>
          <a:p>
            <a:pPr marL="342900" indent="-342900" algn="just">
              <a:lnSpc>
                <a:spcPct val="95000"/>
              </a:lnSpc>
              <a:buClr>
                <a:srgbClr val="FFFFFF"/>
              </a:buClr>
              <a:buSzPct val="100000"/>
              <a:buFontTx/>
              <a:buChar char="-"/>
              <a:defRPr/>
            </a:pPr>
            <a:r>
              <a:rPr lang="pt-BR" sz="2000" b="1" dirty="0">
                <a:solidFill>
                  <a:schemeClr val="tx1"/>
                </a:solidFill>
                <a:latin typeface="Montserrat"/>
              </a:rPr>
              <a:t>  </a:t>
            </a:r>
          </a:p>
          <a:p>
            <a:pPr marL="342900" indent="-342900" algn="just">
              <a:lnSpc>
                <a:spcPct val="95000"/>
              </a:lnSpc>
              <a:buClr>
                <a:srgbClr val="FFFFFF"/>
              </a:buClr>
              <a:buSzPct val="100000"/>
              <a:buFontTx/>
              <a:buChar char="-"/>
              <a:defRPr/>
            </a:pPr>
            <a:r>
              <a:rPr lang="pt-BR" sz="2800" b="1" dirty="0">
                <a:solidFill>
                  <a:srgbClr val="FF0000"/>
                </a:solidFill>
                <a:latin typeface="Montserrat"/>
              </a:rPr>
              <a:t>PLANEJAMENTO: </a:t>
            </a:r>
            <a:r>
              <a:rPr lang="pt-BR" dirty="0">
                <a:solidFill>
                  <a:schemeClr val="tx1"/>
                </a:solidFill>
                <a:latin typeface="Montserrat"/>
              </a:rPr>
              <a:t> ???????</a:t>
            </a:r>
            <a:endParaRPr lang="pt-BR" altLang="pt-BR" sz="2800" b="1" dirty="0">
              <a:solidFill>
                <a:schemeClr val="tx1"/>
              </a:solidFill>
              <a:latin typeface="Calibri" panose="020F0502020204030204" pitchFamily="34" charset="0"/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427AA05C-D6A1-EDC9-5E3B-98417D58BCA7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75016533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ED90EC3D-482A-4E73-B198-E8341A0D097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401785" y="2962142"/>
            <a:ext cx="6705494" cy="1717718"/>
          </a:xfrm>
        </p:spPr>
        <p:txBody>
          <a:bodyPr rtlCol="0" anchor="b">
            <a:noAutofit/>
          </a:bodyPr>
          <a:lstStyle/>
          <a:p>
            <a:pPr>
              <a:defRPr/>
            </a:pPr>
            <a: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  <a:t>Formação Básica</a:t>
            </a:r>
            <a:b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</a:br>
            <a: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  <a:t>1ª parte</a:t>
            </a:r>
            <a:endParaRPr lang="pt-BR" sz="4400" b="1" dirty="0">
              <a:latin typeface="Garamond" panose="02020404030301010803" pitchFamily="18" charset="0"/>
            </a:endParaRPr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7" name="Título 1">
            <a:extLst>
              <a:ext uri="{FF2B5EF4-FFF2-40B4-BE49-F238E27FC236}">
                <a16:creationId xmlns:a16="http://schemas.microsoft.com/office/drawing/2014/main" id="{72D1E14B-39EC-4AB2-8006-513AE222CE78}"/>
              </a:ext>
            </a:extLst>
          </p:cNvPr>
          <p:cNvSpPr txBox="1">
            <a:spLocks/>
          </p:cNvSpPr>
          <p:nvPr/>
        </p:nvSpPr>
        <p:spPr>
          <a:xfrm>
            <a:off x="122560" y="3143878"/>
            <a:ext cx="7491798" cy="939240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>
              <a:defRPr/>
            </a:pPr>
            <a:r>
              <a:rPr lang="pt-BR" sz="3600" b="1" dirty="0">
                <a:solidFill>
                  <a:schemeClr val="bg1"/>
                </a:solidFill>
                <a:latin typeface="Garamond" panose="02020404030301010803" pitchFamily="18" charset="0"/>
              </a:rPr>
              <a:t>COORDENAÇÕES  DE ECAFO</a:t>
            </a:r>
            <a:endParaRPr lang="pt-BR" sz="3600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23335000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ED90EC3D-482A-4E73-B198-E8341A0D097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401785" y="2962142"/>
            <a:ext cx="6705494" cy="1717718"/>
          </a:xfrm>
        </p:spPr>
        <p:txBody>
          <a:bodyPr rtlCol="0" anchor="b">
            <a:noAutofit/>
          </a:bodyPr>
          <a:lstStyle/>
          <a:p>
            <a:pPr>
              <a:defRPr/>
            </a:pPr>
            <a: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  <a:t>Formação Básica</a:t>
            </a:r>
            <a:b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</a:br>
            <a: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  <a:t>1ª parte</a:t>
            </a:r>
            <a:endParaRPr lang="pt-BR" sz="4400" b="1" dirty="0">
              <a:latin typeface="Garamond" panose="02020404030301010803" pitchFamily="18" charset="0"/>
            </a:endParaRPr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sp>
        <p:nvSpPr>
          <p:cNvPr id="17" name="Título 1">
            <a:extLst>
              <a:ext uri="{FF2B5EF4-FFF2-40B4-BE49-F238E27FC236}">
                <a16:creationId xmlns:a16="http://schemas.microsoft.com/office/drawing/2014/main" id="{72D1E14B-39EC-4AB2-8006-513AE222CE78}"/>
              </a:ext>
            </a:extLst>
          </p:cNvPr>
          <p:cNvSpPr txBox="1">
            <a:spLocks/>
          </p:cNvSpPr>
          <p:nvPr/>
        </p:nvSpPr>
        <p:spPr>
          <a:xfrm>
            <a:off x="101599" y="1447442"/>
            <a:ext cx="7791983" cy="3429000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>
              <a:defRPr/>
            </a:pPr>
            <a:r>
              <a:rPr lang="pt-BR" sz="3600" b="1" dirty="0">
                <a:solidFill>
                  <a:schemeClr val="bg1"/>
                </a:solidFill>
                <a:latin typeface="Garamond" panose="02020404030301010803" pitchFamily="18" charset="0"/>
              </a:rPr>
              <a:t>COORDENAÇÕES  DE ECAFO EM: </a:t>
            </a:r>
          </a:p>
          <a:p>
            <a:pPr>
              <a:defRPr/>
            </a:pPr>
            <a:endParaRPr lang="pt-BR" sz="20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r>
              <a:rPr lang="pt-BR" sz="3600" b="1" dirty="0">
                <a:solidFill>
                  <a:schemeClr val="bg1"/>
                </a:solidFill>
                <a:latin typeface="Garamond" panose="02020404030301010803" pitchFamily="18" charset="0"/>
              </a:rPr>
              <a:t>- Conselho Particular</a:t>
            </a: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r>
              <a:rPr lang="pt-BR" sz="3600" b="1" dirty="0">
                <a:solidFill>
                  <a:schemeClr val="bg1"/>
                </a:solidFill>
                <a:latin typeface="Garamond" panose="02020404030301010803" pitchFamily="18" charset="0"/>
              </a:rPr>
              <a:t>- Conselho Central</a:t>
            </a:r>
            <a:br>
              <a:rPr lang="pt-BR" sz="3600" dirty="0">
                <a:solidFill>
                  <a:schemeClr val="bg1"/>
                </a:solidFill>
                <a:latin typeface="Garamond" panose="02020404030301010803" pitchFamily="18" charset="0"/>
              </a:rPr>
            </a:br>
            <a:endParaRPr lang="pt-BR" sz="3600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r>
              <a:rPr lang="pt-BR" sz="3600" b="1" dirty="0">
                <a:solidFill>
                  <a:schemeClr val="bg1"/>
                </a:solidFill>
                <a:latin typeface="Garamond" panose="02020404030301010803" pitchFamily="18" charset="0"/>
              </a:rPr>
              <a:t>- Conselho Metropolitano</a:t>
            </a:r>
          </a:p>
        </p:txBody>
      </p:sp>
      <p:pic>
        <p:nvPicPr>
          <p:cNvPr id="18" name="Imagem 17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74818847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7" name="Título 1">
            <a:extLst>
              <a:ext uri="{FF2B5EF4-FFF2-40B4-BE49-F238E27FC236}">
                <a16:creationId xmlns:a16="http://schemas.microsoft.com/office/drawing/2014/main" id="{72D1E14B-39EC-4AB2-8006-513AE222CE78}"/>
              </a:ext>
            </a:extLst>
          </p:cNvPr>
          <p:cNvSpPr txBox="1">
            <a:spLocks/>
          </p:cNvSpPr>
          <p:nvPr/>
        </p:nvSpPr>
        <p:spPr>
          <a:xfrm>
            <a:off x="1330708" y="3034182"/>
            <a:ext cx="5075501" cy="789631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r>
              <a:rPr lang="pt-BR" sz="4000" b="1" dirty="0">
                <a:solidFill>
                  <a:schemeClr val="bg1"/>
                </a:solidFill>
                <a:latin typeface="Garamond" panose="02020404030301010803" pitchFamily="18" charset="0"/>
              </a:rPr>
              <a:t>Conselho Particular</a:t>
            </a:r>
          </a:p>
        </p:txBody>
      </p:sp>
    </p:spTree>
    <p:extLst>
      <p:ext uri="{BB962C8B-B14F-4D97-AF65-F5344CB8AC3E}">
        <p14:creationId xmlns:p14="http://schemas.microsoft.com/office/powerpoint/2010/main" val="1616350740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tângulo 1"/>
          <p:cNvSpPr/>
          <p:nvPr/>
        </p:nvSpPr>
        <p:spPr>
          <a:xfrm>
            <a:off x="210275" y="2230075"/>
            <a:ext cx="11771449" cy="372409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A coordenação da </a:t>
            </a:r>
            <a:r>
              <a:rPr lang="pt-BR" sz="2800" dirty="0" err="1">
                <a:latin typeface="Montserrat"/>
                <a:cs typeface="Arial" panose="020B0604020202020204" pitchFamily="34" charset="0"/>
              </a:rPr>
              <a:t>Ecafo</a:t>
            </a:r>
            <a:r>
              <a:rPr lang="pt-BR" sz="2800" dirty="0">
                <a:latin typeface="Montserrat"/>
                <a:cs typeface="Arial" panose="020B0604020202020204" pitchFamily="34" charset="0"/>
              </a:rPr>
              <a:t> de Cons. Particular é o </a:t>
            </a:r>
            <a:r>
              <a:rPr lang="pt-BR" sz="2800" b="1" dirty="0">
                <a:latin typeface="Montserrat"/>
                <a:cs typeface="Arial" panose="020B0604020202020204" pitchFamily="34" charset="0"/>
              </a:rPr>
              <a:t>MEDIADOR </a:t>
            </a:r>
          </a:p>
          <a:p>
            <a:pPr lvl="0" algn="just"/>
            <a:r>
              <a:rPr lang="pt-BR" sz="2800" b="1" dirty="0">
                <a:latin typeface="Montserrat"/>
                <a:cs typeface="Arial" panose="020B0604020202020204" pitchFamily="34" charset="0"/>
              </a:rPr>
              <a:t>da </a:t>
            </a:r>
            <a:r>
              <a:rPr lang="pt-BR" sz="2800" dirty="0" err="1">
                <a:latin typeface="Montserrat"/>
                <a:cs typeface="Arial" panose="020B0604020202020204" pitchFamily="34" charset="0"/>
              </a:rPr>
              <a:t>Ecafo</a:t>
            </a:r>
            <a:r>
              <a:rPr lang="pt-BR" sz="2800" dirty="0">
                <a:latin typeface="Montserrat"/>
                <a:cs typeface="Arial" panose="020B0604020202020204" pitchFamily="34" charset="0"/>
              </a:rPr>
              <a:t> do Conselho Central em sua área de atuação.</a:t>
            </a:r>
          </a:p>
          <a:p>
            <a:pPr lvl="0" algn="just"/>
            <a:endParaRPr lang="pt-BR" sz="1200" dirty="0">
              <a:latin typeface="Montserrat"/>
              <a:cs typeface="Arial" panose="020B0604020202020204" pitchFamily="34" charset="0"/>
            </a:endParaRPr>
          </a:p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Orientar as conferências quanto: </a:t>
            </a:r>
          </a:p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- a vivência da  </a:t>
            </a:r>
            <a:r>
              <a:rPr lang="pt-BR" sz="2800" b="1" dirty="0">
                <a:latin typeface="Montserrat"/>
                <a:cs typeface="Arial" panose="020B0604020202020204" pitchFamily="34" charset="0"/>
              </a:rPr>
              <a:t>espiritualidade vicentina</a:t>
            </a:r>
            <a:r>
              <a:rPr lang="pt-BR" sz="2800" dirty="0">
                <a:latin typeface="Montserrat"/>
                <a:cs typeface="Arial" panose="020B0604020202020204" pitchFamily="34" charset="0"/>
              </a:rPr>
              <a:t>, a </a:t>
            </a:r>
            <a:r>
              <a:rPr lang="pt-BR" sz="2800" b="1" dirty="0">
                <a:latin typeface="Montserrat"/>
                <a:cs typeface="Arial" panose="020B0604020202020204" pitchFamily="34" charset="0"/>
              </a:rPr>
              <a:t>visita</a:t>
            </a:r>
            <a:r>
              <a:rPr lang="pt-BR" sz="2800" dirty="0">
                <a:latin typeface="Montserrat"/>
                <a:cs typeface="Arial" panose="020B0604020202020204" pitchFamily="34" charset="0"/>
              </a:rPr>
              <a:t> aos assistidos; </a:t>
            </a:r>
          </a:p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- a prática da Mudança de Estrutura etc.; </a:t>
            </a:r>
          </a:p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- a </a:t>
            </a:r>
            <a:r>
              <a:rPr lang="pt-BR" sz="2800" b="1" dirty="0">
                <a:latin typeface="Montserrat"/>
                <a:cs typeface="Arial" panose="020B0604020202020204" pitchFamily="34" charset="0"/>
              </a:rPr>
              <a:t>promoção</a:t>
            </a:r>
            <a:r>
              <a:rPr lang="pt-BR" sz="2800" dirty="0">
                <a:latin typeface="Montserrat"/>
                <a:cs typeface="Arial" panose="020B0604020202020204" pitchFamily="34" charset="0"/>
              </a:rPr>
              <a:t> das famílias; </a:t>
            </a:r>
          </a:p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- a participação ativa nas reuniões mensais do CP e nas Festas Regulamentares, bem como nos eventos promovidos pela SSVP. </a:t>
            </a:r>
          </a:p>
        </p:txBody>
      </p:sp>
      <p:sp>
        <p:nvSpPr>
          <p:cNvPr id="8" name="Título 1">
            <a:extLst>
              <a:ext uri="{FF2B5EF4-FFF2-40B4-BE49-F238E27FC236}">
                <a16:creationId xmlns:a16="http://schemas.microsoft.com/office/drawing/2014/main" id="{72D1E14B-39EC-4AB2-8006-513AE222CE78}"/>
              </a:ext>
            </a:extLst>
          </p:cNvPr>
          <p:cNvSpPr txBox="1">
            <a:spLocks/>
          </p:cNvSpPr>
          <p:nvPr/>
        </p:nvSpPr>
        <p:spPr>
          <a:xfrm>
            <a:off x="3011535" y="989621"/>
            <a:ext cx="5075501" cy="789631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r>
              <a:rPr lang="pt-BR" sz="4000" b="1" dirty="0">
                <a:solidFill>
                  <a:srgbClr val="0070C0"/>
                </a:solidFill>
                <a:latin typeface="Garamond" panose="02020404030301010803" pitchFamily="18" charset="0"/>
              </a:rPr>
              <a:t>Conselho particular</a:t>
            </a: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3" name="Imagem 12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61621" y="952835"/>
            <a:ext cx="1502004" cy="1505010"/>
          </a:xfrm>
          <a:prstGeom prst="rect">
            <a:avLst/>
          </a:prstGeom>
        </p:spPr>
      </p:pic>
      <p:sp>
        <p:nvSpPr>
          <p:cNvPr id="3" name="Retângulo 2">
            <a:extLst>
              <a:ext uri="{FF2B5EF4-FFF2-40B4-BE49-F238E27FC236}">
                <a16:creationId xmlns:a16="http://schemas.microsoft.com/office/drawing/2014/main" id="{97106323-1E92-9E22-5C54-0DC6EC1F5605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08295293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2" name="Retângulo 1"/>
          <p:cNvSpPr/>
          <p:nvPr/>
        </p:nvSpPr>
        <p:spPr>
          <a:xfrm>
            <a:off x="490330" y="2456213"/>
            <a:ext cx="11211340" cy="35394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Acompanhar e  monitorar  a formação das </a:t>
            </a:r>
            <a:r>
              <a:rPr lang="pt-BR" sz="2800" b="1" dirty="0">
                <a:latin typeface="Montserrat"/>
                <a:cs typeface="Arial" panose="020B0604020202020204" pitchFamily="34" charset="0"/>
              </a:rPr>
              <a:t>conferências;</a:t>
            </a:r>
          </a:p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 </a:t>
            </a:r>
          </a:p>
          <a:p>
            <a:pPr algn="just"/>
            <a:r>
              <a:rPr lang="pt-BR" sz="2800" dirty="0">
                <a:solidFill>
                  <a:srgbClr val="FF0000"/>
                </a:solidFill>
                <a:latin typeface="Montserrat"/>
                <a:cs typeface="Arial" panose="020B0604020202020204" pitchFamily="34" charset="0"/>
              </a:rPr>
              <a:t>Cuidar para  que os novos confrades e </a:t>
            </a:r>
            <a:r>
              <a:rPr lang="pt-BR" sz="2800" dirty="0" err="1">
                <a:solidFill>
                  <a:srgbClr val="FF0000"/>
                </a:solidFill>
                <a:latin typeface="Montserrat"/>
                <a:cs typeface="Arial" panose="020B0604020202020204" pitchFamily="34" charset="0"/>
              </a:rPr>
              <a:t>consócias</a:t>
            </a:r>
            <a:r>
              <a:rPr lang="pt-BR" sz="2800" dirty="0">
                <a:solidFill>
                  <a:srgbClr val="FF0000"/>
                </a:solidFill>
                <a:latin typeface="Montserrat"/>
                <a:cs typeface="Arial" panose="020B0604020202020204" pitchFamily="34" charset="0"/>
              </a:rPr>
              <a:t> façam o </a:t>
            </a:r>
            <a:r>
              <a:rPr lang="pt-BR" sz="2800" b="1" dirty="0">
                <a:solidFill>
                  <a:srgbClr val="FF0000"/>
                </a:solidFill>
                <a:latin typeface="Montserrat"/>
                <a:cs typeface="Arial" panose="020B0604020202020204" pitchFamily="34" charset="0"/>
              </a:rPr>
              <a:t>Módulo de Formação Básica</a:t>
            </a:r>
            <a:r>
              <a:rPr lang="pt-BR" sz="2800" dirty="0">
                <a:solidFill>
                  <a:srgbClr val="FF0000"/>
                </a:solidFill>
                <a:latin typeface="Montserrat"/>
                <a:cs typeface="Arial" panose="020B0604020202020204" pitchFamily="34" charset="0"/>
              </a:rPr>
              <a:t>, e </a:t>
            </a:r>
            <a:r>
              <a:rPr lang="pt-BR" sz="2800" b="1" dirty="0">
                <a:solidFill>
                  <a:srgbClr val="FF0000"/>
                </a:solidFill>
                <a:latin typeface="Montserrat"/>
                <a:cs typeface="Arial" panose="020B0604020202020204" pitchFamily="34" charset="0"/>
              </a:rPr>
              <a:t>Espiritualidade Vicentina </a:t>
            </a:r>
            <a:r>
              <a:rPr lang="pt-BR" sz="2800" dirty="0">
                <a:solidFill>
                  <a:srgbClr val="FF0000"/>
                </a:solidFill>
                <a:latin typeface="Montserrat"/>
                <a:cs typeface="Arial" panose="020B0604020202020204" pitchFamily="34" charset="0"/>
              </a:rPr>
              <a:t>antes da proclamação; </a:t>
            </a:r>
            <a:r>
              <a:rPr lang="pt-BR" dirty="0">
                <a:solidFill>
                  <a:srgbClr val="FF0000"/>
                </a:solidFill>
                <a:latin typeface="Montserrat" panose="00000500000000000000" pitchFamily="2" charset="0"/>
                <a:cs typeface="Arial" panose="020B0604020202020204" pitchFamily="34" charset="0"/>
              </a:rPr>
              <a:t>art.16, </a:t>
            </a:r>
            <a:r>
              <a:rPr lang="pt-BR" b="0" i="0" dirty="0">
                <a:solidFill>
                  <a:srgbClr val="FF0000"/>
                </a:solidFill>
                <a:effectLst/>
                <a:latin typeface="Montserrat" panose="00000500000000000000" pitchFamily="2" charset="0"/>
              </a:rPr>
              <a:t>§2º </a:t>
            </a:r>
            <a:endParaRPr lang="pt-BR" sz="2800" dirty="0">
              <a:solidFill>
                <a:srgbClr val="FF0000"/>
              </a:solidFill>
              <a:latin typeface="Montserrat" panose="00000500000000000000" pitchFamily="2" charset="0"/>
              <a:cs typeface="Arial" panose="020B0604020202020204" pitchFamily="34" charset="0"/>
            </a:endParaRPr>
          </a:p>
          <a:p>
            <a:pPr algn="just"/>
            <a:r>
              <a:rPr lang="pt-BR" sz="2800" dirty="0">
                <a:latin typeface="Montserrat"/>
                <a:cs typeface="Arial" panose="020B0604020202020204" pitchFamily="34" charset="0"/>
              </a:rPr>
              <a:t> </a:t>
            </a:r>
          </a:p>
          <a:p>
            <a:pPr algn="just"/>
            <a:r>
              <a:rPr lang="pt-BR" sz="2800" dirty="0">
                <a:latin typeface="Montserrat"/>
                <a:cs typeface="Arial" panose="020B0604020202020204" pitchFamily="34" charset="0"/>
              </a:rPr>
              <a:t>Participar da </a:t>
            </a:r>
            <a:r>
              <a:rPr lang="pt-BR" sz="2800" dirty="0" err="1">
                <a:latin typeface="Montserrat"/>
                <a:cs typeface="Arial" panose="020B0604020202020204" pitchFamily="34" charset="0"/>
              </a:rPr>
              <a:t>Ecafo</a:t>
            </a:r>
            <a:r>
              <a:rPr lang="pt-BR" sz="2800" dirty="0">
                <a:latin typeface="Montserrat"/>
                <a:cs typeface="Arial" panose="020B0604020202020204" pitchFamily="34" charset="0"/>
              </a:rPr>
              <a:t> do Conselho Central e das </a:t>
            </a:r>
            <a:r>
              <a:rPr lang="pt-BR" sz="2800" b="1" dirty="0">
                <a:latin typeface="Montserrat"/>
                <a:cs typeface="Arial" panose="020B0604020202020204" pitchFamily="34" charset="0"/>
              </a:rPr>
              <a:t>reuniões mensais</a:t>
            </a:r>
            <a:r>
              <a:rPr lang="pt-BR" sz="2800" dirty="0">
                <a:latin typeface="Montserrat"/>
                <a:cs typeface="Arial" panose="020B0604020202020204" pitchFamily="34" charset="0"/>
              </a:rPr>
              <a:t> do Conselho Particular; </a:t>
            </a:r>
            <a:r>
              <a:rPr lang="pt-BR" dirty="0">
                <a:latin typeface="Montserrat"/>
                <a:cs typeface="Arial" panose="020B0604020202020204" pitchFamily="34" charset="0"/>
              </a:rPr>
              <a:t>(art.203)</a:t>
            </a:r>
            <a:endParaRPr lang="pt-BR" sz="2800" dirty="0">
              <a:latin typeface="Montserrat"/>
              <a:cs typeface="Arial" panose="020B0604020202020204" pitchFamily="34" charset="0"/>
            </a:endParaRPr>
          </a:p>
        </p:txBody>
      </p:sp>
      <p:sp>
        <p:nvSpPr>
          <p:cNvPr id="8" name="Título 1">
            <a:extLst>
              <a:ext uri="{FF2B5EF4-FFF2-40B4-BE49-F238E27FC236}">
                <a16:creationId xmlns:a16="http://schemas.microsoft.com/office/drawing/2014/main" id="{72D1E14B-39EC-4AB2-8006-513AE222CE78}"/>
              </a:ext>
            </a:extLst>
          </p:cNvPr>
          <p:cNvSpPr txBox="1">
            <a:spLocks/>
          </p:cNvSpPr>
          <p:nvPr/>
        </p:nvSpPr>
        <p:spPr>
          <a:xfrm>
            <a:off x="3011535" y="989621"/>
            <a:ext cx="5075501" cy="789631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r>
              <a:rPr lang="pt-BR" sz="4000" b="1" dirty="0">
                <a:solidFill>
                  <a:srgbClr val="0070C0"/>
                </a:solidFill>
                <a:latin typeface="Garamond" panose="02020404030301010803" pitchFamily="18" charset="0"/>
              </a:rPr>
              <a:t>Conselho particular</a:t>
            </a: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>
            <a:extLst>
              <a:ext uri="{FF2B5EF4-FFF2-40B4-BE49-F238E27FC236}">
                <a16:creationId xmlns:a16="http://schemas.microsoft.com/office/drawing/2014/main" id="{81C87AFE-16CC-3B8D-5C4A-F81A298574C6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68229585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8" name="Título 1">
            <a:extLst>
              <a:ext uri="{FF2B5EF4-FFF2-40B4-BE49-F238E27FC236}">
                <a16:creationId xmlns:a16="http://schemas.microsoft.com/office/drawing/2014/main" id="{72D1E14B-39EC-4AB2-8006-513AE222CE78}"/>
              </a:ext>
            </a:extLst>
          </p:cNvPr>
          <p:cNvSpPr txBox="1">
            <a:spLocks/>
          </p:cNvSpPr>
          <p:nvPr/>
        </p:nvSpPr>
        <p:spPr>
          <a:xfrm>
            <a:off x="3011535" y="989621"/>
            <a:ext cx="5075501" cy="789631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r>
              <a:rPr lang="pt-BR" sz="4000" b="1" dirty="0">
                <a:solidFill>
                  <a:srgbClr val="0070C0"/>
                </a:solidFill>
                <a:latin typeface="Garamond" panose="02020404030301010803" pitchFamily="18" charset="0"/>
              </a:rPr>
              <a:t>Conselho particular</a:t>
            </a: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1996248" y="2456213"/>
            <a:ext cx="8194674" cy="267765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Colaborar  com o conselho Particular no cumprimento </a:t>
            </a:r>
            <a:r>
              <a:rPr lang="pt-BR" sz="2800" b="1" dirty="0">
                <a:latin typeface="Montserrat"/>
                <a:cs typeface="Arial" panose="020B0604020202020204" pitchFamily="34" charset="0"/>
              </a:rPr>
              <a:t>da Regra;</a:t>
            </a:r>
          </a:p>
          <a:p>
            <a:pPr lvl="0" algn="just"/>
            <a:endParaRPr lang="pt-BR" sz="2800" dirty="0">
              <a:latin typeface="Montserrat"/>
              <a:cs typeface="Arial" panose="020B0604020202020204" pitchFamily="34" charset="0"/>
            </a:endParaRPr>
          </a:p>
          <a:p>
            <a:pPr lvl="0" algn="just"/>
            <a:r>
              <a:rPr lang="pt-BR" sz="2800" dirty="0">
                <a:solidFill>
                  <a:srgbClr val="FF0000"/>
                </a:solidFill>
                <a:latin typeface="Montserrat"/>
                <a:cs typeface="Arial" panose="020B0604020202020204" pitchFamily="34" charset="0"/>
              </a:rPr>
              <a:t>Assegurar para que as diretorias de Conferências façam Módulo de Capacitação para </a:t>
            </a:r>
            <a:r>
              <a:rPr lang="pt-BR" sz="2800" b="1" dirty="0">
                <a:solidFill>
                  <a:srgbClr val="FF0000"/>
                </a:solidFill>
                <a:latin typeface="Montserrat"/>
                <a:cs typeface="Arial" panose="020B0604020202020204" pitchFamily="34" charset="0"/>
              </a:rPr>
              <a:t>Novas Diretorias </a:t>
            </a:r>
            <a:r>
              <a:rPr lang="pt-BR" sz="2800" dirty="0">
                <a:solidFill>
                  <a:srgbClr val="FF0000"/>
                </a:solidFill>
                <a:latin typeface="Montserrat"/>
                <a:cs typeface="Arial" panose="020B0604020202020204" pitchFamily="34" charset="0"/>
              </a:rPr>
              <a:t>antes da posse. </a:t>
            </a:r>
            <a:r>
              <a:rPr lang="pt-BR" dirty="0">
                <a:solidFill>
                  <a:srgbClr val="FF0000"/>
                </a:solidFill>
                <a:latin typeface="Montserrat"/>
                <a:cs typeface="Arial" panose="020B0604020202020204" pitchFamily="34" charset="0"/>
              </a:rPr>
              <a:t>art.68</a:t>
            </a:r>
            <a:endParaRPr lang="pt-BR" sz="2800" dirty="0">
              <a:solidFill>
                <a:srgbClr val="FF0000"/>
              </a:solidFill>
              <a:latin typeface="Montserrat"/>
              <a:cs typeface="Arial" panose="020B0604020202020204" pitchFamily="34" charset="0"/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432A26FC-33B3-992E-F8B4-8A4AE02DB9AB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25155079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8" name="Título 1">
            <a:extLst>
              <a:ext uri="{FF2B5EF4-FFF2-40B4-BE49-F238E27FC236}">
                <a16:creationId xmlns:a16="http://schemas.microsoft.com/office/drawing/2014/main" id="{72D1E14B-39EC-4AB2-8006-513AE222CE78}"/>
              </a:ext>
            </a:extLst>
          </p:cNvPr>
          <p:cNvSpPr txBox="1">
            <a:spLocks/>
          </p:cNvSpPr>
          <p:nvPr/>
        </p:nvSpPr>
        <p:spPr>
          <a:xfrm>
            <a:off x="3011535" y="989621"/>
            <a:ext cx="5075501" cy="789631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r>
              <a:rPr lang="pt-BR" sz="4000" b="1" dirty="0">
                <a:solidFill>
                  <a:srgbClr val="0070C0"/>
                </a:solidFill>
                <a:latin typeface="Garamond" panose="02020404030301010803" pitchFamily="18" charset="0"/>
              </a:rPr>
              <a:t>Conselho particular</a:t>
            </a: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416738" y="2430532"/>
            <a:ext cx="11358523" cy="35394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Colaborar com o(a) coordenador(a) do Conselho Central no preenchimento do relatório das atividades da </a:t>
            </a:r>
            <a:r>
              <a:rPr lang="pt-BR" sz="2800" dirty="0" err="1">
                <a:latin typeface="Montserrat"/>
                <a:cs typeface="Arial" panose="020B0604020202020204" pitchFamily="34" charset="0"/>
              </a:rPr>
              <a:t>Ecafo</a:t>
            </a:r>
            <a:r>
              <a:rPr lang="pt-BR" sz="2800" dirty="0">
                <a:latin typeface="Montserrat"/>
                <a:cs typeface="Arial" panose="020B0604020202020204" pitchFamily="34" charset="0"/>
              </a:rPr>
              <a:t>;</a:t>
            </a:r>
          </a:p>
          <a:p>
            <a:pPr lvl="0" algn="just">
              <a:buFont typeface="Wingdings" panose="05000000000000000000" pitchFamily="2" charset="2"/>
              <a:buChar char="Ø"/>
            </a:pPr>
            <a:endParaRPr lang="pt-BR" sz="2800" dirty="0">
              <a:latin typeface="Montserrat"/>
              <a:cs typeface="Arial" panose="020B0604020202020204" pitchFamily="34" charset="0"/>
            </a:endParaRPr>
          </a:p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Participar efetivamente da diretoria do Conselho Particular;</a:t>
            </a:r>
          </a:p>
          <a:p>
            <a:pPr lvl="0" algn="just"/>
            <a:endParaRPr lang="pt-BR" sz="2800" dirty="0">
              <a:latin typeface="Montserrat"/>
              <a:cs typeface="Arial" panose="020B0604020202020204" pitchFamily="34" charset="0"/>
            </a:endParaRPr>
          </a:p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Orientar quanto à leitura e a reflexão do Ano Temático</a:t>
            </a:r>
          </a:p>
          <a:p>
            <a:pPr lvl="0" algn="just"/>
            <a:endParaRPr lang="pt-BR" sz="2800" dirty="0">
              <a:latin typeface="Montserrat"/>
              <a:cs typeface="Arial" panose="020B0604020202020204" pitchFamily="34" charset="0"/>
            </a:endParaRPr>
          </a:p>
          <a:p>
            <a:pPr lvl="0" algn="just"/>
            <a:r>
              <a:rPr lang="pt-BR" sz="2800" dirty="0">
                <a:latin typeface="Montserrat"/>
              </a:rPr>
              <a:t>Trabalhar em conjunto com a CJ, CCA</a:t>
            </a:r>
            <a:endParaRPr lang="pt-BR" sz="2800" dirty="0">
              <a:latin typeface="Montserrat"/>
              <a:cs typeface="Arial" panose="020B0604020202020204" pitchFamily="34" charset="0"/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6EC83990-51F2-6817-9367-8CDE2D67EB15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35242333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7" name="Título 1">
            <a:extLst>
              <a:ext uri="{FF2B5EF4-FFF2-40B4-BE49-F238E27FC236}">
                <a16:creationId xmlns:a16="http://schemas.microsoft.com/office/drawing/2014/main" id="{72D1E14B-39EC-4AB2-8006-513AE222CE78}"/>
              </a:ext>
            </a:extLst>
          </p:cNvPr>
          <p:cNvSpPr txBox="1">
            <a:spLocks/>
          </p:cNvSpPr>
          <p:nvPr/>
        </p:nvSpPr>
        <p:spPr>
          <a:xfrm>
            <a:off x="1330708" y="3034182"/>
            <a:ext cx="5075501" cy="789631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r>
              <a:rPr lang="pt-BR" sz="4000" b="1" dirty="0">
                <a:solidFill>
                  <a:schemeClr val="bg1"/>
                </a:solidFill>
                <a:latin typeface="Garamond" panose="02020404030301010803" pitchFamily="18" charset="0"/>
              </a:rPr>
              <a:t>Conselho Central</a:t>
            </a:r>
          </a:p>
        </p:txBody>
      </p:sp>
    </p:spTree>
    <p:extLst>
      <p:ext uri="{BB962C8B-B14F-4D97-AF65-F5344CB8AC3E}">
        <p14:creationId xmlns:p14="http://schemas.microsoft.com/office/powerpoint/2010/main" val="156846706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8" name="Título 1">
            <a:extLst>
              <a:ext uri="{FF2B5EF4-FFF2-40B4-BE49-F238E27FC236}">
                <a16:creationId xmlns:a16="http://schemas.microsoft.com/office/drawing/2014/main" id="{72D1E14B-39EC-4AB2-8006-513AE222CE78}"/>
              </a:ext>
            </a:extLst>
          </p:cNvPr>
          <p:cNvSpPr txBox="1">
            <a:spLocks/>
          </p:cNvSpPr>
          <p:nvPr/>
        </p:nvSpPr>
        <p:spPr>
          <a:xfrm>
            <a:off x="3011535" y="989621"/>
            <a:ext cx="5075501" cy="789631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r>
              <a:rPr lang="pt-BR" sz="4000" b="1" dirty="0">
                <a:solidFill>
                  <a:srgbClr val="0070C0"/>
                </a:solidFill>
                <a:latin typeface="Garamond" panose="02020404030301010803" pitchFamily="18" charset="0"/>
              </a:rPr>
              <a:t>Conselho Central</a:t>
            </a: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2302932" y="2753295"/>
            <a:ext cx="7303911" cy="267765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Estudar e conhecer os Módulos;</a:t>
            </a:r>
          </a:p>
          <a:p>
            <a:pPr marL="342900" lvl="0" indent="-342900" algn="just">
              <a:buFont typeface="Arial" panose="020B0604020202020204" pitchFamily="34" charset="0"/>
              <a:buChar char="•"/>
            </a:pPr>
            <a:endParaRPr lang="pt-BR" sz="2800" dirty="0">
              <a:latin typeface="Montserrat"/>
              <a:cs typeface="Arial" panose="020B0604020202020204" pitchFamily="34" charset="0"/>
            </a:endParaRPr>
          </a:p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Conhecer as funções da </a:t>
            </a:r>
            <a:r>
              <a:rPr lang="pt-BR" sz="2800" dirty="0" err="1">
                <a:latin typeface="Montserrat"/>
                <a:cs typeface="Arial" panose="020B0604020202020204" pitchFamily="34" charset="0"/>
              </a:rPr>
              <a:t>Ecafo</a:t>
            </a:r>
            <a:r>
              <a:rPr lang="pt-BR" sz="2800" dirty="0">
                <a:latin typeface="Montserrat"/>
                <a:cs typeface="Arial" panose="020B0604020202020204" pitchFamily="34" charset="0"/>
              </a:rPr>
              <a:t>.</a:t>
            </a:r>
          </a:p>
          <a:p>
            <a:pPr marL="342900" lvl="0" indent="-342900" algn="just">
              <a:buFont typeface="Arial" panose="020B0604020202020204" pitchFamily="34" charset="0"/>
              <a:buChar char="•"/>
            </a:pPr>
            <a:endParaRPr lang="pt-BR" sz="2800" dirty="0">
              <a:latin typeface="Montserrat"/>
              <a:cs typeface="Arial" panose="020B0604020202020204" pitchFamily="34" charset="0"/>
            </a:endParaRPr>
          </a:p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Aplicar os Módulos e outros eventos de formação em sua área de atuação;</a:t>
            </a: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F04CE50B-5786-7285-FF16-E849C8837E7C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85648096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8" name="Título 1">
            <a:extLst>
              <a:ext uri="{FF2B5EF4-FFF2-40B4-BE49-F238E27FC236}">
                <a16:creationId xmlns:a16="http://schemas.microsoft.com/office/drawing/2014/main" id="{72D1E14B-39EC-4AB2-8006-513AE222CE78}"/>
              </a:ext>
            </a:extLst>
          </p:cNvPr>
          <p:cNvSpPr txBox="1">
            <a:spLocks/>
          </p:cNvSpPr>
          <p:nvPr/>
        </p:nvSpPr>
        <p:spPr>
          <a:xfrm>
            <a:off x="3048000" y="932640"/>
            <a:ext cx="5075501" cy="789631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r>
              <a:rPr lang="pt-BR" sz="4000" b="1" dirty="0">
                <a:solidFill>
                  <a:srgbClr val="0070C0"/>
                </a:solidFill>
                <a:latin typeface="Garamond" panose="02020404030301010803" pitchFamily="18" charset="0"/>
              </a:rPr>
              <a:t>Conselho Central</a:t>
            </a: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573366" y="2755582"/>
            <a:ext cx="11045268" cy="261610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just"/>
            <a:endParaRPr lang="pt-BR" sz="1200" dirty="0">
              <a:latin typeface="Montserrat"/>
              <a:cs typeface="Arial" panose="020B0604020202020204" pitchFamily="34" charset="0"/>
            </a:endParaRPr>
          </a:p>
          <a:p>
            <a:pPr lvl="0" algn="just"/>
            <a:endParaRPr lang="pt-BR" sz="2800" dirty="0">
              <a:latin typeface="Montserrat"/>
              <a:cs typeface="Arial" panose="020B0604020202020204" pitchFamily="34" charset="0"/>
            </a:endParaRPr>
          </a:p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Auxiliar  no planejamento anual do Conselho Central;</a:t>
            </a:r>
          </a:p>
          <a:p>
            <a:pPr lvl="0" algn="just"/>
            <a:endParaRPr lang="pt-BR" sz="2800" dirty="0">
              <a:latin typeface="Montserrat"/>
              <a:cs typeface="Arial" panose="020B0604020202020204" pitchFamily="34" charset="0"/>
            </a:endParaRPr>
          </a:p>
          <a:p>
            <a:pPr marL="342900" lvl="0" indent="-342900" algn="just">
              <a:buFont typeface="Arial" panose="020B0604020202020204" pitchFamily="34" charset="0"/>
              <a:buChar char="•"/>
            </a:pPr>
            <a:endParaRPr lang="pt-BR" sz="1200" dirty="0">
              <a:latin typeface="Montserrat"/>
              <a:cs typeface="Arial" panose="020B0604020202020204" pitchFamily="34" charset="0"/>
            </a:endParaRPr>
          </a:p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Fazer com que as orientações do Conselho Metropolitano cheguem até as bases </a:t>
            </a:r>
            <a:r>
              <a:rPr lang="pt-BR" dirty="0">
                <a:solidFill>
                  <a:srgbClr val="FF0000"/>
                </a:solidFill>
                <a:latin typeface="Montserrat"/>
                <a:cs typeface="Arial" panose="020B0604020202020204" pitchFamily="34" charset="0"/>
              </a:rPr>
              <a:t>(Conselho Particular e Conferências);</a:t>
            </a:r>
            <a:endParaRPr lang="pt-BR" sz="2800" dirty="0">
              <a:solidFill>
                <a:srgbClr val="FF0000"/>
              </a:solidFill>
              <a:latin typeface="Montserrat"/>
              <a:cs typeface="Arial" panose="020B0604020202020204" pitchFamily="34" charset="0"/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A0C4DF0B-A738-09CC-B624-CB64FC0E34ED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29585967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8" name="Título 1">
            <a:extLst>
              <a:ext uri="{FF2B5EF4-FFF2-40B4-BE49-F238E27FC236}">
                <a16:creationId xmlns:a16="http://schemas.microsoft.com/office/drawing/2014/main" id="{72D1E14B-39EC-4AB2-8006-513AE222CE78}"/>
              </a:ext>
            </a:extLst>
          </p:cNvPr>
          <p:cNvSpPr txBox="1">
            <a:spLocks/>
          </p:cNvSpPr>
          <p:nvPr/>
        </p:nvSpPr>
        <p:spPr>
          <a:xfrm>
            <a:off x="3011535" y="989621"/>
            <a:ext cx="5075501" cy="789631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r>
              <a:rPr lang="pt-BR" sz="4000" b="1" dirty="0">
                <a:solidFill>
                  <a:srgbClr val="0070C0"/>
                </a:solidFill>
                <a:latin typeface="Garamond" panose="02020404030301010803" pitchFamily="18" charset="0"/>
              </a:rPr>
              <a:t>Conselho Central</a:t>
            </a: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646502" y="3063485"/>
            <a:ext cx="11545498" cy="224676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Executar o trabalho de formação em todas as suas dimensões;</a:t>
            </a:r>
          </a:p>
          <a:p>
            <a:pPr marL="342900" lvl="0" indent="-342900" algn="just">
              <a:buFont typeface="Arial" panose="020B0604020202020204" pitchFamily="34" charset="0"/>
              <a:buChar char="•"/>
            </a:pPr>
            <a:endParaRPr lang="pt-BR" sz="2800" dirty="0">
              <a:latin typeface="Montserrat"/>
              <a:cs typeface="Arial" panose="020B0604020202020204" pitchFamily="34" charset="0"/>
            </a:endParaRPr>
          </a:p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Participar efetivamente da diretoria do Conselho Central;</a:t>
            </a:r>
          </a:p>
          <a:p>
            <a:pPr marL="342900" lvl="0" indent="-342900" algn="just">
              <a:buFont typeface="Arial" panose="020B0604020202020204" pitchFamily="34" charset="0"/>
              <a:buChar char="•"/>
            </a:pPr>
            <a:endParaRPr lang="pt-BR" sz="2800" dirty="0">
              <a:latin typeface="Montserrat"/>
              <a:cs typeface="Arial" panose="020B0604020202020204" pitchFamily="34" charset="0"/>
            </a:endParaRPr>
          </a:p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Participar das reuniões da </a:t>
            </a:r>
            <a:r>
              <a:rPr lang="pt-BR" sz="2800" dirty="0" err="1">
                <a:latin typeface="Montserrat"/>
                <a:cs typeface="Arial" panose="020B0604020202020204" pitchFamily="34" charset="0"/>
              </a:rPr>
              <a:t>Ecafo</a:t>
            </a:r>
            <a:r>
              <a:rPr lang="pt-BR" sz="2800" dirty="0">
                <a:latin typeface="Montserrat"/>
                <a:cs typeface="Arial" panose="020B0604020202020204" pitchFamily="34" charset="0"/>
              </a:rPr>
              <a:t> do CM;</a:t>
            </a: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37FE5338-F14B-EC8A-EF3C-34C0CF8F4D32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08430101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8" name="Título 1">
            <a:extLst>
              <a:ext uri="{FF2B5EF4-FFF2-40B4-BE49-F238E27FC236}">
                <a16:creationId xmlns:a16="http://schemas.microsoft.com/office/drawing/2014/main" id="{72D1E14B-39EC-4AB2-8006-513AE222CE78}"/>
              </a:ext>
            </a:extLst>
          </p:cNvPr>
          <p:cNvSpPr txBox="1">
            <a:spLocks/>
          </p:cNvSpPr>
          <p:nvPr/>
        </p:nvSpPr>
        <p:spPr>
          <a:xfrm>
            <a:off x="3011535" y="989621"/>
            <a:ext cx="5075501" cy="789631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r>
              <a:rPr lang="pt-BR" sz="4000" b="1" dirty="0">
                <a:solidFill>
                  <a:srgbClr val="0070C0"/>
                </a:solidFill>
                <a:latin typeface="Garamond" panose="02020404030301010803" pitchFamily="18" charset="0"/>
              </a:rPr>
              <a:t>Conselho Central</a:t>
            </a: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632178" y="2619490"/>
            <a:ext cx="10769599" cy="310854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Organizar a aplicação do Módulo de formação para </a:t>
            </a:r>
          </a:p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as </a:t>
            </a:r>
            <a:r>
              <a:rPr lang="pt-BR" sz="2800" b="1" dirty="0">
                <a:solidFill>
                  <a:srgbClr val="FF0000"/>
                </a:solidFill>
                <a:latin typeface="Montserrat"/>
                <a:cs typeface="Arial" panose="020B0604020202020204" pitchFamily="34" charset="0"/>
              </a:rPr>
              <a:t>Novas diretorias </a:t>
            </a:r>
            <a:r>
              <a:rPr lang="pt-BR" sz="2800" u="sng" dirty="0">
                <a:latin typeface="Montserrat"/>
                <a:cs typeface="Arial" panose="020B0604020202020204" pitchFamily="34" charset="0"/>
              </a:rPr>
              <a:t>das Conferências</a:t>
            </a:r>
            <a:r>
              <a:rPr lang="pt-BR" sz="2800" dirty="0">
                <a:latin typeface="Montserrat"/>
                <a:cs typeface="Arial" panose="020B0604020202020204" pitchFamily="34" charset="0"/>
              </a:rPr>
              <a:t>, </a:t>
            </a:r>
            <a:r>
              <a:rPr lang="pt-BR" sz="2800" u="sng" dirty="0">
                <a:latin typeface="Montserrat"/>
                <a:cs typeface="Arial" panose="020B0604020202020204" pitchFamily="34" charset="0"/>
              </a:rPr>
              <a:t>Conselhos Particulares</a:t>
            </a:r>
            <a:r>
              <a:rPr lang="pt-BR" sz="2800" dirty="0">
                <a:latin typeface="Montserrat"/>
                <a:cs typeface="Arial" panose="020B0604020202020204" pitchFamily="34" charset="0"/>
              </a:rPr>
              <a:t> e </a:t>
            </a:r>
            <a:r>
              <a:rPr lang="pt-BR" sz="2800" u="sng" dirty="0">
                <a:latin typeface="Montserrat"/>
                <a:cs typeface="Arial" panose="020B0604020202020204" pitchFamily="34" charset="0"/>
              </a:rPr>
              <a:t>Obras Unidas</a:t>
            </a:r>
            <a:r>
              <a:rPr lang="pt-BR" sz="2800" dirty="0">
                <a:latin typeface="Montserrat"/>
                <a:cs typeface="Arial" panose="020B0604020202020204" pitchFamily="34" charset="0"/>
              </a:rPr>
              <a:t>;</a:t>
            </a:r>
          </a:p>
          <a:p>
            <a:pPr marL="342900" lvl="0" indent="-342900" algn="just">
              <a:buFont typeface="Arial" panose="020B0604020202020204" pitchFamily="34" charset="0"/>
              <a:buChar char="•"/>
            </a:pPr>
            <a:endParaRPr lang="pt-BR" sz="2800" dirty="0">
              <a:latin typeface="Montserrat"/>
              <a:cs typeface="Arial" panose="020B0604020202020204" pitchFamily="34" charset="0"/>
            </a:endParaRPr>
          </a:p>
          <a:p>
            <a:pPr algn="just"/>
            <a:r>
              <a:rPr lang="pt-BR" sz="2800" dirty="0">
                <a:latin typeface="Montserrat"/>
                <a:cs typeface="Arial" panose="020B0604020202020204" pitchFamily="34" charset="0"/>
              </a:rPr>
              <a:t>Organizar a aplicação do Módulo de </a:t>
            </a:r>
            <a:r>
              <a:rPr lang="pt-BR" sz="2800" dirty="0">
                <a:latin typeface="Arial" panose="020B0604020202020204" pitchFamily="34" charset="0"/>
                <a:cs typeface="Arial" panose="020B0604020202020204" pitchFamily="34" charset="0"/>
              </a:rPr>
              <a:t>formação para </a:t>
            </a:r>
            <a:r>
              <a:rPr lang="pt-BR" sz="28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funcionários</a:t>
            </a:r>
            <a:r>
              <a:rPr lang="pt-BR" sz="2800" dirty="0">
                <a:latin typeface="Arial" panose="020B0604020202020204" pitchFamily="34" charset="0"/>
                <a:cs typeface="Arial" panose="020B0604020202020204" pitchFamily="34" charset="0"/>
              </a:rPr>
              <a:t> das Obras Unidas. </a:t>
            </a:r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(organizar junto com a </a:t>
            </a:r>
            <a:r>
              <a:rPr lang="pt-BR" dirty="0" err="1">
                <a:latin typeface="Arial" panose="020B0604020202020204" pitchFamily="34" charset="0"/>
                <a:cs typeface="Arial" panose="020B0604020202020204" pitchFamily="34" charset="0"/>
              </a:rPr>
              <a:t>Ecafo</a:t>
            </a:r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 do CM e </a:t>
            </a:r>
            <a:r>
              <a:rPr lang="pt-BR" dirty="0" err="1">
                <a:latin typeface="Arial" panose="020B0604020202020204" pitchFamily="34" charset="0"/>
                <a:cs typeface="Arial" panose="020B0604020202020204" pitchFamily="34" charset="0"/>
              </a:rPr>
              <a:t>Denor</a:t>
            </a:r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) </a:t>
            </a:r>
            <a:endParaRPr lang="pt-BR" sz="28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lvl="0" algn="just"/>
            <a:endParaRPr lang="pt-BR" sz="2800" dirty="0">
              <a:latin typeface="Montserrat"/>
              <a:cs typeface="Arial" panose="020B0604020202020204" pitchFamily="34" charset="0"/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11CA08FB-5516-7962-27C6-BF1E4B053149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24347919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8" name="Título 1">
            <a:extLst>
              <a:ext uri="{FF2B5EF4-FFF2-40B4-BE49-F238E27FC236}">
                <a16:creationId xmlns:a16="http://schemas.microsoft.com/office/drawing/2014/main" id="{72D1E14B-39EC-4AB2-8006-513AE222CE78}"/>
              </a:ext>
            </a:extLst>
          </p:cNvPr>
          <p:cNvSpPr txBox="1">
            <a:spLocks/>
          </p:cNvSpPr>
          <p:nvPr/>
        </p:nvSpPr>
        <p:spPr>
          <a:xfrm>
            <a:off x="3011535" y="989621"/>
            <a:ext cx="5075501" cy="789631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r>
              <a:rPr lang="pt-BR" sz="4000" b="1" dirty="0">
                <a:solidFill>
                  <a:srgbClr val="0070C0"/>
                </a:solidFill>
                <a:latin typeface="Garamond" panose="02020404030301010803" pitchFamily="18" charset="0"/>
              </a:rPr>
              <a:t>Conselho Central</a:t>
            </a: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1388533" y="2412745"/>
            <a:ext cx="9147330" cy="310854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Fazer reunião mensal para planejar e avaliar os encontros, as visitas, etc.; </a:t>
            </a:r>
            <a:r>
              <a:rPr lang="pt-BR" sz="1400" dirty="0">
                <a:solidFill>
                  <a:srgbClr val="FF0000"/>
                </a:solidFill>
                <a:latin typeface="Montserrat"/>
                <a:cs typeface="Arial" panose="020B0604020202020204" pitchFamily="34" charset="0"/>
              </a:rPr>
              <a:t>(art. 203,VII)</a:t>
            </a:r>
          </a:p>
          <a:p>
            <a:pPr marL="342900" lvl="0" indent="-342900" algn="just">
              <a:buFont typeface="Arial" panose="020B0604020202020204" pitchFamily="34" charset="0"/>
              <a:buChar char="•"/>
            </a:pPr>
            <a:endParaRPr lang="pt-BR" sz="2800" dirty="0">
              <a:latin typeface="Montserrat"/>
              <a:cs typeface="Arial" panose="020B0604020202020204" pitchFamily="34" charset="0"/>
            </a:endParaRPr>
          </a:p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Participar dos eventos promovidos pela </a:t>
            </a:r>
            <a:r>
              <a:rPr lang="pt-BR" sz="2800" dirty="0" err="1">
                <a:latin typeface="Montserrat"/>
                <a:cs typeface="Arial" panose="020B0604020202020204" pitchFamily="34" charset="0"/>
              </a:rPr>
              <a:t>Ecafo</a:t>
            </a:r>
            <a:r>
              <a:rPr lang="pt-BR" sz="2800" dirty="0">
                <a:latin typeface="Montserrat"/>
                <a:cs typeface="Arial" panose="020B0604020202020204" pitchFamily="34" charset="0"/>
              </a:rPr>
              <a:t> do CM e/ou Regional; quando solicitado;</a:t>
            </a:r>
          </a:p>
          <a:p>
            <a:pPr lvl="0" algn="just"/>
            <a:endParaRPr lang="pt-BR" sz="2800" dirty="0">
              <a:latin typeface="Montserrat"/>
              <a:cs typeface="Arial" panose="020B0604020202020204" pitchFamily="34" charset="0"/>
            </a:endParaRPr>
          </a:p>
          <a:p>
            <a:r>
              <a:rPr lang="pt-BR" sz="2800" dirty="0">
                <a:latin typeface="Montserrat"/>
              </a:rPr>
              <a:t>Trabalhar em conjunto com a </a:t>
            </a:r>
            <a:r>
              <a:rPr lang="pt-BR" sz="2800" dirty="0"/>
              <a:t>CJ, CCA, Missão, </a:t>
            </a:r>
            <a:r>
              <a:rPr lang="pt-BR" sz="2800" dirty="0" err="1"/>
              <a:t>Decom</a:t>
            </a:r>
            <a:r>
              <a:rPr lang="pt-BR" sz="2800" dirty="0"/>
              <a:t>.</a:t>
            </a:r>
            <a:endParaRPr lang="pt-BR" sz="2800" dirty="0">
              <a:latin typeface="Montserrat"/>
              <a:cs typeface="Arial" panose="020B0604020202020204" pitchFamily="34" charset="0"/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F4A0A3EB-A060-7B03-21C5-3FF8CD62500F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82900385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8" name="Título 1">
            <a:extLst>
              <a:ext uri="{FF2B5EF4-FFF2-40B4-BE49-F238E27FC236}">
                <a16:creationId xmlns:a16="http://schemas.microsoft.com/office/drawing/2014/main" id="{72D1E14B-39EC-4AB2-8006-513AE222CE78}"/>
              </a:ext>
            </a:extLst>
          </p:cNvPr>
          <p:cNvSpPr txBox="1">
            <a:spLocks/>
          </p:cNvSpPr>
          <p:nvPr/>
        </p:nvSpPr>
        <p:spPr>
          <a:xfrm>
            <a:off x="3011535" y="989621"/>
            <a:ext cx="5075501" cy="789631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r>
              <a:rPr lang="pt-BR" sz="4000" b="1" dirty="0">
                <a:solidFill>
                  <a:srgbClr val="0070C0"/>
                </a:solidFill>
                <a:latin typeface="Garamond" panose="02020404030301010803" pitchFamily="18" charset="0"/>
              </a:rPr>
              <a:t>Conselho Central</a:t>
            </a: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217431" y="1983853"/>
            <a:ext cx="10663707" cy="390876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Cuidar para que nenhuma Conferência e Conselho Particular tomem posse sem passar pelo Módulo de Capacitação para </a:t>
            </a:r>
            <a:r>
              <a:rPr lang="pt-BR" sz="2800" b="1" dirty="0">
                <a:solidFill>
                  <a:srgbClr val="FF0000"/>
                </a:solidFill>
                <a:latin typeface="Montserrat"/>
                <a:cs typeface="Arial" panose="020B0604020202020204" pitchFamily="34" charset="0"/>
              </a:rPr>
              <a:t>novas Diretorias</a:t>
            </a:r>
            <a:r>
              <a:rPr lang="pt-BR" sz="2800" dirty="0">
                <a:latin typeface="Montserrat"/>
                <a:cs typeface="Arial" panose="020B0604020202020204" pitchFamily="34" charset="0"/>
              </a:rPr>
              <a:t>;</a:t>
            </a:r>
          </a:p>
          <a:p>
            <a:pPr marL="342900" lvl="0" indent="-342900" algn="just">
              <a:buFont typeface="Arial" panose="020B0604020202020204" pitchFamily="34" charset="0"/>
              <a:buChar char="•"/>
            </a:pPr>
            <a:endParaRPr lang="pt-BR" sz="1200" dirty="0">
              <a:latin typeface="Montserrat"/>
              <a:cs typeface="Arial" panose="020B0604020202020204" pitchFamily="34" charset="0"/>
            </a:endParaRPr>
          </a:p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Cuidar para que o Livro do Ano Temático chegue até às bases e que as conferências o utilizem como leitura reflexiva.</a:t>
            </a:r>
          </a:p>
          <a:p>
            <a:pPr marL="342900" lvl="0" indent="-342900" algn="just">
              <a:buFont typeface="Arial" panose="020B0604020202020204" pitchFamily="34" charset="0"/>
              <a:buChar char="•"/>
            </a:pPr>
            <a:endParaRPr lang="pt-BR" sz="1200" dirty="0">
              <a:latin typeface="Montserrat"/>
              <a:cs typeface="Arial" panose="020B0604020202020204" pitchFamily="34" charset="0"/>
            </a:endParaRPr>
          </a:p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Incentivar e orientar sobre os projetos de mudança de estruturas nas conferências; </a:t>
            </a:r>
            <a:r>
              <a:rPr lang="pt-BR" sz="1600" dirty="0">
                <a:latin typeface="Montserrat"/>
                <a:cs typeface="Arial" panose="020B0604020202020204" pitchFamily="34" charset="0"/>
              </a:rPr>
              <a:t>(</a:t>
            </a:r>
            <a:r>
              <a:rPr lang="pt-BR" sz="1600" b="1" dirty="0">
                <a:solidFill>
                  <a:srgbClr val="FF0000"/>
                </a:solidFill>
                <a:latin typeface="Montserrat"/>
                <a:cs typeface="Arial" panose="020B0604020202020204" pitchFamily="34" charset="0"/>
              </a:rPr>
              <a:t>Projetos sociais</a:t>
            </a:r>
            <a:r>
              <a:rPr lang="pt-BR" sz="1600" dirty="0">
                <a:latin typeface="Montserrat"/>
                <a:cs typeface="Arial" panose="020B0604020202020204" pitchFamily="34" charset="0"/>
              </a:rPr>
              <a:t>, </a:t>
            </a:r>
            <a:r>
              <a:rPr lang="pt-BR" sz="1600" b="1" dirty="0">
                <a:solidFill>
                  <a:srgbClr val="FF0000"/>
                </a:solidFill>
                <a:latin typeface="Montserrat"/>
                <a:cs typeface="Arial" panose="020B0604020202020204" pitchFamily="34" charset="0"/>
              </a:rPr>
              <a:t>13 casas</a:t>
            </a:r>
            <a:r>
              <a:rPr lang="pt-BR" sz="1600" dirty="0">
                <a:latin typeface="Montserrat"/>
                <a:cs typeface="Arial" panose="020B0604020202020204" pitchFamily="34" charset="0"/>
              </a:rPr>
              <a:t>, </a:t>
            </a:r>
            <a:r>
              <a:rPr lang="pt-BR" sz="1600" b="1" dirty="0">
                <a:solidFill>
                  <a:srgbClr val="FF0000"/>
                </a:solidFill>
                <a:latin typeface="Montserrat" panose="00000500000000000000"/>
              </a:rPr>
              <a:t>investindo na vida</a:t>
            </a:r>
            <a:r>
              <a:rPr lang="pt-BR" sz="1600" dirty="0">
                <a:latin typeface="Montserrat" panose="00000500000000000000"/>
              </a:rPr>
              <a:t>, </a:t>
            </a:r>
            <a:r>
              <a:rPr lang="pt-BR" sz="1600" dirty="0">
                <a:latin typeface="Montserrat"/>
                <a:cs typeface="Arial" panose="020B0604020202020204" pitchFamily="34" charset="0"/>
              </a:rPr>
              <a:t>etc.)</a:t>
            </a:r>
            <a:endParaRPr lang="pt-BR" sz="2000" dirty="0">
              <a:latin typeface="Montserrat"/>
              <a:cs typeface="Arial" panose="020B0604020202020204" pitchFamily="34" charset="0"/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CEA76F6D-0CE8-16E5-AE6F-F83B5A28BF9E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965160327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7" name="Título 1">
            <a:extLst>
              <a:ext uri="{FF2B5EF4-FFF2-40B4-BE49-F238E27FC236}">
                <a16:creationId xmlns:a16="http://schemas.microsoft.com/office/drawing/2014/main" id="{72D1E14B-39EC-4AB2-8006-513AE222CE78}"/>
              </a:ext>
            </a:extLst>
          </p:cNvPr>
          <p:cNvSpPr txBox="1">
            <a:spLocks/>
          </p:cNvSpPr>
          <p:nvPr/>
        </p:nvSpPr>
        <p:spPr>
          <a:xfrm>
            <a:off x="1330708" y="3034182"/>
            <a:ext cx="5796923" cy="789631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r>
              <a:rPr lang="pt-BR" sz="4000" b="1" dirty="0">
                <a:solidFill>
                  <a:schemeClr val="bg1"/>
                </a:solidFill>
                <a:latin typeface="Garamond" panose="02020404030301010803" pitchFamily="18" charset="0"/>
              </a:rPr>
              <a:t>Conselho Metropolitano</a:t>
            </a:r>
          </a:p>
        </p:txBody>
      </p:sp>
    </p:spTree>
    <p:extLst>
      <p:ext uri="{BB962C8B-B14F-4D97-AF65-F5344CB8AC3E}">
        <p14:creationId xmlns:p14="http://schemas.microsoft.com/office/powerpoint/2010/main" val="1576982337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8" name="Título 1">
            <a:extLst>
              <a:ext uri="{FF2B5EF4-FFF2-40B4-BE49-F238E27FC236}">
                <a16:creationId xmlns:a16="http://schemas.microsoft.com/office/drawing/2014/main" id="{72D1E14B-39EC-4AB2-8006-513AE222CE78}"/>
              </a:ext>
            </a:extLst>
          </p:cNvPr>
          <p:cNvSpPr txBox="1">
            <a:spLocks/>
          </p:cNvSpPr>
          <p:nvPr/>
        </p:nvSpPr>
        <p:spPr>
          <a:xfrm>
            <a:off x="3011535" y="989621"/>
            <a:ext cx="5733880" cy="789631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r>
              <a:rPr lang="pt-BR" sz="4000" b="1" dirty="0">
                <a:solidFill>
                  <a:srgbClr val="0070C0"/>
                </a:solidFill>
                <a:latin typeface="Garamond" panose="02020404030301010803" pitchFamily="18" charset="0"/>
              </a:rPr>
              <a:t>Conselho Metropolitano</a:t>
            </a: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1125414" y="2456213"/>
            <a:ext cx="10527323" cy="224676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Estudar e conhecer os Módulos;</a:t>
            </a:r>
          </a:p>
          <a:p>
            <a:pPr marL="342900" lvl="0" indent="-342900" algn="just">
              <a:buFont typeface="Arial" panose="020B0604020202020204" pitchFamily="34" charset="0"/>
              <a:buChar char="•"/>
            </a:pPr>
            <a:endParaRPr lang="pt-BR" sz="2800" dirty="0">
              <a:latin typeface="Montserrat"/>
              <a:cs typeface="Arial" panose="020B0604020202020204" pitchFamily="34" charset="0"/>
            </a:endParaRPr>
          </a:p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Conhecer as funções da </a:t>
            </a:r>
            <a:r>
              <a:rPr lang="pt-BR" sz="2800" dirty="0" err="1">
                <a:latin typeface="Montserrat"/>
                <a:cs typeface="Arial" panose="020B0604020202020204" pitchFamily="34" charset="0"/>
              </a:rPr>
              <a:t>Ecafo</a:t>
            </a:r>
            <a:r>
              <a:rPr lang="pt-BR" sz="2800" dirty="0">
                <a:latin typeface="Montserrat"/>
                <a:cs typeface="Arial" panose="020B0604020202020204" pitchFamily="34" charset="0"/>
              </a:rPr>
              <a:t> de todos os escalões.</a:t>
            </a:r>
          </a:p>
          <a:p>
            <a:pPr marL="342900" lvl="0" indent="-342900" algn="just">
              <a:buFont typeface="Arial" panose="020B0604020202020204" pitchFamily="34" charset="0"/>
              <a:buChar char="•"/>
            </a:pPr>
            <a:endParaRPr lang="pt-BR" sz="2800" dirty="0">
              <a:latin typeface="Montserrat"/>
              <a:cs typeface="Arial" panose="020B0604020202020204" pitchFamily="34" charset="0"/>
            </a:endParaRPr>
          </a:p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Aplicar os módulos que são  de sua responsabilidade;</a:t>
            </a: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703BB55A-8E0C-2892-28D6-ACD23E6E275F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35371631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8" name="Título 1">
            <a:extLst>
              <a:ext uri="{FF2B5EF4-FFF2-40B4-BE49-F238E27FC236}">
                <a16:creationId xmlns:a16="http://schemas.microsoft.com/office/drawing/2014/main" id="{72D1E14B-39EC-4AB2-8006-513AE222CE78}"/>
              </a:ext>
            </a:extLst>
          </p:cNvPr>
          <p:cNvSpPr txBox="1">
            <a:spLocks/>
          </p:cNvSpPr>
          <p:nvPr/>
        </p:nvSpPr>
        <p:spPr>
          <a:xfrm>
            <a:off x="3011535" y="989621"/>
            <a:ext cx="5733880" cy="789631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r>
              <a:rPr lang="pt-BR" sz="4000" b="1" dirty="0">
                <a:solidFill>
                  <a:srgbClr val="0070C0"/>
                </a:solidFill>
                <a:latin typeface="Garamond" panose="02020404030301010803" pitchFamily="18" charset="0"/>
              </a:rPr>
              <a:t>Conselho Metropolitano</a:t>
            </a: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1828800" y="2953202"/>
            <a:ext cx="8600661" cy="224676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Ser parceiro e Colaborador dos representantes da </a:t>
            </a:r>
            <a:r>
              <a:rPr lang="pt-BR" sz="2800" dirty="0" err="1">
                <a:latin typeface="Montserrat"/>
                <a:cs typeface="Arial" panose="020B0604020202020204" pitchFamily="34" charset="0"/>
              </a:rPr>
              <a:t>Ecafo</a:t>
            </a:r>
            <a:r>
              <a:rPr lang="pt-BR" sz="2800" dirty="0">
                <a:latin typeface="Montserrat"/>
                <a:cs typeface="Arial" panose="020B0604020202020204" pitchFamily="34" charset="0"/>
              </a:rPr>
              <a:t> na Hierarquia superior;</a:t>
            </a:r>
          </a:p>
          <a:p>
            <a:pPr lvl="0" algn="just"/>
            <a:endParaRPr lang="pt-BR" sz="2800" dirty="0">
              <a:latin typeface="Montserrat"/>
              <a:cs typeface="Arial" panose="020B0604020202020204" pitchFamily="34" charset="0"/>
            </a:endParaRPr>
          </a:p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Dar formação de acordo com as necessidades encontradas;</a:t>
            </a: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72BC1036-DFA7-F1E1-7966-152BAFAA3C02}"/>
              </a:ext>
            </a:extLst>
          </p:cNvPr>
          <p:cNvSpPr/>
          <p:nvPr/>
        </p:nvSpPr>
        <p:spPr>
          <a:xfrm>
            <a:off x="0" y="0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85190962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8" name="Título 1">
            <a:extLst>
              <a:ext uri="{FF2B5EF4-FFF2-40B4-BE49-F238E27FC236}">
                <a16:creationId xmlns:a16="http://schemas.microsoft.com/office/drawing/2014/main" id="{72D1E14B-39EC-4AB2-8006-513AE222CE78}"/>
              </a:ext>
            </a:extLst>
          </p:cNvPr>
          <p:cNvSpPr txBox="1">
            <a:spLocks/>
          </p:cNvSpPr>
          <p:nvPr/>
        </p:nvSpPr>
        <p:spPr>
          <a:xfrm>
            <a:off x="3011535" y="989621"/>
            <a:ext cx="5733880" cy="789631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r>
              <a:rPr lang="pt-BR" sz="4000" b="1" dirty="0">
                <a:solidFill>
                  <a:srgbClr val="0070C0"/>
                </a:solidFill>
                <a:latin typeface="Garamond" panose="02020404030301010803" pitchFamily="18" charset="0"/>
              </a:rPr>
              <a:t>Conselho Metropolitano</a:t>
            </a: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265044" y="3063485"/>
            <a:ext cx="11635408" cy="224676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Dar suporte à </a:t>
            </a:r>
            <a:r>
              <a:rPr lang="pt-BR" sz="2800" dirty="0" err="1">
                <a:latin typeface="Montserrat"/>
                <a:cs typeface="Arial" panose="020B0604020202020204" pitchFamily="34" charset="0"/>
              </a:rPr>
              <a:t>Ecafo</a:t>
            </a:r>
            <a:r>
              <a:rPr lang="pt-BR" sz="2800" dirty="0">
                <a:latin typeface="Montserrat"/>
                <a:cs typeface="Arial" panose="020B0604020202020204" pitchFamily="34" charset="0"/>
              </a:rPr>
              <a:t> dos conselhos centrais;</a:t>
            </a:r>
          </a:p>
          <a:p>
            <a:pPr marL="342900" lvl="0" indent="-342900" algn="just">
              <a:buFont typeface="Arial" panose="020B0604020202020204" pitchFamily="34" charset="0"/>
              <a:buChar char="•"/>
            </a:pPr>
            <a:endParaRPr lang="pt-BR" sz="2800" dirty="0">
              <a:latin typeface="Montserrat"/>
              <a:cs typeface="Arial" panose="020B0604020202020204" pitchFamily="34" charset="0"/>
            </a:endParaRPr>
          </a:p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Enviar  relatórios para a </a:t>
            </a:r>
            <a:r>
              <a:rPr lang="pt-BR" sz="2800" dirty="0" err="1">
                <a:latin typeface="Montserrat"/>
                <a:cs typeface="Arial" panose="020B0604020202020204" pitchFamily="34" charset="0"/>
              </a:rPr>
              <a:t>Ecafo</a:t>
            </a:r>
            <a:r>
              <a:rPr lang="pt-BR" sz="2800" dirty="0">
                <a:latin typeface="Montserrat"/>
                <a:cs typeface="Arial" panose="020B0604020202020204" pitchFamily="34" charset="0"/>
              </a:rPr>
              <a:t> Regional;</a:t>
            </a:r>
          </a:p>
          <a:p>
            <a:pPr marL="342900" lvl="0" indent="-342900" algn="just">
              <a:buFont typeface="Arial" panose="020B0604020202020204" pitchFamily="34" charset="0"/>
              <a:buChar char="•"/>
            </a:pPr>
            <a:endParaRPr lang="pt-BR" sz="2800" dirty="0">
              <a:latin typeface="Montserrat"/>
              <a:cs typeface="Arial" panose="020B0604020202020204" pitchFamily="34" charset="0"/>
            </a:endParaRPr>
          </a:p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Participar efetivamente da diretoria do Conselho Metropolitano;</a:t>
            </a: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CE7CD886-5B9B-318B-DBCD-B02BBC6282A3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47929160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8" name="Título 1">
            <a:extLst>
              <a:ext uri="{FF2B5EF4-FFF2-40B4-BE49-F238E27FC236}">
                <a16:creationId xmlns:a16="http://schemas.microsoft.com/office/drawing/2014/main" id="{72D1E14B-39EC-4AB2-8006-513AE222CE78}"/>
              </a:ext>
            </a:extLst>
          </p:cNvPr>
          <p:cNvSpPr txBox="1">
            <a:spLocks/>
          </p:cNvSpPr>
          <p:nvPr/>
        </p:nvSpPr>
        <p:spPr>
          <a:xfrm>
            <a:off x="3011535" y="989621"/>
            <a:ext cx="5733880" cy="789631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r>
              <a:rPr lang="pt-BR" sz="4000" b="1" dirty="0">
                <a:solidFill>
                  <a:srgbClr val="0070C0"/>
                </a:solidFill>
                <a:latin typeface="Garamond" panose="02020404030301010803" pitchFamily="18" charset="0"/>
              </a:rPr>
              <a:t>Conselho Metropolitano</a:t>
            </a: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382751" y="2550288"/>
            <a:ext cx="10904114" cy="310854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Trabalhar em conjunto com outros departamentos; CCA, CJ, DENOR, DECOM, MISSÃO, ASSESSORES ESPIRITUAIS;</a:t>
            </a:r>
          </a:p>
          <a:p>
            <a:pPr lvl="0" algn="just"/>
            <a:endParaRPr lang="pt-BR" sz="2800" dirty="0">
              <a:latin typeface="Montserrat"/>
              <a:cs typeface="Arial" panose="020B0604020202020204" pitchFamily="34" charset="0"/>
            </a:endParaRPr>
          </a:p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Participar dos eventos promovidos pela região e nacional;</a:t>
            </a:r>
          </a:p>
          <a:p>
            <a:pPr marL="342900" lvl="0" indent="-342900" algn="just">
              <a:buFont typeface="Arial" panose="020B0604020202020204" pitchFamily="34" charset="0"/>
              <a:buChar char="•"/>
            </a:pPr>
            <a:endParaRPr lang="pt-BR" sz="2800" dirty="0">
              <a:latin typeface="Montserrat"/>
              <a:cs typeface="Arial" panose="020B0604020202020204" pitchFamily="34" charset="0"/>
            </a:endParaRPr>
          </a:p>
          <a:p>
            <a:pPr algn="just"/>
            <a:r>
              <a:rPr lang="pt-BR" sz="2800" dirty="0">
                <a:latin typeface="Montserrat"/>
                <a:cs typeface="Arial" panose="020B0604020202020204" pitchFamily="34" charset="0"/>
              </a:rPr>
              <a:t>Orientar os coordenadores de </a:t>
            </a:r>
            <a:r>
              <a:rPr lang="pt-BR" sz="2800" dirty="0" err="1">
                <a:latin typeface="Montserrat"/>
                <a:cs typeface="Arial" panose="020B0604020202020204" pitchFamily="34" charset="0"/>
              </a:rPr>
              <a:t>Ecafo</a:t>
            </a:r>
            <a:r>
              <a:rPr lang="pt-BR" sz="2800" dirty="0">
                <a:latin typeface="Montserrat"/>
                <a:cs typeface="Arial" panose="020B0604020202020204" pitchFamily="34" charset="0"/>
              </a:rPr>
              <a:t> dos </a:t>
            </a:r>
            <a:r>
              <a:rPr lang="pt-BR" sz="2800" dirty="0" err="1">
                <a:latin typeface="Montserrat"/>
                <a:cs typeface="Arial" panose="020B0604020202020204" pitchFamily="34" charset="0"/>
              </a:rPr>
              <a:t>CCs</a:t>
            </a:r>
            <a:r>
              <a:rPr lang="pt-BR" sz="2800" dirty="0">
                <a:latin typeface="Montserrat"/>
                <a:cs typeface="Arial" panose="020B0604020202020204" pitchFamily="34" charset="0"/>
              </a:rPr>
              <a:t>, e colaborar em seus eventos;</a:t>
            </a: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B6C22404-717F-AE87-A45F-B9286747DC32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709799754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8" name="Título 1">
            <a:extLst>
              <a:ext uri="{FF2B5EF4-FFF2-40B4-BE49-F238E27FC236}">
                <a16:creationId xmlns:a16="http://schemas.microsoft.com/office/drawing/2014/main" id="{72D1E14B-39EC-4AB2-8006-513AE222CE78}"/>
              </a:ext>
            </a:extLst>
          </p:cNvPr>
          <p:cNvSpPr txBox="1">
            <a:spLocks/>
          </p:cNvSpPr>
          <p:nvPr/>
        </p:nvSpPr>
        <p:spPr>
          <a:xfrm>
            <a:off x="3011535" y="989621"/>
            <a:ext cx="5733880" cy="789631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r>
              <a:rPr lang="pt-BR" sz="4000" b="1" dirty="0">
                <a:solidFill>
                  <a:srgbClr val="0070C0"/>
                </a:solidFill>
                <a:latin typeface="Garamond" panose="02020404030301010803" pitchFamily="18" charset="0"/>
              </a:rPr>
              <a:t>Conselho Metropolitano</a:t>
            </a: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77066" y="1873327"/>
            <a:ext cx="12037867" cy="40934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Organizar a aplicação do Módulo de capacitação para </a:t>
            </a:r>
          </a:p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as Novas diretorias nos </a:t>
            </a:r>
            <a:r>
              <a:rPr lang="pt-BR" sz="2800" dirty="0" err="1">
                <a:latin typeface="Montserrat"/>
                <a:cs typeface="Arial" panose="020B0604020202020204" pitchFamily="34" charset="0"/>
              </a:rPr>
              <a:t>CCs</a:t>
            </a:r>
            <a:r>
              <a:rPr lang="pt-BR" sz="2800" dirty="0">
                <a:latin typeface="Montserrat"/>
                <a:cs typeface="Arial" panose="020B0604020202020204" pitchFamily="34" charset="0"/>
              </a:rPr>
              <a:t>;</a:t>
            </a:r>
          </a:p>
          <a:p>
            <a:pPr marL="342900" lvl="0" indent="-342900" algn="just">
              <a:buFont typeface="Arial" panose="020B0604020202020204" pitchFamily="34" charset="0"/>
              <a:buChar char="•"/>
            </a:pPr>
            <a:endParaRPr lang="pt-BR" sz="1200" dirty="0">
              <a:latin typeface="Montserrat"/>
              <a:cs typeface="Arial" panose="020B0604020202020204" pitchFamily="34" charset="0"/>
            </a:endParaRPr>
          </a:p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Ajudar o presidente do CM na elaboração do  planejamento anual;</a:t>
            </a:r>
          </a:p>
          <a:p>
            <a:pPr marL="342900" lvl="0" indent="-342900" algn="just">
              <a:buFont typeface="Arial" panose="020B0604020202020204" pitchFamily="34" charset="0"/>
              <a:buChar char="•"/>
            </a:pPr>
            <a:endParaRPr lang="pt-BR" sz="1200" dirty="0">
              <a:latin typeface="Montserrat"/>
              <a:cs typeface="Arial" panose="020B0604020202020204" pitchFamily="34" charset="0"/>
            </a:endParaRPr>
          </a:p>
          <a:p>
            <a:pPr algn="just"/>
            <a:r>
              <a:rPr lang="pt-BR" sz="2800" dirty="0">
                <a:latin typeface="Montserrat"/>
                <a:cs typeface="Arial" panose="020B0604020202020204" pitchFamily="34" charset="0"/>
              </a:rPr>
              <a:t>Fazer </a:t>
            </a:r>
            <a:r>
              <a:rPr lang="pt-BR" sz="2800" b="1" dirty="0">
                <a:solidFill>
                  <a:srgbClr val="FF0000"/>
                </a:solidFill>
                <a:latin typeface="Montserrat"/>
                <a:cs typeface="Arial" panose="020B0604020202020204" pitchFamily="34" charset="0"/>
              </a:rPr>
              <a:t>reuniões mensais </a:t>
            </a:r>
            <a:r>
              <a:rPr lang="pt-BR" sz="1200" dirty="0">
                <a:solidFill>
                  <a:srgbClr val="FF0000"/>
                </a:solidFill>
                <a:latin typeface="Montserrat"/>
                <a:cs typeface="Arial" panose="020B0604020202020204" pitchFamily="34" charset="0"/>
              </a:rPr>
              <a:t>(art. 203,VII) </a:t>
            </a:r>
            <a:r>
              <a:rPr lang="pt-BR" sz="2800" dirty="0">
                <a:latin typeface="Montserrat"/>
                <a:cs typeface="Arial" panose="020B0604020202020204" pitchFamily="34" charset="0"/>
              </a:rPr>
              <a:t>com as coordenações de </a:t>
            </a:r>
            <a:r>
              <a:rPr lang="pt-BR" sz="2800" dirty="0" err="1">
                <a:latin typeface="Montserrat"/>
                <a:cs typeface="Arial" panose="020B0604020202020204" pitchFamily="34" charset="0"/>
              </a:rPr>
              <a:t>Ecafo</a:t>
            </a:r>
            <a:r>
              <a:rPr lang="pt-BR" sz="2800" dirty="0">
                <a:latin typeface="Montserrat"/>
                <a:cs typeface="Arial" panose="020B0604020202020204" pitchFamily="34" charset="0"/>
              </a:rPr>
              <a:t> dos </a:t>
            </a:r>
            <a:r>
              <a:rPr lang="pt-BR" sz="2800" dirty="0" err="1">
                <a:latin typeface="Montserrat"/>
                <a:cs typeface="Arial" panose="020B0604020202020204" pitchFamily="34" charset="0"/>
              </a:rPr>
              <a:t>CCs</a:t>
            </a:r>
            <a:r>
              <a:rPr lang="pt-BR" sz="2800" dirty="0">
                <a:latin typeface="Montserrat"/>
                <a:cs typeface="Arial" panose="020B0604020202020204" pitchFamily="34" charset="0"/>
              </a:rPr>
              <a:t>;</a:t>
            </a:r>
          </a:p>
          <a:p>
            <a:pPr lvl="0" algn="just"/>
            <a:endParaRPr lang="pt-BR" sz="1200" dirty="0">
              <a:latin typeface="Montserrat"/>
              <a:cs typeface="Arial" panose="020B0604020202020204" pitchFamily="34" charset="0"/>
            </a:endParaRPr>
          </a:p>
          <a:p>
            <a:pPr algn="just"/>
            <a:r>
              <a:rPr lang="pt-BR" sz="2800" dirty="0">
                <a:latin typeface="Montserrat"/>
                <a:cs typeface="Arial" panose="020B0604020202020204" pitchFamily="34" charset="0"/>
              </a:rPr>
              <a:t>Se necessário auxiliar os(as) coordenadores(</a:t>
            </a:r>
            <a:r>
              <a:rPr lang="pt-BR" sz="2800" dirty="0" err="1">
                <a:latin typeface="Montserrat"/>
                <a:cs typeface="Arial" panose="020B0604020202020204" pitchFamily="34" charset="0"/>
              </a:rPr>
              <a:t>ras</a:t>
            </a:r>
            <a:r>
              <a:rPr lang="pt-BR" sz="2800" dirty="0">
                <a:latin typeface="Montserrat"/>
                <a:cs typeface="Arial" panose="020B0604020202020204" pitchFamily="34" charset="0"/>
              </a:rPr>
              <a:t>) de </a:t>
            </a:r>
            <a:r>
              <a:rPr lang="pt-BR" sz="2800" dirty="0" err="1">
                <a:latin typeface="Montserrat"/>
                <a:cs typeface="Arial" panose="020B0604020202020204" pitchFamily="34" charset="0"/>
              </a:rPr>
              <a:t>Ecafo</a:t>
            </a:r>
            <a:r>
              <a:rPr lang="pt-BR" sz="2800" dirty="0">
                <a:latin typeface="Montserrat"/>
                <a:cs typeface="Arial" panose="020B0604020202020204" pitchFamily="34" charset="0"/>
              </a:rPr>
              <a:t> de Conselhos Centrais na aplicação do </a:t>
            </a:r>
            <a:r>
              <a:rPr lang="pt-BR" sz="2800" dirty="0">
                <a:latin typeface="Arial" panose="020B0604020202020204" pitchFamily="34" charset="0"/>
                <a:cs typeface="Arial" panose="020B0604020202020204" pitchFamily="34" charset="0"/>
              </a:rPr>
              <a:t>Módulo de formação para as novas diretorias nos </a:t>
            </a:r>
            <a:r>
              <a:rPr lang="pt-BR" sz="2800" dirty="0" err="1">
                <a:latin typeface="Arial" panose="020B0604020202020204" pitchFamily="34" charset="0"/>
                <a:cs typeface="Arial" panose="020B0604020202020204" pitchFamily="34" charset="0"/>
              </a:rPr>
              <a:t>CCs</a:t>
            </a:r>
            <a:r>
              <a:rPr lang="pt-BR" sz="2800" dirty="0">
                <a:latin typeface="Arial" panose="020B0604020202020204" pitchFamily="34" charset="0"/>
                <a:cs typeface="Arial" panose="020B0604020202020204" pitchFamily="34" charset="0"/>
              </a:rPr>
              <a:t> e nas OU e formação para funcionários.</a:t>
            </a:r>
            <a:endParaRPr lang="pt-BR" sz="2800" dirty="0">
              <a:latin typeface="Montserrat"/>
              <a:cs typeface="Arial" panose="020B0604020202020204" pitchFamily="34" charset="0"/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4400455E-0D80-4007-1D1C-335E5D6C704E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18945752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8" name="Título 1">
            <a:extLst>
              <a:ext uri="{FF2B5EF4-FFF2-40B4-BE49-F238E27FC236}">
                <a16:creationId xmlns:a16="http://schemas.microsoft.com/office/drawing/2014/main" id="{72D1E14B-39EC-4AB2-8006-513AE222CE78}"/>
              </a:ext>
            </a:extLst>
          </p:cNvPr>
          <p:cNvSpPr txBox="1">
            <a:spLocks/>
          </p:cNvSpPr>
          <p:nvPr/>
        </p:nvSpPr>
        <p:spPr>
          <a:xfrm>
            <a:off x="3011535" y="989621"/>
            <a:ext cx="5733880" cy="789631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endParaRPr lang="pt-BR" sz="36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>
              <a:defRPr/>
            </a:pPr>
            <a:r>
              <a:rPr lang="pt-BR" sz="4000" b="1" dirty="0">
                <a:solidFill>
                  <a:srgbClr val="0070C0"/>
                </a:solidFill>
                <a:latin typeface="Garamond" panose="02020404030301010803" pitchFamily="18" charset="0"/>
              </a:rPr>
              <a:t>Conselho Metropolitano</a:t>
            </a:r>
          </a:p>
        </p:txBody>
      </p:sp>
      <p:grpSp>
        <p:nvGrpSpPr>
          <p:cNvPr id="6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577605" y="2456213"/>
            <a:ext cx="10601739" cy="35394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Cuidar para que as formações estejam em acordo com o carisma e com a espiritualidade vicentina;</a:t>
            </a:r>
          </a:p>
          <a:p>
            <a:pPr marL="342900" lvl="0" indent="-342900" algn="just">
              <a:buFont typeface="Arial" panose="020B0604020202020204" pitchFamily="34" charset="0"/>
              <a:buChar char="•"/>
            </a:pPr>
            <a:endParaRPr lang="pt-BR" sz="2800" dirty="0">
              <a:latin typeface="Montserrat"/>
              <a:cs typeface="Arial" panose="020B0604020202020204" pitchFamily="34" charset="0"/>
            </a:endParaRPr>
          </a:p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Orientar quanto ao tema de trabalho proposto pelo CNB: Módulos prioritários; </a:t>
            </a:r>
            <a:r>
              <a:rPr lang="pt-BR" dirty="0">
                <a:solidFill>
                  <a:srgbClr val="FF0000"/>
                </a:solidFill>
                <a:latin typeface="Montserrat"/>
                <a:cs typeface="Arial" panose="020B0604020202020204" pitchFamily="34" charset="0"/>
              </a:rPr>
              <a:t>(Espiritualidade Vicentina e Missão)</a:t>
            </a:r>
          </a:p>
          <a:p>
            <a:pPr marL="342900" lvl="0" indent="-342900" algn="just">
              <a:buFont typeface="Arial" panose="020B0604020202020204" pitchFamily="34" charset="0"/>
              <a:buChar char="•"/>
            </a:pPr>
            <a:endParaRPr lang="pt-BR" sz="2800" dirty="0">
              <a:latin typeface="Montserrat"/>
              <a:cs typeface="Arial" panose="020B0604020202020204" pitchFamily="34" charset="0"/>
            </a:endParaRPr>
          </a:p>
          <a:p>
            <a:pPr lvl="0" algn="just"/>
            <a:r>
              <a:rPr lang="pt-BR" sz="2800" dirty="0">
                <a:latin typeface="Montserrat"/>
                <a:cs typeface="Arial" panose="020B0604020202020204" pitchFamily="34" charset="0"/>
              </a:rPr>
              <a:t>Orientar quanto ao uso dos Livros dos Anos Temáticos;</a:t>
            </a:r>
          </a:p>
          <a:p>
            <a:pPr lvl="0" algn="just"/>
            <a:endParaRPr lang="pt-BR" sz="2800" dirty="0">
              <a:latin typeface="Montserrat"/>
              <a:cs typeface="Arial" panose="020B0604020202020204" pitchFamily="34" charset="0"/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1995458F-F332-7083-BD87-748B58D2C22A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33279014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pic>
        <p:nvPicPr>
          <p:cNvPr id="13" name="Picture 7" descr="Conheça 4 habilidades fundamentais para trabalhar em equipe - IDEBRASIL">
            <a:extLst>
              <a:ext uri="{FF2B5EF4-FFF2-40B4-BE49-F238E27FC236}">
                <a16:creationId xmlns:a16="http://schemas.microsoft.com/office/drawing/2014/main" id="{27A820AA-2F6B-43BD-AA78-4EA7E173AF1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43200" y="1515566"/>
            <a:ext cx="6705600" cy="432635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4" name="Retângulo 3">
            <a:extLst>
              <a:ext uri="{FF2B5EF4-FFF2-40B4-BE49-F238E27FC236}">
                <a16:creationId xmlns:a16="http://schemas.microsoft.com/office/drawing/2014/main" id="{BDA7F54A-9C08-4C67-9BD0-C4008A56F63B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943946"/>
            <a:ext cx="12192000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Trabalhar em equipe</a:t>
            </a:r>
          </a:p>
        </p:txBody>
      </p:sp>
      <p:sp>
        <p:nvSpPr>
          <p:cNvPr id="15" name="Retângulo 2">
            <a:extLst>
              <a:ext uri="{FF2B5EF4-FFF2-40B4-BE49-F238E27FC236}">
                <a16:creationId xmlns:a16="http://schemas.microsoft.com/office/drawing/2014/main" id="{FBDC06C6-AB76-4C60-88B3-E075B90BE517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6622" y="5890319"/>
            <a:ext cx="12192000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Para vencer a pobreza</a:t>
            </a: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68A8E5BA-CB25-AF54-7E3F-39DC13F4DBDC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6223033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10" name="Título 1">
            <a:extLst>
              <a:ext uri="{FF2B5EF4-FFF2-40B4-BE49-F238E27FC236}">
                <a16:creationId xmlns:a16="http://schemas.microsoft.com/office/drawing/2014/main" id="{A1A75166-D5D0-4C19-B841-26C9A1CA1031}"/>
              </a:ext>
            </a:extLst>
          </p:cNvPr>
          <p:cNvSpPr txBox="1">
            <a:spLocks/>
          </p:cNvSpPr>
          <p:nvPr/>
        </p:nvSpPr>
        <p:spPr bwMode="auto">
          <a:xfrm>
            <a:off x="1139825" y="2501647"/>
            <a:ext cx="6505575" cy="7635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2800" b="1" dirty="0">
                <a:latin typeface="Montserrat" panose="00000500000000000000" pitchFamily="2" charset="0"/>
                <a:cs typeface="Tahoma" panose="020B0604030504040204" pitchFamily="34" charset="0"/>
              </a:rPr>
              <a:t>SSVP</a:t>
            </a:r>
          </a:p>
        </p:txBody>
      </p:sp>
      <p:pic>
        <p:nvPicPr>
          <p:cNvPr id="43011" name="Imagem 4">
            <a:extLst>
              <a:ext uri="{FF2B5EF4-FFF2-40B4-BE49-F238E27FC236}">
                <a16:creationId xmlns:a16="http://schemas.microsoft.com/office/drawing/2014/main" id="{C0023D37-C865-4CF4-86D9-1E9B6DE19DC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62625" y="1947863"/>
            <a:ext cx="3151188" cy="45005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48" name="Conector de seta reta 47">
            <a:extLst>
              <a:ext uri="{FF2B5EF4-FFF2-40B4-BE49-F238E27FC236}">
                <a16:creationId xmlns:a16="http://schemas.microsoft.com/office/drawing/2014/main" id="{19E736E0-4219-4485-BB3C-91B51F6046BC}"/>
              </a:ext>
            </a:extLst>
          </p:cNvPr>
          <p:cNvCxnSpPr/>
          <p:nvPr/>
        </p:nvCxnSpPr>
        <p:spPr>
          <a:xfrm flipV="1">
            <a:off x="7645400" y="1968500"/>
            <a:ext cx="647700" cy="38100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0" name="Conector de seta reta 49">
            <a:extLst>
              <a:ext uri="{FF2B5EF4-FFF2-40B4-BE49-F238E27FC236}">
                <a16:creationId xmlns:a16="http://schemas.microsoft.com/office/drawing/2014/main" id="{04F3D3E3-607F-4F40-B49B-4630309336A2}"/>
              </a:ext>
            </a:extLst>
          </p:cNvPr>
          <p:cNvCxnSpPr>
            <a:cxnSpLocks/>
          </p:cNvCxnSpPr>
          <p:nvPr/>
        </p:nvCxnSpPr>
        <p:spPr>
          <a:xfrm flipV="1">
            <a:off x="7975600" y="3134026"/>
            <a:ext cx="647700" cy="104474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2" name="Conector de seta reta 51">
            <a:extLst>
              <a:ext uri="{FF2B5EF4-FFF2-40B4-BE49-F238E27FC236}">
                <a16:creationId xmlns:a16="http://schemas.microsoft.com/office/drawing/2014/main" id="{44471769-C3DE-45FE-9DE0-74DEE0943D7C}"/>
              </a:ext>
            </a:extLst>
          </p:cNvPr>
          <p:cNvCxnSpPr/>
          <p:nvPr/>
        </p:nvCxnSpPr>
        <p:spPr>
          <a:xfrm>
            <a:off x="7874000" y="3910014"/>
            <a:ext cx="558800" cy="128587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4" name="Conector de seta reta 53">
            <a:extLst>
              <a:ext uri="{FF2B5EF4-FFF2-40B4-BE49-F238E27FC236}">
                <a16:creationId xmlns:a16="http://schemas.microsoft.com/office/drawing/2014/main" id="{B5A445F2-E8E1-4CEB-8AE2-16A0BFFC5E0B}"/>
              </a:ext>
            </a:extLst>
          </p:cNvPr>
          <p:cNvCxnSpPr/>
          <p:nvPr/>
        </p:nvCxnSpPr>
        <p:spPr>
          <a:xfrm flipV="1">
            <a:off x="7048500" y="1689100"/>
            <a:ext cx="25400" cy="27940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6" name="Conector de seta reta 55">
            <a:extLst>
              <a:ext uri="{FF2B5EF4-FFF2-40B4-BE49-F238E27FC236}">
                <a16:creationId xmlns:a16="http://schemas.microsoft.com/office/drawing/2014/main" id="{3B1206C3-625A-4309-97F3-68468E076073}"/>
              </a:ext>
            </a:extLst>
          </p:cNvPr>
          <p:cNvCxnSpPr/>
          <p:nvPr/>
        </p:nvCxnSpPr>
        <p:spPr>
          <a:xfrm flipH="1" flipV="1">
            <a:off x="6273800" y="1968500"/>
            <a:ext cx="381000" cy="38100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8" name="Conector de seta reta 57">
            <a:extLst>
              <a:ext uri="{FF2B5EF4-FFF2-40B4-BE49-F238E27FC236}">
                <a16:creationId xmlns:a16="http://schemas.microsoft.com/office/drawing/2014/main" id="{A67D3583-1D04-4E7E-B2AA-CE1291963A90}"/>
              </a:ext>
            </a:extLst>
          </p:cNvPr>
          <p:cNvCxnSpPr/>
          <p:nvPr/>
        </p:nvCxnSpPr>
        <p:spPr>
          <a:xfrm flipH="1" flipV="1">
            <a:off x="6045200" y="2605088"/>
            <a:ext cx="228600" cy="17780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0" name="Conector de seta reta 59">
            <a:extLst>
              <a:ext uri="{FF2B5EF4-FFF2-40B4-BE49-F238E27FC236}">
                <a16:creationId xmlns:a16="http://schemas.microsoft.com/office/drawing/2014/main" id="{9EDE3F48-C426-428E-A7BE-FE304DB11D6C}"/>
              </a:ext>
            </a:extLst>
          </p:cNvPr>
          <p:cNvCxnSpPr/>
          <p:nvPr/>
        </p:nvCxnSpPr>
        <p:spPr>
          <a:xfrm flipH="1" flipV="1">
            <a:off x="5354638" y="3035301"/>
            <a:ext cx="690562" cy="193675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2" name="Conector de seta reta 61">
            <a:extLst>
              <a:ext uri="{FF2B5EF4-FFF2-40B4-BE49-F238E27FC236}">
                <a16:creationId xmlns:a16="http://schemas.microsoft.com/office/drawing/2014/main" id="{714790B0-FDF7-4871-8A6A-AC170DE5BA32}"/>
              </a:ext>
            </a:extLst>
          </p:cNvPr>
          <p:cNvCxnSpPr/>
          <p:nvPr/>
        </p:nvCxnSpPr>
        <p:spPr>
          <a:xfrm flipH="1">
            <a:off x="5745164" y="4038600"/>
            <a:ext cx="528637" cy="40640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4" name="Conector de seta reta 63">
            <a:extLst>
              <a:ext uri="{FF2B5EF4-FFF2-40B4-BE49-F238E27FC236}">
                <a16:creationId xmlns:a16="http://schemas.microsoft.com/office/drawing/2014/main" id="{187D6916-9CD1-4474-A136-8B4BABC331D0}"/>
              </a:ext>
            </a:extLst>
          </p:cNvPr>
          <p:cNvCxnSpPr/>
          <p:nvPr/>
        </p:nvCxnSpPr>
        <p:spPr>
          <a:xfrm flipH="1">
            <a:off x="5880100" y="4648200"/>
            <a:ext cx="647700" cy="43180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3021" name="CaixaDeTexto 65">
            <a:extLst>
              <a:ext uri="{FF2B5EF4-FFF2-40B4-BE49-F238E27FC236}">
                <a16:creationId xmlns:a16="http://schemas.microsoft.com/office/drawing/2014/main" id="{5F41513A-D272-4652-A07B-B05BE6538E4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8305800" y="1844676"/>
            <a:ext cx="1181100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1600" dirty="0" err="1">
                <a:latin typeface="Montserrat" panose="00000500000000000000" pitchFamily="2" charset="0"/>
              </a:rPr>
              <a:t>Decom</a:t>
            </a:r>
            <a:endParaRPr lang="pt-BR" altLang="pt-BR" sz="1600" dirty="0">
              <a:latin typeface="Montserrat" panose="00000500000000000000" pitchFamily="2" charset="0"/>
            </a:endParaRPr>
          </a:p>
        </p:txBody>
      </p:sp>
      <p:sp>
        <p:nvSpPr>
          <p:cNvPr id="43022" name="CaixaDeTexto 67">
            <a:extLst>
              <a:ext uri="{FF2B5EF4-FFF2-40B4-BE49-F238E27FC236}">
                <a16:creationId xmlns:a16="http://schemas.microsoft.com/office/drawing/2014/main" id="{602C5C11-EBC1-409D-BA65-21F639DDBD6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8645938" y="2982092"/>
            <a:ext cx="1704009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1600" dirty="0">
                <a:latin typeface="Montserrat" panose="00000500000000000000" pitchFamily="2" charset="0"/>
              </a:rPr>
              <a:t>OBRA UNIDA</a:t>
            </a:r>
          </a:p>
        </p:txBody>
      </p:sp>
      <p:sp>
        <p:nvSpPr>
          <p:cNvPr id="43023" name="CaixaDeTexto 68">
            <a:extLst>
              <a:ext uri="{FF2B5EF4-FFF2-40B4-BE49-F238E27FC236}">
                <a16:creationId xmlns:a16="http://schemas.microsoft.com/office/drawing/2014/main" id="{B3BA57C3-058F-4E7C-8DD7-78ED87D9C43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8402638" y="3951288"/>
            <a:ext cx="1947310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1600" dirty="0">
                <a:latin typeface="Montserrat" panose="00000500000000000000" pitchFamily="2" charset="0"/>
              </a:rPr>
              <a:t>OBRA ESPECIAL</a:t>
            </a:r>
          </a:p>
        </p:txBody>
      </p:sp>
      <p:sp>
        <p:nvSpPr>
          <p:cNvPr id="43024" name="CaixaDeTexto 69">
            <a:extLst>
              <a:ext uri="{FF2B5EF4-FFF2-40B4-BE49-F238E27FC236}">
                <a16:creationId xmlns:a16="http://schemas.microsoft.com/office/drawing/2014/main" id="{F2E816AB-773C-43BA-BA9A-B96A1BEE7B5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846888" y="1400649"/>
            <a:ext cx="1181100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1600" dirty="0">
                <a:latin typeface="Montserrat" panose="00000500000000000000" pitchFamily="2" charset="0"/>
              </a:rPr>
              <a:t>CJ</a:t>
            </a:r>
          </a:p>
        </p:txBody>
      </p:sp>
      <p:sp>
        <p:nvSpPr>
          <p:cNvPr id="43025" name="CaixaDeTexto 70">
            <a:extLst>
              <a:ext uri="{FF2B5EF4-FFF2-40B4-BE49-F238E27FC236}">
                <a16:creationId xmlns:a16="http://schemas.microsoft.com/office/drawing/2014/main" id="{37F4AB95-56CA-4CB1-A937-5A975F286C1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745164" y="1733551"/>
            <a:ext cx="1349374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1600" dirty="0">
                <a:latin typeface="Montserrat" panose="00000500000000000000" pitchFamily="2" charset="0"/>
              </a:rPr>
              <a:t>CCA</a:t>
            </a:r>
          </a:p>
        </p:txBody>
      </p:sp>
      <p:sp>
        <p:nvSpPr>
          <p:cNvPr id="43026" name="CaixaDeTexto 71">
            <a:extLst>
              <a:ext uri="{FF2B5EF4-FFF2-40B4-BE49-F238E27FC236}">
                <a16:creationId xmlns:a16="http://schemas.microsoft.com/office/drawing/2014/main" id="{AA7CB553-4D7A-4AE3-991A-7502D51576C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000626" y="2354263"/>
            <a:ext cx="1503362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1600" dirty="0">
                <a:latin typeface="Montserrat" panose="00000500000000000000" pitchFamily="2" charset="0"/>
              </a:rPr>
              <a:t>MISSOES</a:t>
            </a:r>
          </a:p>
        </p:txBody>
      </p:sp>
      <p:sp>
        <p:nvSpPr>
          <p:cNvPr id="43027" name="CaixaDeTexto 72">
            <a:extLst>
              <a:ext uri="{FF2B5EF4-FFF2-40B4-BE49-F238E27FC236}">
                <a16:creationId xmlns:a16="http://schemas.microsoft.com/office/drawing/2014/main" id="{CF28934F-9C37-46ED-B728-E1CADD4A6D3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354099" y="2866024"/>
            <a:ext cx="1684337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1600" b="1" dirty="0" err="1">
                <a:latin typeface="Montserrat" panose="00000500000000000000" pitchFamily="2" charset="0"/>
              </a:rPr>
              <a:t>Denor</a:t>
            </a:r>
            <a:endParaRPr lang="pt-BR" altLang="pt-BR" sz="1600" b="1" dirty="0">
              <a:latin typeface="Montserrat" panose="00000500000000000000" pitchFamily="2" charset="0"/>
            </a:endParaRPr>
          </a:p>
        </p:txBody>
      </p:sp>
      <p:sp>
        <p:nvSpPr>
          <p:cNvPr id="43028" name="CaixaDeTexto 73">
            <a:extLst>
              <a:ext uri="{FF2B5EF4-FFF2-40B4-BE49-F238E27FC236}">
                <a16:creationId xmlns:a16="http://schemas.microsoft.com/office/drawing/2014/main" id="{DC2F9217-1843-44E3-AF20-F6B2642CAD9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606926" y="4465638"/>
            <a:ext cx="1438274" cy="369332"/>
          </a:xfrm>
          <a:prstGeom prst="rect">
            <a:avLst/>
          </a:prstGeom>
          <a:solidFill>
            <a:srgbClr val="FFFF00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b="1" dirty="0" err="1">
                <a:latin typeface="Montserrat" panose="00000500000000000000" pitchFamily="2" charset="0"/>
              </a:rPr>
              <a:t>Ecafo</a:t>
            </a:r>
            <a:endParaRPr lang="pt-BR" altLang="pt-BR" b="1" dirty="0">
              <a:latin typeface="Montserrat" panose="00000500000000000000" pitchFamily="2" charset="0"/>
            </a:endParaRPr>
          </a:p>
        </p:txBody>
      </p:sp>
      <p:sp>
        <p:nvSpPr>
          <p:cNvPr id="43029" name="CaixaDeTexto 74">
            <a:extLst>
              <a:ext uri="{FF2B5EF4-FFF2-40B4-BE49-F238E27FC236}">
                <a16:creationId xmlns:a16="http://schemas.microsoft.com/office/drawing/2014/main" id="{9A722644-4574-426D-823E-151C575C997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8512174" y="5037138"/>
            <a:ext cx="2932113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1600" dirty="0">
                <a:latin typeface="Montserrat" panose="00000500000000000000" pitchFamily="2" charset="0"/>
              </a:rPr>
              <a:t>MEMBROS DA DIRETORIA</a:t>
            </a:r>
          </a:p>
        </p:txBody>
      </p:sp>
      <p:cxnSp>
        <p:nvCxnSpPr>
          <p:cNvPr id="77" name="Conector de seta reta 76">
            <a:extLst>
              <a:ext uri="{FF2B5EF4-FFF2-40B4-BE49-F238E27FC236}">
                <a16:creationId xmlns:a16="http://schemas.microsoft.com/office/drawing/2014/main" id="{FCFB377D-A347-46C2-9AC2-B6DBF609E7B0}"/>
              </a:ext>
            </a:extLst>
          </p:cNvPr>
          <p:cNvCxnSpPr/>
          <p:nvPr/>
        </p:nvCxnSpPr>
        <p:spPr>
          <a:xfrm>
            <a:off x="8293100" y="5021264"/>
            <a:ext cx="317500" cy="142875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3031" name="CaixaDeTexto 78">
            <a:extLst>
              <a:ext uri="{FF2B5EF4-FFF2-40B4-BE49-F238E27FC236}">
                <a16:creationId xmlns:a16="http://schemas.microsoft.com/office/drawing/2014/main" id="{63DB2B64-5739-471F-956C-DBAC6F34FDC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640137" y="5103813"/>
            <a:ext cx="2932113" cy="3693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dirty="0">
                <a:latin typeface="Montserrat" panose="00000500000000000000" pitchFamily="2" charset="0"/>
              </a:rPr>
              <a:t>ASSESSOR ESPIRITUAL</a:t>
            </a:r>
          </a:p>
        </p:txBody>
      </p:sp>
      <p:sp>
        <p:nvSpPr>
          <p:cNvPr id="83" name="Seta para a direita 82">
            <a:extLst>
              <a:ext uri="{FF2B5EF4-FFF2-40B4-BE49-F238E27FC236}">
                <a16:creationId xmlns:a16="http://schemas.microsoft.com/office/drawing/2014/main" id="{A033CDA6-BCFD-43B7-9DE4-EDC0016068B2}"/>
              </a:ext>
            </a:extLst>
          </p:cNvPr>
          <p:cNvSpPr/>
          <p:nvPr/>
        </p:nvSpPr>
        <p:spPr>
          <a:xfrm>
            <a:off x="1139825" y="3871119"/>
            <a:ext cx="1844675" cy="406400"/>
          </a:xfrm>
          <a:prstGeom prst="rightArrow">
            <a:avLst/>
          </a:prstGeom>
          <a:solidFill>
            <a:schemeClr val="tx2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/>
          </a:p>
        </p:txBody>
      </p:sp>
      <p:sp>
        <p:nvSpPr>
          <p:cNvPr id="18459" name="Título 1">
            <a:extLst>
              <a:ext uri="{FF2B5EF4-FFF2-40B4-BE49-F238E27FC236}">
                <a16:creationId xmlns:a16="http://schemas.microsoft.com/office/drawing/2014/main" id="{C5D1FF85-34F1-4331-BF54-9921C4ADB84C}"/>
              </a:ext>
            </a:extLst>
          </p:cNvPr>
          <p:cNvSpPr txBox="1">
            <a:spLocks/>
          </p:cNvSpPr>
          <p:nvPr/>
        </p:nvSpPr>
        <p:spPr bwMode="auto">
          <a:xfrm>
            <a:off x="158750" y="5872163"/>
            <a:ext cx="9101160" cy="7635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defRPr/>
            </a:pPr>
            <a:r>
              <a:rPr lang="pt-BR" sz="2800" b="1" dirty="0">
                <a:latin typeface="Montserrat" panose="00000500000000000000" pitchFamily="2" charset="0"/>
                <a:cs typeface="Tahoma" panose="020B0604030504040204" pitchFamily="34" charset="0"/>
              </a:rPr>
              <a:t>CM / CC  / OU / CP / OE / CONFERENCIA</a:t>
            </a:r>
          </a:p>
        </p:txBody>
      </p:sp>
      <p:sp>
        <p:nvSpPr>
          <p:cNvPr id="3" name="Seta para baixo 2">
            <a:extLst>
              <a:ext uri="{FF2B5EF4-FFF2-40B4-BE49-F238E27FC236}">
                <a16:creationId xmlns:a16="http://schemas.microsoft.com/office/drawing/2014/main" id="{B812DDF4-AFE9-4045-9741-404C7D10E261}"/>
              </a:ext>
            </a:extLst>
          </p:cNvPr>
          <p:cNvSpPr/>
          <p:nvPr/>
        </p:nvSpPr>
        <p:spPr>
          <a:xfrm>
            <a:off x="1913731" y="5027613"/>
            <a:ext cx="296862" cy="476250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/>
          </a:p>
        </p:txBody>
      </p:sp>
      <p:cxnSp>
        <p:nvCxnSpPr>
          <p:cNvPr id="31" name="Conector de seta reta 30">
            <a:extLst>
              <a:ext uri="{FF2B5EF4-FFF2-40B4-BE49-F238E27FC236}">
                <a16:creationId xmlns:a16="http://schemas.microsoft.com/office/drawing/2014/main" id="{6F937271-3BB2-4B23-8790-FCD99C93296A}"/>
              </a:ext>
            </a:extLst>
          </p:cNvPr>
          <p:cNvCxnSpPr/>
          <p:nvPr/>
        </p:nvCxnSpPr>
        <p:spPr>
          <a:xfrm flipH="1">
            <a:off x="5589588" y="3505200"/>
            <a:ext cx="647700" cy="43180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3038" name="CaixaDeTexto 68">
            <a:extLst>
              <a:ext uri="{FF2B5EF4-FFF2-40B4-BE49-F238E27FC236}">
                <a16:creationId xmlns:a16="http://schemas.microsoft.com/office/drawing/2014/main" id="{6DF31D6C-7DBA-42D7-B52D-A893A1FE2C0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754437" y="3900488"/>
            <a:ext cx="2368551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1600" dirty="0">
                <a:latin typeface="Montserrat" panose="00000500000000000000" pitchFamily="2" charset="0"/>
              </a:rPr>
              <a:t>FAMILIA VICENTINA</a:t>
            </a:r>
          </a:p>
        </p:txBody>
      </p:sp>
      <p:cxnSp>
        <p:nvCxnSpPr>
          <p:cNvPr id="33" name="Conector de seta reta 32">
            <a:extLst>
              <a:ext uri="{FF2B5EF4-FFF2-40B4-BE49-F238E27FC236}">
                <a16:creationId xmlns:a16="http://schemas.microsoft.com/office/drawing/2014/main" id="{02EC2E9A-5B10-4686-A2D4-AF65FB02FF2A}"/>
              </a:ext>
            </a:extLst>
          </p:cNvPr>
          <p:cNvCxnSpPr>
            <a:cxnSpLocks/>
          </p:cNvCxnSpPr>
          <p:nvPr/>
        </p:nvCxnSpPr>
        <p:spPr>
          <a:xfrm flipV="1">
            <a:off x="8027988" y="2699051"/>
            <a:ext cx="573086" cy="104474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3040" name="CaixaDeTexto 68">
            <a:extLst>
              <a:ext uri="{FF2B5EF4-FFF2-40B4-BE49-F238E27FC236}">
                <a16:creationId xmlns:a16="http://schemas.microsoft.com/office/drawing/2014/main" id="{E9596D23-B991-409E-BB2D-8DE7B412AF8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8512174" y="2552700"/>
            <a:ext cx="2797968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1600" dirty="0">
                <a:latin typeface="Montserrat" panose="00000500000000000000" pitchFamily="2" charset="0"/>
              </a:rPr>
              <a:t>A SUA COMUNIDADE</a:t>
            </a:r>
          </a:p>
        </p:txBody>
      </p:sp>
      <p:pic>
        <p:nvPicPr>
          <p:cNvPr id="34" name="Imagem 33">
            <a:extLst>
              <a:ext uri="{FF2B5EF4-FFF2-40B4-BE49-F238E27FC236}">
                <a16:creationId xmlns:a16="http://schemas.microsoft.com/office/drawing/2014/main" id="{21421A60-9ECB-4998-AECA-D1779EA58A89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90899" y="992662"/>
            <a:ext cx="1609725" cy="1612426"/>
          </a:xfrm>
          <a:prstGeom prst="rect">
            <a:avLst/>
          </a:prstGeom>
        </p:spPr>
      </p:pic>
      <p:sp>
        <p:nvSpPr>
          <p:cNvPr id="36" name="Retângulo 3">
            <a:extLst>
              <a:ext uri="{FF2B5EF4-FFF2-40B4-BE49-F238E27FC236}">
                <a16:creationId xmlns:a16="http://schemas.microsoft.com/office/drawing/2014/main" id="{59B0FCBD-E420-4B5B-8393-1C1D81D2702A}"/>
              </a:ext>
            </a:extLst>
          </p:cNvPr>
          <p:cNvSpPr>
            <a:spLocks noChangeArrowheads="1"/>
          </p:cNvSpPr>
          <p:nvPr/>
        </p:nvSpPr>
        <p:spPr bwMode="auto">
          <a:xfrm>
            <a:off x="-56875" y="952690"/>
            <a:ext cx="12030560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Trabalhar em equipe</a:t>
            </a:r>
          </a:p>
        </p:txBody>
      </p:sp>
      <p:grpSp>
        <p:nvGrpSpPr>
          <p:cNvPr id="2" name="Agrupar 9">
            <a:extLst>
              <a:ext uri="{FF2B5EF4-FFF2-40B4-BE49-F238E27FC236}">
                <a16:creationId xmlns:a16="http://schemas.microsoft.com/office/drawing/2014/main" id="{C704A25B-8267-6B4A-FDC6-1A40A34452A0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4" name="Retângulo 3">
              <a:extLst>
                <a:ext uri="{FF2B5EF4-FFF2-40B4-BE49-F238E27FC236}">
                  <a16:creationId xmlns:a16="http://schemas.microsoft.com/office/drawing/2014/main" id="{CD6C805B-C8EC-BA45-2D33-F0AEAC0BF84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5" name="Agrupar 11">
              <a:extLst>
                <a:ext uri="{FF2B5EF4-FFF2-40B4-BE49-F238E27FC236}">
                  <a16:creationId xmlns:a16="http://schemas.microsoft.com/office/drawing/2014/main" id="{FC2B642B-1341-8DA6-5EC4-21AD40027270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6" name="Retângulo 5">
                <a:extLst>
                  <a:ext uri="{FF2B5EF4-FFF2-40B4-BE49-F238E27FC236}">
                    <a16:creationId xmlns:a16="http://schemas.microsoft.com/office/drawing/2014/main" id="{8C364AAA-CEB7-CE09-FD17-49B81EEE77FB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7" name="Retângulo 6">
                <a:extLst>
                  <a:ext uri="{FF2B5EF4-FFF2-40B4-BE49-F238E27FC236}">
                    <a16:creationId xmlns:a16="http://schemas.microsoft.com/office/drawing/2014/main" id="{32A5EC6D-DFA3-93C5-F481-81D05C966A9B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8" name="Retângulo 7">
            <a:extLst>
              <a:ext uri="{FF2B5EF4-FFF2-40B4-BE49-F238E27FC236}">
                <a16:creationId xmlns:a16="http://schemas.microsoft.com/office/drawing/2014/main" id="{02C53AAA-9100-8800-EEF2-54AFE6FE63BA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186678532"/>
      </p:ext>
    </p:extLst>
  </p:cSld>
  <p:clrMapOvr>
    <a:masterClrMapping/>
  </p:clrMapOvr>
  <p:transition spd="med"/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F7BF9EF3-6B05-44A1-B1FD-309E1A9ED20B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51741D79-6FB5-4657-9473-6CF6374FE6A4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1681E928-FBF2-4927-901D-A0335DB8B39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3D99A797-44FC-4284-A170-582AC826516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5DF3FC65-3643-4439-A0BA-693E02AF132E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sp>
        <p:nvSpPr>
          <p:cNvPr id="19" name="Título 7">
            <a:extLst>
              <a:ext uri="{FF2B5EF4-FFF2-40B4-BE49-F238E27FC236}">
                <a16:creationId xmlns:a16="http://schemas.microsoft.com/office/drawing/2014/main" id="{5B6837D5-AA9A-41C5-9B74-5050B857F284}"/>
              </a:ext>
            </a:extLst>
          </p:cNvPr>
          <p:cNvSpPr txBox="1">
            <a:spLocks/>
          </p:cNvSpPr>
          <p:nvPr/>
        </p:nvSpPr>
        <p:spPr bwMode="auto">
          <a:xfrm>
            <a:off x="2278856" y="1286607"/>
            <a:ext cx="7634288" cy="52322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ctr">
            <a:spAutoFit/>
          </a:bodyPr>
          <a:lstStyle>
            <a:lvl1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 kern="1200">
                <a:solidFill>
                  <a:srgbClr val="00B0F0"/>
                </a:solidFill>
                <a:latin typeface="+mj-lt"/>
                <a:ea typeface="+mj-ea"/>
                <a:cs typeface="+mj-cs"/>
              </a:defRPr>
            </a:lvl1pPr>
            <a:lvl2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2pPr>
            <a:lvl3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3pPr>
            <a:lvl4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4pPr>
            <a:lvl5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algn="ctr" eaLnBrk="1" hangingPunct="1">
              <a:defRPr/>
            </a:pPr>
            <a:r>
              <a:rPr lang="pt-BR" sz="2800" dirty="0">
                <a:solidFill>
                  <a:srgbClr val="0070C0"/>
                </a:solidFill>
                <a:latin typeface="Montserrat" panose="00000500000000000000" pitchFamily="2" charset="0"/>
                <a:cs typeface="Arial" charset="0"/>
              </a:rPr>
              <a:t>Agir como uma Liderança Vicentina</a:t>
            </a:r>
            <a:endParaRPr lang="pt-BR" sz="2800" dirty="0">
              <a:solidFill>
                <a:srgbClr val="0070C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Montserrat" panose="00000500000000000000" pitchFamily="2" charset="0"/>
            </a:endParaRPr>
          </a:p>
        </p:txBody>
      </p:sp>
      <p:sp>
        <p:nvSpPr>
          <p:cNvPr id="20" name="Espaço Reservado para Conteúdo 1">
            <a:extLst>
              <a:ext uri="{FF2B5EF4-FFF2-40B4-BE49-F238E27FC236}">
                <a16:creationId xmlns:a16="http://schemas.microsoft.com/office/drawing/2014/main" id="{752DD6B1-B55B-4C8F-94B9-20691475C43B}"/>
              </a:ext>
            </a:extLst>
          </p:cNvPr>
          <p:cNvSpPr txBox="1">
            <a:spLocks/>
          </p:cNvSpPr>
          <p:nvPr/>
        </p:nvSpPr>
        <p:spPr>
          <a:xfrm>
            <a:off x="1243182" y="2699194"/>
            <a:ext cx="10137297" cy="219551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just">
              <a:buFont typeface="Wingdings" panose="05000000000000000000" pitchFamily="2" charset="2"/>
              <a:buNone/>
              <a:defRPr/>
            </a:pPr>
            <a:r>
              <a:rPr lang="pt-BR" altLang="pt-BR" sz="2800" dirty="0">
                <a:solidFill>
                  <a:prstClr val="black"/>
                </a:solidFill>
                <a:latin typeface="Montserrat" panose="00000500000000000000" pitchFamily="2" charset="0"/>
              </a:rPr>
              <a:t>“Só existe equipe quando todos conhecem os objetivos, estão cientes da necessidade de </a:t>
            </a:r>
            <a:r>
              <a:rPr lang="pt-BR" altLang="pt-BR" sz="2800" b="1" dirty="0">
                <a:solidFill>
                  <a:prstClr val="black"/>
                </a:solidFill>
                <a:latin typeface="Montserrat" panose="00000500000000000000" pitchFamily="2" charset="0"/>
              </a:rPr>
              <a:t>alcançá-los</a:t>
            </a:r>
            <a:r>
              <a:rPr lang="pt-BR" altLang="pt-BR" sz="2800" dirty="0">
                <a:solidFill>
                  <a:prstClr val="black"/>
                </a:solidFill>
                <a:latin typeface="Montserrat" panose="00000500000000000000" pitchFamily="2" charset="0"/>
              </a:rPr>
              <a:t> e desenvolvem uma visão crítica a respeito do desempenho de cada um e do grupo como um todo”</a:t>
            </a:r>
          </a:p>
        </p:txBody>
      </p:sp>
      <p:sp>
        <p:nvSpPr>
          <p:cNvPr id="3" name="Retângulo 2">
            <a:extLst>
              <a:ext uri="{FF2B5EF4-FFF2-40B4-BE49-F238E27FC236}">
                <a16:creationId xmlns:a16="http://schemas.microsoft.com/office/drawing/2014/main" id="{F73E7231-7A75-B768-FDCA-C9B79C711069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5F242981-6580-B253-9DE8-1961DF5F3B7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78655192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F7BF9EF3-6B05-44A1-B1FD-309E1A9ED20B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51741D79-6FB5-4657-9473-6CF6374FE6A4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1681E928-FBF2-4927-901D-A0335DB8B39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3D99A797-44FC-4284-A170-582AC826516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5DF3FC65-3643-4439-A0BA-693E02AF132E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sp>
        <p:nvSpPr>
          <p:cNvPr id="19" name="Título 7">
            <a:extLst>
              <a:ext uri="{FF2B5EF4-FFF2-40B4-BE49-F238E27FC236}">
                <a16:creationId xmlns:a16="http://schemas.microsoft.com/office/drawing/2014/main" id="{5B6837D5-AA9A-41C5-9B74-5050B857F284}"/>
              </a:ext>
            </a:extLst>
          </p:cNvPr>
          <p:cNvSpPr txBox="1">
            <a:spLocks/>
          </p:cNvSpPr>
          <p:nvPr/>
        </p:nvSpPr>
        <p:spPr bwMode="auto">
          <a:xfrm>
            <a:off x="2278856" y="1062830"/>
            <a:ext cx="7634288" cy="52322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ctr">
            <a:spAutoFit/>
          </a:bodyPr>
          <a:lstStyle>
            <a:lvl1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 kern="1200">
                <a:solidFill>
                  <a:srgbClr val="00B0F0"/>
                </a:solidFill>
                <a:latin typeface="+mj-lt"/>
                <a:ea typeface="+mj-ea"/>
                <a:cs typeface="+mj-cs"/>
              </a:defRPr>
            </a:lvl1pPr>
            <a:lvl2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2pPr>
            <a:lvl3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3pPr>
            <a:lvl4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4pPr>
            <a:lvl5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algn="ctr" eaLnBrk="1" hangingPunct="1">
              <a:defRPr/>
            </a:pPr>
            <a:r>
              <a:rPr lang="pt-BR" sz="2800" dirty="0">
                <a:solidFill>
                  <a:srgbClr val="0070C0"/>
                </a:solidFill>
                <a:latin typeface="Montserrat" panose="00000500000000000000" pitchFamily="2" charset="0"/>
                <a:cs typeface="Arial" charset="0"/>
              </a:rPr>
              <a:t>Agir como uma Liderança Vicentina</a:t>
            </a:r>
            <a:endParaRPr lang="pt-BR" sz="2800" dirty="0">
              <a:solidFill>
                <a:srgbClr val="0070C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Montserrat" panose="00000500000000000000" pitchFamily="2" charset="0"/>
            </a:endParaRPr>
          </a:p>
        </p:txBody>
      </p:sp>
      <p:sp>
        <p:nvSpPr>
          <p:cNvPr id="15" name="Espaço Reservado para Conteúdo 1">
            <a:extLst>
              <a:ext uri="{FF2B5EF4-FFF2-40B4-BE49-F238E27FC236}">
                <a16:creationId xmlns:a16="http://schemas.microsoft.com/office/drawing/2014/main" id="{4A728F0F-A290-4844-8694-DAF6AB12ACF2}"/>
              </a:ext>
            </a:extLst>
          </p:cNvPr>
          <p:cNvSpPr txBox="1">
            <a:spLocks/>
          </p:cNvSpPr>
          <p:nvPr/>
        </p:nvSpPr>
        <p:spPr>
          <a:xfrm>
            <a:off x="1378226" y="1709686"/>
            <a:ext cx="8971721" cy="431006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solidFill>
                  <a:prstClr val="black"/>
                </a:solidFill>
                <a:latin typeface="Montserrat" panose="00000500000000000000" pitchFamily="2" charset="0"/>
              </a:rPr>
              <a:t>- A </a:t>
            </a:r>
            <a:r>
              <a:rPr lang="pt-BR" altLang="pt-BR" sz="2800" b="1" u="sng" dirty="0">
                <a:solidFill>
                  <a:prstClr val="black"/>
                </a:solidFill>
                <a:latin typeface="Montserrat" panose="00000500000000000000" pitchFamily="2" charset="0"/>
              </a:rPr>
              <a:t>EQUIPE</a:t>
            </a:r>
            <a:r>
              <a:rPr lang="pt-BR" altLang="pt-BR" sz="2800" dirty="0">
                <a:solidFill>
                  <a:prstClr val="black"/>
                </a:solidFill>
                <a:latin typeface="Montserrat" panose="00000500000000000000" pitchFamily="2" charset="0"/>
              </a:rPr>
              <a:t> precisa ter grande senso de organização. Aprender a fazer junto.</a:t>
            </a:r>
          </a:p>
          <a:p>
            <a:pPr algn="just">
              <a:defRPr/>
            </a:pPr>
            <a:endParaRPr lang="pt-BR" altLang="pt-BR" sz="2800" dirty="0">
              <a:solidFill>
                <a:prstClr val="black"/>
              </a:solidFill>
              <a:latin typeface="Montserrat" panose="00000500000000000000" pitchFamily="2" charset="0"/>
            </a:endParaRPr>
          </a:p>
          <a:p>
            <a:pPr algn="just">
              <a:buFontTx/>
              <a:buChar char="-"/>
              <a:defRPr/>
            </a:pPr>
            <a:r>
              <a:rPr lang="pt-BR" altLang="pt-BR" sz="2800" dirty="0">
                <a:solidFill>
                  <a:prstClr val="black"/>
                </a:solidFill>
                <a:latin typeface="Montserrat" panose="00000500000000000000" pitchFamily="2" charset="0"/>
              </a:rPr>
              <a:t> Ser concreta, prática, procurar organizar a caridade através de projetos;</a:t>
            </a:r>
          </a:p>
          <a:p>
            <a:pPr algn="just">
              <a:buFontTx/>
              <a:buChar char="-"/>
              <a:defRPr/>
            </a:pPr>
            <a:endParaRPr lang="pt-BR" altLang="pt-BR" sz="2800" dirty="0">
              <a:solidFill>
                <a:prstClr val="black"/>
              </a:solidFill>
              <a:latin typeface="Montserrat" panose="00000500000000000000" pitchFamily="2" charset="0"/>
            </a:endParaRPr>
          </a:p>
          <a:p>
            <a:pPr>
              <a:buFontTx/>
              <a:buChar char="-"/>
              <a:defRPr/>
            </a:pPr>
            <a:r>
              <a:rPr lang="pt-BR" altLang="pt-BR" sz="2800" dirty="0">
                <a:solidFill>
                  <a:prstClr val="black"/>
                </a:solidFill>
                <a:latin typeface="Montserrat" panose="00000500000000000000" pitchFamily="2" charset="0"/>
              </a:rPr>
              <a:t> Garantir a continuidade dos trabalhos;</a:t>
            </a:r>
          </a:p>
          <a:p>
            <a:pPr>
              <a:defRPr/>
            </a:pPr>
            <a:r>
              <a:rPr lang="en-US" altLang="pt-BR" sz="2800" dirty="0">
                <a:solidFill>
                  <a:prstClr val="black"/>
                </a:solidFill>
                <a:latin typeface="Montserrat" panose="00000500000000000000" pitchFamily="2" charset="0"/>
              </a:rPr>
              <a:t> </a:t>
            </a:r>
            <a:endParaRPr lang="pt-BR" altLang="pt-BR" sz="2800" dirty="0">
              <a:solidFill>
                <a:prstClr val="black"/>
              </a:solidFill>
              <a:latin typeface="Montserrat" panose="00000500000000000000" pitchFamily="2" charset="0"/>
            </a:endParaRPr>
          </a:p>
          <a:p>
            <a:pPr algn="just">
              <a:buFontTx/>
              <a:buChar char="-"/>
              <a:defRPr/>
            </a:pPr>
            <a:r>
              <a:rPr lang="pt-BR" altLang="pt-BR" sz="2800" dirty="0">
                <a:solidFill>
                  <a:prstClr val="black"/>
                </a:solidFill>
                <a:latin typeface="Montserrat" panose="00000500000000000000" pitchFamily="2" charset="0"/>
              </a:rPr>
              <a:t> Buscar formar </a:t>
            </a:r>
            <a:r>
              <a:rPr lang="pt-BR" altLang="pt-BR" sz="2800" b="1" u="sng" dirty="0">
                <a:solidFill>
                  <a:prstClr val="black"/>
                </a:solidFill>
                <a:latin typeface="Montserrat" panose="00000500000000000000" pitchFamily="2" charset="0"/>
              </a:rPr>
              <a:t>novos lideres.</a:t>
            </a:r>
          </a:p>
          <a:p>
            <a:pPr algn="just">
              <a:defRPr/>
            </a:pPr>
            <a:endParaRPr lang="pt-BR" altLang="pt-BR" sz="2800" dirty="0">
              <a:solidFill>
                <a:prstClr val="black"/>
              </a:solidFill>
            </a:endParaRPr>
          </a:p>
        </p:txBody>
      </p:sp>
      <p:sp>
        <p:nvSpPr>
          <p:cNvPr id="3" name="Retângulo 2">
            <a:extLst>
              <a:ext uri="{FF2B5EF4-FFF2-40B4-BE49-F238E27FC236}">
                <a16:creationId xmlns:a16="http://schemas.microsoft.com/office/drawing/2014/main" id="{A0FB537D-A23D-ACC9-B9E3-568172A40D34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501C7001-BBBE-29ED-5F00-5D8F00881E8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22618027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F7BF9EF3-6B05-44A1-B1FD-309E1A9ED20B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51741D79-6FB5-4657-9473-6CF6374FE6A4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1681E928-FBF2-4927-901D-A0335DB8B39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3D99A797-44FC-4284-A170-582AC826516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5DF3FC65-3643-4439-A0BA-693E02AF132E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pic>
        <p:nvPicPr>
          <p:cNvPr id="2" name="Imagem 1">
            <a:extLst>
              <a:ext uri="{FF2B5EF4-FFF2-40B4-BE49-F238E27FC236}">
                <a16:creationId xmlns:a16="http://schemas.microsoft.com/office/drawing/2014/main" id="{80086DC4-41DF-5083-5968-96B21F468F5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42713" y="1146258"/>
            <a:ext cx="1461672" cy="1504177"/>
          </a:xfrm>
          <a:prstGeom prst="rect">
            <a:avLst/>
          </a:prstGeom>
        </p:spPr>
      </p:pic>
      <p:pic>
        <p:nvPicPr>
          <p:cNvPr id="4" name="Picture 7">
            <a:extLst>
              <a:ext uri="{FF2B5EF4-FFF2-40B4-BE49-F238E27FC236}">
                <a16:creationId xmlns:a16="http://schemas.microsoft.com/office/drawing/2014/main" id="{6176B677-D219-632A-0953-6B3E6739453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38330" y="1589277"/>
            <a:ext cx="4820237" cy="482222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</p:pic>
      <p:sp>
        <p:nvSpPr>
          <p:cNvPr id="5" name="Retângulo 3">
            <a:extLst>
              <a:ext uri="{FF2B5EF4-FFF2-40B4-BE49-F238E27FC236}">
                <a16:creationId xmlns:a16="http://schemas.microsoft.com/office/drawing/2014/main" id="{9956BB50-07C8-19DF-2460-5B6CE8AE9D00}"/>
              </a:ext>
            </a:extLst>
          </p:cNvPr>
          <p:cNvSpPr>
            <a:spLocks noChangeArrowheads="1"/>
          </p:cNvSpPr>
          <p:nvPr/>
        </p:nvSpPr>
        <p:spPr bwMode="auto">
          <a:xfrm>
            <a:off x="-126175" y="1085880"/>
            <a:ext cx="12030560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Trabalhar em equipe</a:t>
            </a:r>
          </a:p>
        </p:txBody>
      </p:sp>
      <p:sp>
        <p:nvSpPr>
          <p:cNvPr id="6" name="Retângulo 5">
            <a:extLst>
              <a:ext uri="{FF2B5EF4-FFF2-40B4-BE49-F238E27FC236}">
                <a16:creationId xmlns:a16="http://schemas.microsoft.com/office/drawing/2014/main" id="{7F8A54FC-A94E-58CD-4A80-EF029E7D05B4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82847286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3426" name="Agrupar 9">
            <a:extLst>
              <a:ext uri="{FF2B5EF4-FFF2-40B4-BE49-F238E27FC236}">
                <a16:creationId xmlns:a16="http://schemas.microsoft.com/office/drawing/2014/main" id="{B6276D5C-B65F-B9DA-5C51-7431801AE497}"/>
              </a:ext>
            </a:extLst>
          </p:cNvPr>
          <p:cNvGrpSpPr>
            <a:grpSpLocks/>
          </p:cNvGrpSpPr>
          <p:nvPr/>
        </p:nvGrpSpPr>
        <p:grpSpPr bwMode="auto">
          <a:xfrm>
            <a:off x="795" y="6405564"/>
            <a:ext cx="12190413" cy="249237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AAA30BF3-5451-D733-8A1E-2F80646E359E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pt-BR">
                <a:solidFill>
                  <a:prstClr val="white"/>
                </a:solidFill>
              </a:endParaRPr>
            </a:p>
          </p:txBody>
        </p:sp>
        <p:grpSp>
          <p:nvGrpSpPr>
            <p:cNvPr id="103432" name="Agrupar 11">
              <a:extLst>
                <a:ext uri="{FF2B5EF4-FFF2-40B4-BE49-F238E27FC236}">
                  <a16:creationId xmlns:a16="http://schemas.microsoft.com/office/drawing/2014/main" id="{63D29619-1E07-E19E-4BAB-C79E4979AA94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CFB9F823-0AE9-937C-F7D0-B9D4E48B790E}"/>
                  </a:ext>
                </a:extLst>
              </p:cNvPr>
              <p:cNvSpPr/>
              <p:nvPr/>
            </p:nvSpPr>
            <p:spPr>
              <a:xfrm>
                <a:off x="0" y="6251035"/>
                <a:ext cx="6096794" cy="1858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pt-BR">
                  <a:solidFill>
                    <a:prstClr val="white"/>
                  </a:solidFill>
                </a:endParaRPr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0441D576-61F9-2B68-D318-F2FB12648682}"/>
                  </a:ext>
                </a:extLst>
              </p:cNvPr>
              <p:cNvSpPr/>
              <p:nvPr/>
            </p:nvSpPr>
            <p:spPr>
              <a:xfrm>
                <a:off x="6096794" y="6251035"/>
                <a:ext cx="6095206" cy="1858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pt-BR">
                  <a:solidFill>
                    <a:prstClr val="white"/>
                  </a:solidFill>
                </a:endParaRPr>
              </a:p>
            </p:txBody>
          </p:sp>
        </p:grpSp>
      </p:grpSp>
      <p:pic>
        <p:nvPicPr>
          <p:cNvPr id="103427" name="Imagem 25">
            <a:extLst>
              <a:ext uri="{FF2B5EF4-FFF2-40B4-BE49-F238E27FC236}">
                <a16:creationId xmlns:a16="http://schemas.microsoft.com/office/drawing/2014/main" id="{67F9FC8A-D0DB-9EE1-906E-0A786DF1158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5445" y="950913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3428" name="Rectangle 6">
            <a:extLst>
              <a:ext uri="{FF2B5EF4-FFF2-40B4-BE49-F238E27FC236}">
                <a16:creationId xmlns:a16="http://schemas.microsoft.com/office/drawing/2014/main" id="{9D76120F-409C-D0FE-ED75-461BDA2C83EB}"/>
              </a:ext>
            </a:extLst>
          </p:cNvPr>
          <p:cNvSpPr>
            <a:spLocks noChangeArrowheads="1"/>
          </p:cNvSpPr>
          <p:nvPr/>
        </p:nvSpPr>
        <p:spPr bwMode="auto">
          <a:xfrm>
            <a:off x="913607" y="1557339"/>
            <a:ext cx="9644062" cy="1817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endParaRPr lang="pt-BR" altLang="pt-BR" b="1">
              <a:solidFill>
                <a:srgbClr val="000000"/>
              </a:solidFill>
              <a:latin typeface="Montserrat" panose="00000500000000000000" pitchFamily="2" charset="0"/>
              <a:ea typeface="Microsoft YaHei" panose="020B0503020204020204" pitchFamily="34" charset="-122"/>
            </a:endParaRPr>
          </a:p>
          <a:p>
            <a:pPr algn="ctr" eaLnBrk="1" hangingPunct="1">
              <a:lnSpc>
                <a:spcPct val="100000"/>
              </a:lnSpc>
              <a:spcBef>
                <a:spcPct val="0"/>
              </a:spcBef>
              <a:buClr>
                <a:srgbClr val="000000"/>
              </a:buClr>
              <a:buFont typeface="Times New Roman" panose="02020603050405020304" pitchFamily="18" charset="0"/>
              <a:buNone/>
            </a:pPr>
            <a:r>
              <a:rPr lang="pt-BR" altLang="pt-BR" b="1">
                <a:latin typeface="Montserrat" panose="00000500000000000000" pitchFamily="2" charset="0"/>
                <a:ea typeface="Microsoft YaHei" panose="020B0503020204020204" pitchFamily="34" charset="-122"/>
              </a:rPr>
              <a:t>A condição primeira para ensinar é aprender e  vivenciar este aprendizado</a:t>
            </a:r>
          </a:p>
          <a:p>
            <a:pPr algn="ctr"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endParaRPr lang="pt-BR" altLang="pt-BR" b="1">
              <a:solidFill>
                <a:srgbClr val="000000"/>
              </a:solidFill>
              <a:latin typeface="Montserrat" panose="00000500000000000000" pitchFamily="2" charset="0"/>
              <a:ea typeface="Microsoft YaHei" panose="020B0503020204020204" pitchFamily="34" charset="-122"/>
            </a:endParaRPr>
          </a:p>
        </p:txBody>
      </p:sp>
      <p:pic>
        <p:nvPicPr>
          <p:cNvPr id="103429" name="Picture 7">
            <a:extLst>
              <a:ext uri="{FF2B5EF4-FFF2-40B4-BE49-F238E27FC236}">
                <a16:creationId xmlns:a16="http://schemas.microsoft.com/office/drawing/2014/main" id="{CCD36CD5-FEC9-756C-F61C-084AE398EB5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77394" y="3644901"/>
            <a:ext cx="4916488" cy="23034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</p:pic>
      <p:sp>
        <p:nvSpPr>
          <p:cNvPr id="2" name="Retângulo 1">
            <a:extLst>
              <a:ext uri="{FF2B5EF4-FFF2-40B4-BE49-F238E27FC236}">
                <a16:creationId xmlns:a16="http://schemas.microsoft.com/office/drawing/2014/main" id="{0B464C68-0C55-D961-A0D3-79FB3C256AAE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49" name="AutoShape 1">
            <a:extLst>
              <a:ext uri="{FF2B5EF4-FFF2-40B4-BE49-F238E27FC236}">
                <a16:creationId xmlns:a16="http://schemas.microsoft.com/office/drawing/2014/main" id="{C3145933-9321-767F-3A7B-05A6EFBED9B0}"/>
              </a:ext>
            </a:extLst>
          </p:cNvPr>
          <p:cNvSpPr>
            <a:spLocks noChangeArrowheads="1"/>
          </p:cNvSpPr>
          <p:nvPr/>
        </p:nvSpPr>
        <p:spPr bwMode="auto">
          <a:xfrm>
            <a:off x="1847850" y="3294063"/>
            <a:ext cx="914400" cy="628650"/>
          </a:xfrm>
          <a:custGeom>
            <a:avLst/>
            <a:gdLst>
              <a:gd name="G0" fmla="+- 2542 0 0"/>
              <a:gd name="G1" fmla="+- 1746 0 0"/>
            </a:gdLst>
            <a:ahLst/>
            <a:cxnLst>
              <a:cxn ang="0">
                <a:pos x="r" y="vc"/>
              </a:cxn>
              <a:cxn ang="5400000">
                <a:pos x="hc" y="b"/>
              </a:cxn>
              <a:cxn ang="10800000">
                <a:pos x="l" y="vc"/>
              </a:cxn>
              <a:cxn ang="16200000">
                <a:pos x="hc" y="t"/>
              </a:cxn>
            </a:cxnLst>
            <a:rect l="0" t="0" r="0" b="0"/>
            <a:pathLst>
              <a:path>
                <a:moveTo>
                  <a:pt x="1600" y="1180"/>
                </a:moveTo>
                <a:lnTo>
                  <a:pt x="1600" y="535"/>
                </a:lnTo>
                <a:lnTo>
                  <a:pt x="1414" y="118"/>
                </a:lnTo>
                <a:lnTo>
                  <a:pt x="1043" y="0"/>
                </a:lnTo>
                <a:lnTo>
                  <a:pt x="779" y="21"/>
                </a:lnTo>
                <a:lnTo>
                  <a:pt x="657" y="200"/>
                </a:lnTo>
                <a:lnTo>
                  <a:pt x="716" y="488"/>
                </a:lnTo>
                <a:lnTo>
                  <a:pt x="408" y="431"/>
                </a:lnTo>
                <a:lnTo>
                  <a:pt x="122" y="474"/>
                </a:lnTo>
                <a:lnTo>
                  <a:pt x="0" y="653"/>
                </a:lnTo>
                <a:lnTo>
                  <a:pt x="0" y="906"/>
                </a:lnTo>
                <a:lnTo>
                  <a:pt x="185" y="1120"/>
                </a:lnTo>
                <a:lnTo>
                  <a:pt x="471" y="1237"/>
                </a:lnTo>
                <a:lnTo>
                  <a:pt x="1024" y="1298"/>
                </a:lnTo>
                <a:lnTo>
                  <a:pt x="1336" y="1298"/>
                </a:lnTo>
                <a:lnTo>
                  <a:pt x="1336" y="1120"/>
                </a:lnTo>
                <a:lnTo>
                  <a:pt x="965" y="1120"/>
                </a:lnTo>
                <a:lnTo>
                  <a:pt x="657" y="1120"/>
                </a:lnTo>
                <a:lnTo>
                  <a:pt x="408" y="1059"/>
                </a:lnTo>
                <a:lnTo>
                  <a:pt x="245" y="963"/>
                </a:lnTo>
                <a:lnTo>
                  <a:pt x="185" y="824"/>
                </a:lnTo>
                <a:lnTo>
                  <a:pt x="185" y="667"/>
                </a:lnTo>
                <a:lnTo>
                  <a:pt x="286" y="610"/>
                </a:lnTo>
                <a:lnTo>
                  <a:pt x="493" y="610"/>
                </a:lnTo>
                <a:lnTo>
                  <a:pt x="716" y="653"/>
                </a:lnTo>
                <a:lnTo>
                  <a:pt x="917" y="727"/>
                </a:lnTo>
                <a:lnTo>
                  <a:pt x="1024" y="763"/>
                </a:lnTo>
                <a:lnTo>
                  <a:pt x="1102" y="706"/>
                </a:lnTo>
                <a:lnTo>
                  <a:pt x="1151" y="592"/>
                </a:lnTo>
                <a:lnTo>
                  <a:pt x="1043" y="474"/>
                </a:lnTo>
                <a:lnTo>
                  <a:pt x="917" y="357"/>
                </a:lnTo>
                <a:lnTo>
                  <a:pt x="902" y="239"/>
                </a:lnTo>
                <a:lnTo>
                  <a:pt x="902" y="143"/>
                </a:lnTo>
                <a:lnTo>
                  <a:pt x="1024" y="118"/>
                </a:lnTo>
                <a:lnTo>
                  <a:pt x="1210" y="200"/>
                </a:lnTo>
                <a:lnTo>
                  <a:pt x="1336" y="357"/>
                </a:lnTo>
                <a:lnTo>
                  <a:pt x="1414" y="488"/>
                </a:lnTo>
                <a:lnTo>
                  <a:pt x="1414" y="667"/>
                </a:lnTo>
                <a:lnTo>
                  <a:pt x="1474" y="1059"/>
                </a:lnTo>
                <a:lnTo>
                  <a:pt x="1600" y="1180"/>
                </a:lnTo>
                <a:close/>
              </a:path>
            </a:pathLst>
          </a:custGeom>
          <a:solidFill>
            <a:srgbClr val="000000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cap="flat">
                <a:solidFill>
                  <a:srgbClr val="3465A4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27650" name="AutoShape 2">
            <a:extLst>
              <a:ext uri="{FF2B5EF4-FFF2-40B4-BE49-F238E27FC236}">
                <a16:creationId xmlns:a16="http://schemas.microsoft.com/office/drawing/2014/main" id="{4B7C17AA-6007-5062-C5F3-0DED9408F836}"/>
              </a:ext>
            </a:extLst>
          </p:cNvPr>
          <p:cNvSpPr>
            <a:spLocks noChangeArrowheads="1"/>
          </p:cNvSpPr>
          <p:nvPr/>
        </p:nvSpPr>
        <p:spPr bwMode="auto">
          <a:xfrm>
            <a:off x="2835275" y="1484313"/>
            <a:ext cx="738188" cy="696912"/>
          </a:xfrm>
          <a:custGeom>
            <a:avLst/>
            <a:gdLst>
              <a:gd name="G0" fmla="+- 2052 0 0"/>
              <a:gd name="G1" fmla="+- 1939 0 0"/>
            </a:gdLst>
            <a:ahLst/>
            <a:cxnLst>
              <a:cxn ang="0">
                <a:pos x="r" y="vc"/>
              </a:cxn>
              <a:cxn ang="5400000">
                <a:pos x="hc" y="b"/>
              </a:cxn>
              <a:cxn ang="10800000">
                <a:pos x="l" y="vc"/>
              </a:cxn>
              <a:cxn ang="16200000">
                <a:pos x="hc" y="t"/>
              </a:cxn>
            </a:cxnLst>
            <a:rect l="0" t="0" r="0" b="0"/>
            <a:pathLst>
              <a:path>
                <a:moveTo>
                  <a:pt x="1143" y="1262"/>
                </a:moveTo>
                <a:lnTo>
                  <a:pt x="1270" y="845"/>
                </a:lnTo>
                <a:lnTo>
                  <a:pt x="1292" y="596"/>
                </a:lnTo>
                <a:lnTo>
                  <a:pt x="1292" y="260"/>
                </a:lnTo>
                <a:lnTo>
                  <a:pt x="1229" y="82"/>
                </a:lnTo>
                <a:lnTo>
                  <a:pt x="1106" y="0"/>
                </a:lnTo>
                <a:lnTo>
                  <a:pt x="969" y="0"/>
                </a:lnTo>
                <a:lnTo>
                  <a:pt x="798" y="61"/>
                </a:lnTo>
                <a:lnTo>
                  <a:pt x="735" y="143"/>
                </a:lnTo>
                <a:lnTo>
                  <a:pt x="657" y="357"/>
                </a:lnTo>
                <a:lnTo>
                  <a:pt x="471" y="260"/>
                </a:lnTo>
                <a:lnTo>
                  <a:pt x="249" y="260"/>
                </a:lnTo>
                <a:lnTo>
                  <a:pt x="100" y="321"/>
                </a:lnTo>
                <a:lnTo>
                  <a:pt x="37" y="432"/>
                </a:lnTo>
                <a:lnTo>
                  <a:pt x="0" y="596"/>
                </a:lnTo>
                <a:lnTo>
                  <a:pt x="37" y="788"/>
                </a:lnTo>
                <a:lnTo>
                  <a:pt x="100" y="966"/>
                </a:lnTo>
                <a:lnTo>
                  <a:pt x="349" y="1145"/>
                </a:lnTo>
                <a:lnTo>
                  <a:pt x="620" y="1323"/>
                </a:lnTo>
                <a:lnTo>
                  <a:pt x="906" y="1441"/>
                </a:lnTo>
                <a:lnTo>
                  <a:pt x="906" y="1359"/>
                </a:lnTo>
                <a:lnTo>
                  <a:pt x="720" y="1180"/>
                </a:lnTo>
                <a:lnTo>
                  <a:pt x="494" y="1070"/>
                </a:lnTo>
                <a:lnTo>
                  <a:pt x="286" y="952"/>
                </a:lnTo>
                <a:lnTo>
                  <a:pt x="223" y="788"/>
                </a:lnTo>
                <a:lnTo>
                  <a:pt x="223" y="610"/>
                </a:lnTo>
                <a:lnTo>
                  <a:pt x="223" y="474"/>
                </a:lnTo>
                <a:lnTo>
                  <a:pt x="308" y="432"/>
                </a:lnTo>
                <a:lnTo>
                  <a:pt x="434" y="417"/>
                </a:lnTo>
                <a:lnTo>
                  <a:pt x="594" y="474"/>
                </a:lnTo>
                <a:lnTo>
                  <a:pt x="720" y="596"/>
                </a:lnTo>
                <a:lnTo>
                  <a:pt x="798" y="667"/>
                </a:lnTo>
                <a:lnTo>
                  <a:pt x="906" y="653"/>
                </a:lnTo>
                <a:lnTo>
                  <a:pt x="843" y="432"/>
                </a:lnTo>
                <a:lnTo>
                  <a:pt x="906" y="260"/>
                </a:lnTo>
                <a:lnTo>
                  <a:pt x="984" y="200"/>
                </a:lnTo>
                <a:lnTo>
                  <a:pt x="1106" y="200"/>
                </a:lnTo>
                <a:lnTo>
                  <a:pt x="1169" y="260"/>
                </a:lnTo>
                <a:lnTo>
                  <a:pt x="1143" y="667"/>
                </a:lnTo>
                <a:lnTo>
                  <a:pt x="1028" y="1145"/>
                </a:lnTo>
                <a:lnTo>
                  <a:pt x="1143" y="1262"/>
                </a:lnTo>
                <a:close/>
              </a:path>
            </a:pathLst>
          </a:custGeom>
          <a:solidFill>
            <a:srgbClr val="000000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cap="flat">
                <a:solidFill>
                  <a:srgbClr val="3465A4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27651" name="AutoShape 3">
            <a:extLst>
              <a:ext uri="{FF2B5EF4-FFF2-40B4-BE49-F238E27FC236}">
                <a16:creationId xmlns:a16="http://schemas.microsoft.com/office/drawing/2014/main" id="{5CA58F36-C58A-C951-98FD-F78BBE8AEACF}"/>
              </a:ext>
            </a:extLst>
          </p:cNvPr>
          <p:cNvSpPr>
            <a:spLocks noChangeArrowheads="1"/>
          </p:cNvSpPr>
          <p:nvPr/>
        </p:nvSpPr>
        <p:spPr bwMode="auto">
          <a:xfrm>
            <a:off x="4578350" y="1630364"/>
            <a:ext cx="795338" cy="600075"/>
          </a:xfrm>
          <a:custGeom>
            <a:avLst/>
            <a:gdLst>
              <a:gd name="G0" fmla="+- 2211 0 0"/>
              <a:gd name="G1" fmla="+- 1670 0 0"/>
            </a:gdLst>
            <a:ahLst/>
            <a:cxnLst>
              <a:cxn ang="0">
                <a:pos x="r" y="vc"/>
              </a:cxn>
              <a:cxn ang="5400000">
                <a:pos x="hc" y="b"/>
              </a:cxn>
              <a:cxn ang="10800000">
                <a:pos x="l" y="vc"/>
              </a:cxn>
              <a:cxn ang="16200000">
                <a:pos x="hc" y="t"/>
              </a:cxn>
            </a:cxnLst>
            <a:rect l="0" t="0" r="0" b="0"/>
            <a:pathLst>
              <a:path>
                <a:moveTo>
                  <a:pt x="449" y="1241"/>
                </a:moveTo>
                <a:lnTo>
                  <a:pt x="85" y="766"/>
                </a:lnTo>
                <a:lnTo>
                  <a:pt x="0" y="370"/>
                </a:lnTo>
                <a:lnTo>
                  <a:pt x="163" y="96"/>
                </a:lnTo>
                <a:lnTo>
                  <a:pt x="349" y="0"/>
                </a:lnTo>
                <a:lnTo>
                  <a:pt x="512" y="60"/>
                </a:lnTo>
                <a:lnTo>
                  <a:pt x="661" y="313"/>
                </a:lnTo>
                <a:lnTo>
                  <a:pt x="820" y="117"/>
                </a:lnTo>
                <a:lnTo>
                  <a:pt x="1021" y="21"/>
                </a:lnTo>
                <a:lnTo>
                  <a:pt x="1232" y="96"/>
                </a:lnTo>
                <a:lnTo>
                  <a:pt x="1370" y="274"/>
                </a:lnTo>
                <a:lnTo>
                  <a:pt x="1392" y="513"/>
                </a:lnTo>
                <a:lnTo>
                  <a:pt x="1247" y="752"/>
                </a:lnTo>
                <a:lnTo>
                  <a:pt x="921" y="1062"/>
                </a:lnTo>
                <a:lnTo>
                  <a:pt x="720" y="1219"/>
                </a:lnTo>
                <a:lnTo>
                  <a:pt x="612" y="1084"/>
                </a:lnTo>
                <a:lnTo>
                  <a:pt x="861" y="905"/>
                </a:lnTo>
                <a:lnTo>
                  <a:pt x="1069" y="752"/>
                </a:lnTo>
                <a:lnTo>
                  <a:pt x="1192" y="595"/>
                </a:lnTo>
                <a:lnTo>
                  <a:pt x="1232" y="431"/>
                </a:lnTo>
                <a:lnTo>
                  <a:pt x="1206" y="296"/>
                </a:lnTo>
                <a:lnTo>
                  <a:pt x="1132" y="178"/>
                </a:lnTo>
                <a:lnTo>
                  <a:pt x="1006" y="199"/>
                </a:lnTo>
                <a:lnTo>
                  <a:pt x="861" y="296"/>
                </a:lnTo>
                <a:lnTo>
                  <a:pt x="761" y="452"/>
                </a:lnTo>
                <a:lnTo>
                  <a:pt x="661" y="570"/>
                </a:lnTo>
                <a:lnTo>
                  <a:pt x="612" y="670"/>
                </a:lnTo>
                <a:lnTo>
                  <a:pt x="512" y="645"/>
                </a:lnTo>
                <a:lnTo>
                  <a:pt x="434" y="595"/>
                </a:lnTo>
                <a:lnTo>
                  <a:pt x="434" y="452"/>
                </a:lnTo>
                <a:lnTo>
                  <a:pt x="449" y="313"/>
                </a:lnTo>
                <a:lnTo>
                  <a:pt x="390" y="214"/>
                </a:lnTo>
                <a:lnTo>
                  <a:pt x="327" y="142"/>
                </a:lnTo>
                <a:lnTo>
                  <a:pt x="249" y="199"/>
                </a:lnTo>
                <a:lnTo>
                  <a:pt x="148" y="335"/>
                </a:lnTo>
                <a:lnTo>
                  <a:pt x="163" y="535"/>
                </a:lnTo>
                <a:lnTo>
                  <a:pt x="204" y="631"/>
                </a:lnTo>
                <a:lnTo>
                  <a:pt x="312" y="766"/>
                </a:lnTo>
                <a:lnTo>
                  <a:pt x="475" y="1098"/>
                </a:lnTo>
                <a:lnTo>
                  <a:pt x="449" y="1241"/>
                </a:lnTo>
                <a:close/>
              </a:path>
            </a:pathLst>
          </a:custGeom>
          <a:solidFill>
            <a:srgbClr val="000000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cap="flat">
                <a:solidFill>
                  <a:srgbClr val="3465A4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27652" name="AutoShape 4">
            <a:extLst>
              <a:ext uri="{FF2B5EF4-FFF2-40B4-BE49-F238E27FC236}">
                <a16:creationId xmlns:a16="http://schemas.microsoft.com/office/drawing/2014/main" id="{1BF8BF00-2661-83F1-D25D-B47A63909516}"/>
              </a:ext>
            </a:extLst>
          </p:cNvPr>
          <p:cNvSpPr>
            <a:spLocks noChangeArrowheads="1"/>
          </p:cNvSpPr>
          <p:nvPr/>
        </p:nvSpPr>
        <p:spPr bwMode="auto">
          <a:xfrm>
            <a:off x="2944813" y="2781301"/>
            <a:ext cx="817562" cy="792163"/>
          </a:xfrm>
          <a:custGeom>
            <a:avLst/>
            <a:gdLst>
              <a:gd name="G0" fmla="+- 2270 0 0"/>
              <a:gd name="G1" fmla="+- 2203 0 0"/>
            </a:gdLst>
            <a:ahLst/>
            <a:cxnLst>
              <a:cxn ang="0">
                <a:pos x="r" y="vc"/>
              </a:cxn>
              <a:cxn ang="5400000">
                <a:pos x="hc" y="b"/>
              </a:cxn>
              <a:cxn ang="10800000">
                <a:pos x="l" y="vc"/>
              </a:cxn>
              <a:cxn ang="16200000">
                <a:pos x="hc" y="t"/>
              </a:cxn>
            </a:cxnLst>
            <a:rect l="0" t="0" r="0" b="0"/>
            <a:pathLst>
              <a:path>
                <a:moveTo>
                  <a:pt x="1021" y="809"/>
                </a:moveTo>
                <a:lnTo>
                  <a:pt x="1043" y="1041"/>
                </a:lnTo>
                <a:lnTo>
                  <a:pt x="1043" y="1301"/>
                </a:lnTo>
                <a:lnTo>
                  <a:pt x="921" y="1537"/>
                </a:lnTo>
                <a:lnTo>
                  <a:pt x="720" y="1637"/>
                </a:lnTo>
                <a:lnTo>
                  <a:pt x="557" y="1597"/>
                </a:lnTo>
                <a:lnTo>
                  <a:pt x="249" y="1337"/>
                </a:lnTo>
                <a:lnTo>
                  <a:pt x="37" y="870"/>
                </a:lnTo>
                <a:lnTo>
                  <a:pt x="0" y="413"/>
                </a:lnTo>
                <a:lnTo>
                  <a:pt x="100" y="178"/>
                </a:lnTo>
                <a:lnTo>
                  <a:pt x="286" y="0"/>
                </a:lnTo>
                <a:lnTo>
                  <a:pt x="535" y="35"/>
                </a:lnTo>
                <a:lnTo>
                  <a:pt x="780" y="214"/>
                </a:lnTo>
                <a:lnTo>
                  <a:pt x="921" y="474"/>
                </a:lnTo>
                <a:lnTo>
                  <a:pt x="980" y="570"/>
                </a:lnTo>
                <a:lnTo>
                  <a:pt x="1414" y="331"/>
                </a:lnTo>
                <a:lnTo>
                  <a:pt x="1515" y="356"/>
                </a:lnTo>
                <a:lnTo>
                  <a:pt x="1477" y="453"/>
                </a:lnTo>
                <a:lnTo>
                  <a:pt x="1021" y="809"/>
                </a:lnTo>
                <a:close/>
              </a:path>
            </a:pathLst>
          </a:custGeom>
          <a:solidFill>
            <a:srgbClr val="000000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cap="flat">
                <a:solidFill>
                  <a:srgbClr val="3465A4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27653" name="AutoShape 5">
            <a:extLst>
              <a:ext uri="{FF2B5EF4-FFF2-40B4-BE49-F238E27FC236}">
                <a16:creationId xmlns:a16="http://schemas.microsoft.com/office/drawing/2014/main" id="{021B0600-43F5-5A9F-B519-E876CC4B8813}"/>
              </a:ext>
            </a:extLst>
          </p:cNvPr>
          <p:cNvSpPr>
            <a:spLocks noChangeArrowheads="1"/>
          </p:cNvSpPr>
          <p:nvPr/>
        </p:nvSpPr>
        <p:spPr bwMode="auto">
          <a:xfrm>
            <a:off x="3279775" y="3546476"/>
            <a:ext cx="730250" cy="1408113"/>
          </a:xfrm>
          <a:custGeom>
            <a:avLst/>
            <a:gdLst>
              <a:gd name="G0" fmla="+- 2030 0 0"/>
              <a:gd name="G1" fmla="+- 3912 0 0"/>
            </a:gdLst>
            <a:ahLst/>
            <a:cxnLst>
              <a:cxn ang="0">
                <a:pos x="r" y="vc"/>
              </a:cxn>
              <a:cxn ang="5400000">
                <a:pos x="hc" y="b"/>
              </a:cxn>
              <a:cxn ang="10800000">
                <a:pos x="l" y="vc"/>
              </a:cxn>
              <a:cxn ang="16200000">
                <a:pos x="hc" y="t"/>
              </a:cxn>
            </a:cxnLst>
            <a:rect l="0" t="0" r="0" b="0"/>
            <a:pathLst>
              <a:path>
                <a:moveTo>
                  <a:pt x="1166" y="510"/>
                </a:moveTo>
                <a:lnTo>
                  <a:pt x="1028" y="179"/>
                </a:lnTo>
                <a:lnTo>
                  <a:pt x="857" y="0"/>
                </a:lnTo>
                <a:lnTo>
                  <a:pt x="657" y="0"/>
                </a:lnTo>
                <a:lnTo>
                  <a:pt x="408" y="97"/>
                </a:lnTo>
                <a:lnTo>
                  <a:pt x="100" y="393"/>
                </a:lnTo>
                <a:lnTo>
                  <a:pt x="0" y="653"/>
                </a:lnTo>
                <a:lnTo>
                  <a:pt x="186" y="949"/>
                </a:lnTo>
                <a:lnTo>
                  <a:pt x="471" y="1188"/>
                </a:lnTo>
                <a:lnTo>
                  <a:pt x="557" y="1523"/>
                </a:lnTo>
                <a:lnTo>
                  <a:pt x="531" y="1819"/>
                </a:lnTo>
                <a:lnTo>
                  <a:pt x="408" y="2072"/>
                </a:lnTo>
                <a:lnTo>
                  <a:pt x="122" y="2297"/>
                </a:lnTo>
                <a:lnTo>
                  <a:pt x="0" y="2547"/>
                </a:lnTo>
                <a:lnTo>
                  <a:pt x="100" y="2825"/>
                </a:lnTo>
                <a:lnTo>
                  <a:pt x="371" y="2907"/>
                </a:lnTo>
                <a:lnTo>
                  <a:pt x="679" y="2825"/>
                </a:lnTo>
                <a:lnTo>
                  <a:pt x="980" y="2607"/>
                </a:lnTo>
                <a:lnTo>
                  <a:pt x="1229" y="2251"/>
                </a:lnTo>
                <a:lnTo>
                  <a:pt x="1329" y="1955"/>
                </a:lnTo>
                <a:lnTo>
                  <a:pt x="1355" y="1538"/>
                </a:lnTo>
                <a:lnTo>
                  <a:pt x="1329" y="1106"/>
                </a:lnTo>
                <a:lnTo>
                  <a:pt x="1229" y="749"/>
                </a:lnTo>
                <a:lnTo>
                  <a:pt x="1166" y="510"/>
                </a:lnTo>
                <a:close/>
              </a:path>
            </a:pathLst>
          </a:custGeom>
          <a:solidFill>
            <a:srgbClr val="000000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cap="flat">
                <a:solidFill>
                  <a:srgbClr val="3465A4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27654" name="AutoShape 6">
            <a:extLst>
              <a:ext uri="{FF2B5EF4-FFF2-40B4-BE49-F238E27FC236}">
                <a16:creationId xmlns:a16="http://schemas.microsoft.com/office/drawing/2014/main" id="{93E8B286-5445-3024-14A2-669E04C22047}"/>
              </a:ext>
            </a:extLst>
          </p:cNvPr>
          <p:cNvSpPr>
            <a:spLocks noChangeArrowheads="1"/>
          </p:cNvSpPr>
          <p:nvPr/>
        </p:nvSpPr>
        <p:spPr bwMode="auto">
          <a:xfrm>
            <a:off x="3402013" y="2776539"/>
            <a:ext cx="1814512" cy="1406525"/>
          </a:xfrm>
          <a:custGeom>
            <a:avLst/>
            <a:gdLst>
              <a:gd name="G0" fmla="+- 5041 0 0"/>
              <a:gd name="G1" fmla="+- 3907 0 0"/>
            </a:gdLst>
            <a:ahLst/>
            <a:cxnLst>
              <a:cxn ang="0">
                <a:pos x="r" y="vc"/>
              </a:cxn>
              <a:cxn ang="5400000">
                <a:pos x="hc" y="b"/>
              </a:cxn>
              <a:cxn ang="10800000">
                <a:pos x="l" y="vc"/>
              </a:cxn>
              <a:cxn ang="16200000">
                <a:pos x="hc" y="t"/>
              </a:cxn>
            </a:cxnLst>
            <a:rect l="0" t="0" r="0" b="0"/>
            <a:pathLst>
              <a:path>
                <a:moveTo>
                  <a:pt x="613" y="2247"/>
                </a:moveTo>
                <a:lnTo>
                  <a:pt x="279" y="2275"/>
                </a:lnTo>
                <a:lnTo>
                  <a:pt x="63" y="2350"/>
                </a:lnTo>
                <a:lnTo>
                  <a:pt x="0" y="2521"/>
                </a:lnTo>
                <a:lnTo>
                  <a:pt x="141" y="2721"/>
                </a:lnTo>
                <a:lnTo>
                  <a:pt x="427" y="2857"/>
                </a:lnTo>
                <a:lnTo>
                  <a:pt x="735" y="2903"/>
                </a:lnTo>
                <a:lnTo>
                  <a:pt x="1170" y="2685"/>
                </a:lnTo>
                <a:lnTo>
                  <a:pt x="1649" y="2364"/>
                </a:lnTo>
                <a:lnTo>
                  <a:pt x="2206" y="1993"/>
                </a:lnTo>
                <a:lnTo>
                  <a:pt x="2722" y="1423"/>
                </a:lnTo>
                <a:lnTo>
                  <a:pt x="3078" y="863"/>
                </a:lnTo>
                <a:lnTo>
                  <a:pt x="3234" y="513"/>
                </a:lnTo>
                <a:lnTo>
                  <a:pt x="3364" y="410"/>
                </a:lnTo>
                <a:lnTo>
                  <a:pt x="3319" y="210"/>
                </a:lnTo>
                <a:lnTo>
                  <a:pt x="3007" y="0"/>
                </a:lnTo>
                <a:lnTo>
                  <a:pt x="2692" y="0"/>
                </a:lnTo>
                <a:lnTo>
                  <a:pt x="2621" y="157"/>
                </a:lnTo>
                <a:lnTo>
                  <a:pt x="2670" y="396"/>
                </a:lnTo>
                <a:lnTo>
                  <a:pt x="2799" y="603"/>
                </a:lnTo>
                <a:lnTo>
                  <a:pt x="2948" y="656"/>
                </a:lnTo>
                <a:lnTo>
                  <a:pt x="2662" y="1259"/>
                </a:lnTo>
                <a:lnTo>
                  <a:pt x="2328" y="1576"/>
                </a:lnTo>
                <a:lnTo>
                  <a:pt x="1949" y="1837"/>
                </a:lnTo>
                <a:lnTo>
                  <a:pt x="1385" y="2104"/>
                </a:lnTo>
                <a:lnTo>
                  <a:pt x="921" y="2372"/>
                </a:lnTo>
                <a:lnTo>
                  <a:pt x="613" y="2247"/>
                </a:lnTo>
                <a:close/>
              </a:path>
            </a:pathLst>
          </a:custGeom>
          <a:solidFill>
            <a:srgbClr val="000000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cap="flat">
                <a:solidFill>
                  <a:srgbClr val="3465A4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27655" name="AutoShape 7">
            <a:extLst>
              <a:ext uri="{FF2B5EF4-FFF2-40B4-BE49-F238E27FC236}">
                <a16:creationId xmlns:a16="http://schemas.microsoft.com/office/drawing/2014/main" id="{B054D19D-C6A9-A00D-8B7E-753AC86139BD}"/>
              </a:ext>
            </a:extLst>
          </p:cNvPr>
          <p:cNvSpPr>
            <a:spLocks noChangeArrowheads="1"/>
          </p:cNvSpPr>
          <p:nvPr/>
        </p:nvSpPr>
        <p:spPr bwMode="auto">
          <a:xfrm>
            <a:off x="3662364" y="2806701"/>
            <a:ext cx="1493837" cy="912813"/>
          </a:xfrm>
          <a:custGeom>
            <a:avLst/>
            <a:gdLst>
              <a:gd name="G0" fmla="+- 4149 0 0"/>
              <a:gd name="G1" fmla="+- 2538 0 0"/>
            </a:gdLst>
            <a:ahLst/>
            <a:cxnLst>
              <a:cxn ang="0">
                <a:pos x="r" y="vc"/>
              </a:cxn>
              <a:cxn ang="5400000">
                <a:pos x="hc" y="b"/>
              </a:cxn>
              <a:cxn ang="10800000">
                <a:pos x="l" y="vc"/>
              </a:cxn>
              <a:cxn ang="16200000">
                <a:pos x="hc" y="t"/>
              </a:cxn>
            </a:cxnLst>
            <a:rect l="0" t="0" r="0" b="0"/>
            <a:pathLst>
              <a:path>
                <a:moveTo>
                  <a:pt x="63" y="1886"/>
                </a:moveTo>
                <a:lnTo>
                  <a:pt x="0" y="1658"/>
                </a:lnTo>
                <a:lnTo>
                  <a:pt x="100" y="1480"/>
                </a:lnTo>
                <a:lnTo>
                  <a:pt x="542" y="1198"/>
                </a:lnTo>
                <a:lnTo>
                  <a:pt x="1077" y="884"/>
                </a:lnTo>
                <a:lnTo>
                  <a:pt x="1726" y="595"/>
                </a:lnTo>
                <a:lnTo>
                  <a:pt x="2097" y="470"/>
                </a:lnTo>
                <a:lnTo>
                  <a:pt x="2242" y="367"/>
                </a:lnTo>
                <a:lnTo>
                  <a:pt x="2213" y="135"/>
                </a:lnTo>
                <a:lnTo>
                  <a:pt x="2361" y="0"/>
                </a:lnTo>
                <a:lnTo>
                  <a:pt x="2576" y="10"/>
                </a:lnTo>
                <a:lnTo>
                  <a:pt x="2769" y="189"/>
                </a:lnTo>
                <a:lnTo>
                  <a:pt x="2740" y="321"/>
                </a:lnTo>
                <a:lnTo>
                  <a:pt x="2606" y="477"/>
                </a:lnTo>
                <a:lnTo>
                  <a:pt x="2368" y="513"/>
                </a:lnTo>
                <a:lnTo>
                  <a:pt x="2005" y="649"/>
                </a:lnTo>
                <a:lnTo>
                  <a:pt x="1407" y="902"/>
                </a:lnTo>
                <a:lnTo>
                  <a:pt x="850" y="1159"/>
                </a:lnTo>
                <a:lnTo>
                  <a:pt x="512" y="1515"/>
                </a:lnTo>
                <a:lnTo>
                  <a:pt x="308" y="1801"/>
                </a:lnTo>
                <a:lnTo>
                  <a:pt x="63" y="1886"/>
                </a:lnTo>
                <a:close/>
              </a:path>
            </a:pathLst>
          </a:custGeom>
          <a:solidFill>
            <a:srgbClr val="000000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cap="flat">
                <a:solidFill>
                  <a:srgbClr val="3465A4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27656" name="AutoShape 8">
            <a:extLst>
              <a:ext uri="{FF2B5EF4-FFF2-40B4-BE49-F238E27FC236}">
                <a16:creationId xmlns:a16="http://schemas.microsoft.com/office/drawing/2014/main" id="{35283504-A5D0-15BF-B4E3-F24017FB834D}"/>
              </a:ext>
            </a:extLst>
          </p:cNvPr>
          <p:cNvSpPr>
            <a:spLocks noChangeArrowheads="1"/>
          </p:cNvSpPr>
          <p:nvPr/>
        </p:nvSpPr>
        <p:spPr bwMode="auto">
          <a:xfrm>
            <a:off x="2382839" y="4722814"/>
            <a:ext cx="1347787" cy="1195387"/>
          </a:xfrm>
          <a:custGeom>
            <a:avLst/>
            <a:gdLst>
              <a:gd name="G0" fmla="+- 3743 0 0"/>
              <a:gd name="G1" fmla="+- 3320 0 0"/>
            </a:gdLst>
            <a:ahLst/>
            <a:cxnLst>
              <a:cxn ang="0">
                <a:pos x="r" y="vc"/>
              </a:cxn>
              <a:cxn ang="5400000">
                <a:pos x="hc" y="b"/>
              </a:cxn>
              <a:cxn ang="10800000">
                <a:pos x="l" y="vc"/>
              </a:cxn>
              <a:cxn ang="16200000">
                <a:pos x="hc" y="t"/>
              </a:cxn>
            </a:cxnLst>
            <a:rect l="0" t="0" r="0" b="0"/>
            <a:pathLst>
              <a:path>
                <a:moveTo>
                  <a:pt x="2064" y="930"/>
                </a:moveTo>
                <a:lnTo>
                  <a:pt x="1837" y="474"/>
                </a:lnTo>
                <a:lnTo>
                  <a:pt x="1837" y="178"/>
                </a:lnTo>
                <a:lnTo>
                  <a:pt x="2023" y="0"/>
                </a:lnTo>
                <a:lnTo>
                  <a:pt x="2249" y="60"/>
                </a:lnTo>
                <a:lnTo>
                  <a:pt x="2394" y="452"/>
                </a:lnTo>
                <a:lnTo>
                  <a:pt x="2498" y="1180"/>
                </a:lnTo>
                <a:lnTo>
                  <a:pt x="2498" y="1715"/>
                </a:lnTo>
                <a:lnTo>
                  <a:pt x="2313" y="2228"/>
                </a:lnTo>
                <a:lnTo>
                  <a:pt x="2064" y="2311"/>
                </a:lnTo>
                <a:lnTo>
                  <a:pt x="1715" y="2350"/>
                </a:lnTo>
                <a:lnTo>
                  <a:pt x="1165" y="2193"/>
                </a:lnTo>
                <a:lnTo>
                  <a:pt x="917" y="1954"/>
                </a:lnTo>
                <a:lnTo>
                  <a:pt x="657" y="1715"/>
                </a:lnTo>
                <a:lnTo>
                  <a:pt x="609" y="1993"/>
                </a:lnTo>
                <a:lnTo>
                  <a:pt x="493" y="2289"/>
                </a:lnTo>
                <a:lnTo>
                  <a:pt x="308" y="2467"/>
                </a:lnTo>
                <a:lnTo>
                  <a:pt x="59" y="2467"/>
                </a:lnTo>
                <a:lnTo>
                  <a:pt x="0" y="2289"/>
                </a:lnTo>
                <a:lnTo>
                  <a:pt x="222" y="2228"/>
                </a:lnTo>
                <a:lnTo>
                  <a:pt x="371" y="2075"/>
                </a:lnTo>
                <a:lnTo>
                  <a:pt x="471" y="1776"/>
                </a:lnTo>
                <a:lnTo>
                  <a:pt x="408" y="1480"/>
                </a:lnTo>
                <a:lnTo>
                  <a:pt x="308" y="1344"/>
                </a:lnTo>
                <a:lnTo>
                  <a:pt x="493" y="1226"/>
                </a:lnTo>
                <a:lnTo>
                  <a:pt x="716" y="1287"/>
                </a:lnTo>
                <a:lnTo>
                  <a:pt x="794" y="1522"/>
                </a:lnTo>
                <a:lnTo>
                  <a:pt x="1102" y="1776"/>
                </a:lnTo>
                <a:lnTo>
                  <a:pt x="1351" y="1932"/>
                </a:lnTo>
                <a:lnTo>
                  <a:pt x="1763" y="2015"/>
                </a:lnTo>
                <a:lnTo>
                  <a:pt x="2023" y="2015"/>
                </a:lnTo>
                <a:lnTo>
                  <a:pt x="2149" y="1836"/>
                </a:lnTo>
                <a:lnTo>
                  <a:pt x="2249" y="1597"/>
                </a:lnTo>
                <a:lnTo>
                  <a:pt x="2209" y="1301"/>
                </a:lnTo>
                <a:lnTo>
                  <a:pt x="2149" y="1109"/>
                </a:lnTo>
                <a:lnTo>
                  <a:pt x="2064" y="930"/>
                </a:lnTo>
                <a:close/>
              </a:path>
            </a:pathLst>
          </a:custGeom>
          <a:solidFill>
            <a:srgbClr val="000000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cap="flat">
                <a:solidFill>
                  <a:srgbClr val="3465A4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27657" name="AutoShape 9">
            <a:extLst>
              <a:ext uri="{FF2B5EF4-FFF2-40B4-BE49-F238E27FC236}">
                <a16:creationId xmlns:a16="http://schemas.microsoft.com/office/drawing/2014/main" id="{A8BDD67D-378A-AA96-D6B8-9AFA90B975FB}"/>
              </a:ext>
            </a:extLst>
          </p:cNvPr>
          <p:cNvSpPr>
            <a:spLocks noChangeArrowheads="1"/>
          </p:cNvSpPr>
          <p:nvPr/>
        </p:nvSpPr>
        <p:spPr bwMode="auto">
          <a:xfrm>
            <a:off x="3473451" y="4654550"/>
            <a:ext cx="1793875" cy="1187450"/>
          </a:xfrm>
          <a:custGeom>
            <a:avLst/>
            <a:gdLst>
              <a:gd name="G0" fmla="+- 4984 0 0"/>
              <a:gd name="G1" fmla="+- 3298 0 0"/>
            </a:gdLst>
            <a:ahLst/>
            <a:cxnLst>
              <a:cxn ang="0">
                <a:pos x="r" y="vc"/>
              </a:cxn>
              <a:cxn ang="5400000">
                <a:pos x="hc" y="b"/>
              </a:cxn>
              <a:cxn ang="10800000">
                <a:pos x="l" y="vc"/>
              </a:cxn>
              <a:cxn ang="16200000">
                <a:pos x="hc" y="t"/>
              </a:cxn>
            </a:cxnLst>
            <a:rect l="0" t="0" r="0" b="0"/>
            <a:pathLst>
              <a:path>
                <a:moveTo>
                  <a:pt x="123" y="0"/>
                </a:moveTo>
                <a:lnTo>
                  <a:pt x="0" y="200"/>
                </a:lnTo>
                <a:lnTo>
                  <a:pt x="63" y="496"/>
                </a:lnTo>
                <a:lnTo>
                  <a:pt x="286" y="653"/>
                </a:lnTo>
                <a:lnTo>
                  <a:pt x="806" y="710"/>
                </a:lnTo>
                <a:lnTo>
                  <a:pt x="1515" y="614"/>
                </a:lnTo>
                <a:lnTo>
                  <a:pt x="1849" y="475"/>
                </a:lnTo>
                <a:lnTo>
                  <a:pt x="2097" y="379"/>
                </a:lnTo>
                <a:lnTo>
                  <a:pt x="2220" y="436"/>
                </a:lnTo>
                <a:lnTo>
                  <a:pt x="2198" y="614"/>
                </a:lnTo>
                <a:lnTo>
                  <a:pt x="2034" y="846"/>
                </a:lnTo>
                <a:lnTo>
                  <a:pt x="1849" y="1320"/>
                </a:lnTo>
                <a:lnTo>
                  <a:pt x="1786" y="1737"/>
                </a:lnTo>
                <a:lnTo>
                  <a:pt x="1786" y="2069"/>
                </a:lnTo>
                <a:lnTo>
                  <a:pt x="1726" y="2212"/>
                </a:lnTo>
                <a:lnTo>
                  <a:pt x="1763" y="2368"/>
                </a:lnTo>
                <a:lnTo>
                  <a:pt x="1912" y="2368"/>
                </a:lnTo>
                <a:lnTo>
                  <a:pt x="2072" y="2272"/>
                </a:lnTo>
                <a:lnTo>
                  <a:pt x="2506" y="2247"/>
                </a:lnTo>
                <a:lnTo>
                  <a:pt x="2892" y="2368"/>
                </a:lnTo>
                <a:lnTo>
                  <a:pt x="3018" y="2451"/>
                </a:lnTo>
                <a:lnTo>
                  <a:pt x="3326" y="2308"/>
                </a:lnTo>
                <a:lnTo>
                  <a:pt x="3326" y="2190"/>
                </a:lnTo>
                <a:lnTo>
                  <a:pt x="3141" y="2151"/>
                </a:lnTo>
                <a:lnTo>
                  <a:pt x="2769" y="2069"/>
                </a:lnTo>
                <a:lnTo>
                  <a:pt x="2257" y="2094"/>
                </a:lnTo>
                <a:lnTo>
                  <a:pt x="2034" y="2130"/>
                </a:lnTo>
                <a:lnTo>
                  <a:pt x="1971" y="2069"/>
                </a:lnTo>
                <a:lnTo>
                  <a:pt x="1971" y="1677"/>
                </a:lnTo>
                <a:lnTo>
                  <a:pt x="2135" y="1245"/>
                </a:lnTo>
                <a:lnTo>
                  <a:pt x="2343" y="903"/>
                </a:lnTo>
                <a:lnTo>
                  <a:pt x="2443" y="496"/>
                </a:lnTo>
                <a:lnTo>
                  <a:pt x="2443" y="257"/>
                </a:lnTo>
                <a:lnTo>
                  <a:pt x="2343" y="79"/>
                </a:lnTo>
                <a:lnTo>
                  <a:pt x="2135" y="22"/>
                </a:lnTo>
                <a:lnTo>
                  <a:pt x="1786" y="140"/>
                </a:lnTo>
                <a:lnTo>
                  <a:pt x="1336" y="257"/>
                </a:lnTo>
                <a:lnTo>
                  <a:pt x="906" y="257"/>
                </a:lnTo>
                <a:lnTo>
                  <a:pt x="557" y="175"/>
                </a:lnTo>
                <a:lnTo>
                  <a:pt x="308" y="58"/>
                </a:lnTo>
                <a:lnTo>
                  <a:pt x="123" y="0"/>
                </a:lnTo>
                <a:close/>
              </a:path>
            </a:pathLst>
          </a:custGeom>
          <a:solidFill>
            <a:srgbClr val="000000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cap="flat">
                <a:solidFill>
                  <a:srgbClr val="3465A4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27658" name="Rectangle 10">
            <a:extLst>
              <a:ext uri="{FF2B5EF4-FFF2-40B4-BE49-F238E27FC236}">
                <a16:creationId xmlns:a16="http://schemas.microsoft.com/office/drawing/2014/main" id="{0C0B1FFD-FAA8-3CC8-2070-19DF4FB8033B}"/>
              </a:ext>
            </a:extLst>
          </p:cNvPr>
          <p:cNvSpPr>
            <a:spLocks noChangeArrowheads="1"/>
          </p:cNvSpPr>
          <p:nvPr/>
        </p:nvSpPr>
        <p:spPr bwMode="auto">
          <a:xfrm>
            <a:off x="4995864" y="2456607"/>
            <a:ext cx="6908522" cy="249798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 cap="flat">
                <a:solidFill>
                  <a:srgbClr val="3465A4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90000" tIns="45000" rIns="90000" bIns="45000"/>
          <a:lstStyle>
            <a:lvl1pPr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</a:tabLst>
              <a:defRPr>
                <a:solidFill>
                  <a:srgbClr val="000000"/>
                </a:solidFill>
                <a:latin typeface="Arial" panose="020B0604020202020204" pitchFamily="34" charset="0"/>
                <a:cs typeface="DejaVu Sans" charset="0"/>
              </a:defRPr>
            </a:lvl1pPr>
            <a:lvl2pPr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</a:tabLst>
              <a:defRPr>
                <a:solidFill>
                  <a:srgbClr val="000000"/>
                </a:solidFill>
                <a:latin typeface="Arial" panose="020B0604020202020204" pitchFamily="34" charset="0"/>
                <a:cs typeface="DejaVu Sans" charset="0"/>
              </a:defRPr>
            </a:lvl2pPr>
            <a:lvl3pPr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</a:tabLst>
              <a:defRPr>
                <a:solidFill>
                  <a:srgbClr val="000000"/>
                </a:solidFill>
                <a:latin typeface="Arial" panose="020B0604020202020204" pitchFamily="34" charset="0"/>
                <a:cs typeface="DejaVu Sans" charset="0"/>
              </a:defRPr>
            </a:lvl3pPr>
            <a:lvl4pPr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</a:tabLst>
              <a:defRPr>
                <a:solidFill>
                  <a:srgbClr val="000000"/>
                </a:solidFill>
                <a:latin typeface="Arial" panose="020B0604020202020204" pitchFamily="34" charset="0"/>
                <a:cs typeface="DejaVu Sans" charset="0"/>
              </a:defRPr>
            </a:lvl4pPr>
            <a:lvl5pPr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</a:tabLst>
              <a:defRPr>
                <a:solidFill>
                  <a:srgbClr val="000000"/>
                </a:solidFill>
                <a:latin typeface="Arial" panose="020B0604020202020204" pitchFamily="34" charset="0"/>
                <a:cs typeface="DejaVu Sans" charset="0"/>
              </a:defRPr>
            </a:lvl5pPr>
            <a:lvl6pPr marL="2514600" indent="-2286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</a:tabLst>
              <a:defRPr>
                <a:solidFill>
                  <a:srgbClr val="000000"/>
                </a:solidFill>
                <a:latin typeface="Arial" panose="020B0604020202020204" pitchFamily="34" charset="0"/>
                <a:cs typeface="DejaVu Sans" charset="0"/>
              </a:defRPr>
            </a:lvl6pPr>
            <a:lvl7pPr marL="2971800" indent="-2286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</a:tabLst>
              <a:defRPr>
                <a:solidFill>
                  <a:srgbClr val="000000"/>
                </a:solidFill>
                <a:latin typeface="Arial" panose="020B0604020202020204" pitchFamily="34" charset="0"/>
                <a:cs typeface="DejaVu Sans" charset="0"/>
              </a:defRPr>
            </a:lvl7pPr>
            <a:lvl8pPr marL="3429000" indent="-2286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</a:tabLst>
              <a:defRPr>
                <a:solidFill>
                  <a:srgbClr val="000000"/>
                </a:solidFill>
                <a:latin typeface="Arial" panose="020B0604020202020204" pitchFamily="34" charset="0"/>
                <a:cs typeface="DejaVu Sans" charset="0"/>
              </a:defRPr>
            </a:lvl8pPr>
            <a:lvl9pPr marL="3886200" indent="-2286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</a:tabLst>
              <a:defRPr>
                <a:solidFill>
                  <a:srgbClr val="000000"/>
                </a:solidFill>
                <a:latin typeface="Arial" panose="020B0604020202020204" pitchFamily="34" charset="0"/>
                <a:cs typeface="DejaVu Sans" charset="0"/>
              </a:defRPr>
            </a:lvl9pPr>
          </a:lstStyle>
          <a:p>
            <a:pPr>
              <a:lnSpc>
                <a:spcPct val="100000"/>
              </a:lnSpc>
            </a:pPr>
            <a:endParaRPr lang="en-US" altLang="en-US" b="1" dirty="0">
              <a:ea typeface="Microsoft YaHei" panose="020B0503020204020204" pitchFamily="34" charset="-122"/>
            </a:endParaRPr>
          </a:p>
          <a:p>
            <a:pPr algn="just">
              <a:lnSpc>
                <a:spcPct val="100000"/>
              </a:lnSpc>
            </a:pPr>
            <a:r>
              <a:rPr lang="en-US" altLang="en-US" sz="3600" b="1" dirty="0" err="1">
                <a:solidFill>
                  <a:schemeClr val="tx1"/>
                </a:solidFill>
                <a:latin typeface="Montserrat" panose="00000500000000000000" pitchFamily="2" charset="0"/>
                <a:ea typeface="Microsoft YaHei" panose="020B0503020204020204" pitchFamily="34" charset="-122"/>
              </a:rPr>
              <a:t>Não</a:t>
            </a:r>
            <a:r>
              <a:rPr lang="en-US" altLang="en-US" sz="3600" b="1" dirty="0">
                <a:solidFill>
                  <a:schemeClr val="tx1"/>
                </a:solidFill>
                <a:latin typeface="Montserrat" panose="00000500000000000000" pitchFamily="2" charset="0"/>
                <a:ea typeface="Microsoft YaHei" panose="020B0503020204020204" pitchFamily="34" charset="-122"/>
              </a:rPr>
              <a:t> basta </a:t>
            </a:r>
            <a:r>
              <a:rPr lang="en-US" altLang="en-US" sz="3600" b="1" dirty="0" err="1">
                <a:solidFill>
                  <a:schemeClr val="tx1"/>
                </a:solidFill>
                <a:latin typeface="Montserrat" panose="00000500000000000000" pitchFamily="2" charset="0"/>
                <a:ea typeface="Microsoft YaHei" panose="020B0503020204020204" pitchFamily="34" charset="-122"/>
              </a:rPr>
              <a:t>apenas</a:t>
            </a:r>
            <a:r>
              <a:rPr lang="en-US" altLang="en-US" sz="3600" b="1" dirty="0">
                <a:solidFill>
                  <a:schemeClr val="tx1"/>
                </a:solidFill>
                <a:latin typeface="Montserrat" panose="00000500000000000000" pitchFamily="2" charset="0"/>
                <a:ea typeface="Microsoft YaHei" panose="020B0503020204020204" pitchFamily="34" charset="-122"/>
              </a:rPr>
              <a:t> ser </a:t>
            </a:r>
            <a:r>
              <a:rPr lang="en-US" altLang="en-US" sz="3600" b="1" dirty="0" err="1">
                <a:solidFill>
                  <a:schemeClr val="tx1"/>
                </a:solidFill>
                <a:latin typeface="Montserrat" panose="00000500000000000000" pitchFamily="2" charset="0"/>
                <a:ea typeface="Microsoft YaHei" panose="020B0503020204020204" pitchFamily="34" charset="-122"/>
              </a:rPr>
              <a:t>vicentino</a:t>
            </a:r>
            <a:r>
              <a:rPr lang="en-US" altLang="en-US" sz="3600" b="1" dirty="0">
                <a:solidFill>
                  <a:schemeClr val="tx1"/>
                </a:solidFill>
                <a:latin typeface="Montserrat" panose="00000500000000000000" pitchFamily="2" charset="0"/>
                <a:ea typeface="Microsoft YaHei" panose="020B0503020204020204" pitchFamily="34" charset="-122"/>
              </a:rPr>
              <a:t>, </a:t>
            </a:r>
            <a:r>
              <a:rPr lang="en-US" altLang="en-US" sz="3600" b="1" u="sng" dirty="0">
                <a:solidFill>
                  <a:schemeClr val="tx1"/>
                </a:solidFill>
                <a:latin typeface="Montserrat" panose="00000500000000000000" pitchFamily="2" charset="0"/>
                <a:ea typeface="Microsoft YaHei" panose="020B0503020204020204" pitchFamily="34" charset="-122"/>
              </a:rPr>
              <a:t>é </a:t>
            </a:r>
            <a:r>
              <a:rPr lang="en-US" altLang="en-US" sz="3600" b="1" u="sng" dirty="0" err="1">
                <a:solidFill>
                  <a:schemeClr val="tx1"/>
                </a:solidFill>
                <a:latin typeface="Montserrat" panose="00000500000000000000" pitchFamily="2" charset="0"/>
                <a:ea typeface="Microsoft YaHei" panose="020B0503020204020204" pitchFamily="34" charset="-122"/>
              </a:rPr>
              <a:t>preciso</a:t>
            </a:r>
            <a:r>
              <a:rPr lang="en-US" altLang="en-US" sz="3600" b="1" u="sng" dirty="0">
                <a:solidFill>
                  <a:schemeClr val="tx1"/>
                </a:solidFill>
                <a:latin typeface="Montserrat" panose="00000500000000000000" pitchFamily="2" charset="0"/>
                <a:ea typeface="Microsoft YaHei" panose="020B0503020204020204" pitchFamily="34" charset="-122"/>
              </a:rPr>
              <a:t> ser </a:t>
            </a:r>
            <a:r>
              <a:rPr lang="en-US" altLang="en-US" sz="3600" b="1" u="sng" dirty="0" err="1">
                <a:solidFill>
                  <a:schemeClr val="tx1"/>
                </a:solidFill>
                <a:latin typeface="Montserrat" panose="00000500000000000000" pitchFamily="2" charset="0"/>
                <a:ea typeface="Microsoft YaHei" panose="020B0503020204020204" pitchFamily="34" charset="-122"/>
              </a:rPr>
              <a:t>apaixonado</a:t>
            </a:r>
            <a:r>
              <a:rPr lang="en-US" altLang="en-US" sz="3600" b="1" dirty="0">
                <a:solidFill>
                  <a:schemeClr val="tx1"/>
                </a:solidFill>
                <a:latin typeface="Montserrat" panose="00000500000000000000" pitchFamily="2" charset="0"/>
                <a:ea typeface="Microsoft YaHei" panose="020B0503020204020204" pitchFamily="34" charset="-122"/>
              </a:rPr>
              <a:t> pela </a:t>
            </a:r>
            <a:r>
              <a:rPr lang="en-US" altLang="en-US" sz="3600" b="1" dirty="0" err="1">
                <a:solidFill>
                  <a:schemeClr val="tx1"/>
                </a:solidFill>
                <a:latin typeface="Montserrat" panose="00000500000000000000" pitchFamily="2" charset="0"/>
                <a:ea typeface="Microsoft YaHei" panose="020B0503020204020204" pitchFamily="34" charset="-122"/>
              </a:rPr>
              <a:t>Sociedade</a:t>
            </a:r>
            <a:r>
              <a:rPr lang="en-US" altLang="en-US" sz="3600" b="1" dirty="0">
                <a:solidFill>
                  <a:schemeClr val="tx1"/>
                </a:solidFill>
                <a:latin typeface="Montserrat" panose="00000500000000000000" pitchFamily="2" charset="0"/>
                <a:ea typeface="Microsoft YaHei" panose="020B0503020204020204" pitchFamily="34" charset="-122"/>
              </a:rPr>
              <a:t> de São Vicente de Paulo. </a:t>
            </a:r>
            <a:endParaRPr lang="en-US" altLang="en-US" sz="3600" b="1" dirty="0">
              <a:solidFill>
                <a:srgbClr val="0070C0"/>
              </a:solidFill>
              <a:ea typeface="Microsoft YaHei" panose="020B0503020204020204" pitchFamily="34" charset="-122"/>
            </a:endParaRPr>
          </a:p>
        </p:txBody>
      </p:sp>
      <p:sp>
        <p:nvSpPr>
          <p:cNvPr id="19" name="Espaço Reservado para Conteúdo 7"/>
          <p:cNvSpPr txBox="1">
            <a:spLocks/>
          </p:cNvSpPr>
          <p:nvPr/>
        </p:nvSpPr>
        <p:spPr>
          <a:xfrm>
            <a:off x="1388654" y="1634038"/>
            <a:ext cx="3424646" cy="3320551"/>
          </a:xfrm>
          <a:prstGeom prst="heart">
            <a:avLst/>
          </a:prstGeom>
          <a:solidFill>
            <a:srgbClr val="FF0000"/>
          </a:solidFill>
          <a:ln w="12700" cap="flat" cmpd="sng" algn="ctr">
            <a:solidFill>
              <a:schemeClr val="bg1"/>
            </a:solidFill>
            <a:prstDash val="solid"/>
            <a:miter lim="800000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>
            <a:normAutofit fontScale="92500" lnSpcReduction="20000"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457200" indent="-457200" algn="just">
              <a:lnSpc>
                <a:spcPct val="80000"/>
              </a:lnSpc>
              <a:buFont typeface="Wingdings" panose="05000000000000000000" pitchFamily="2" charset="2"/>
              <a:buChar char="§"/>
              <a:defRPr/>
            </a:pPr>
            <a:r>
              <a:rPr lang="pt-BR" altLang="pt-BR">
                <a:solidFill>
                  <a:srgbClr val="FF0000"/>
                </a:solidFill>
                <a:cs typeface="Arial" panose="020B0604020202020204" pitchFamily="34" charset="0"/>
              </a:rPr>
              <a:t>NINGUÉM AMA AQUILO QUE NÃO CONHECE</a:t>
            </a:r>
            <a:endParaRPr lang="pt-BR" altLang="pt-BR" dirty="0">
              <a:solidFill>
                <a:srgbClr val="FF0000"/>
              </a:solidFill>
              <a:cs typeface="Arial" panose="020B0604020202020204" pitchFamily="34" charset="0"/>
            </a:endParaRPr>
          </a:p>
        </p:txBody>
      </p:sp>
      <p:pic>
        <p:nvPicPr>
          <p:cNvPr id="3" name="Imagem 2">
            <a:extLst>
              <a:ext uri="{FF2B5EF4-FFF2-40B4-BE49-F238E27FC236}">
                <a16:creationId xmlns:a16="http://schemas.microsoft.com/office/drawing/2014/main" id="{921172F3-0D09-B58A-FD9D-F3DB8BA90E29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42713" y="1146258"/>
            <a:ext cx="1461672" cy="1504177"/>
          </a:xfrm>
          <a:prstGeom prst="rect">
            <a:avLst/>
          </a:prstGeom>
        </p:spPr>
      </p:pic>
      <p:grpSp>
        <p:nvGrpSpPr>
          <p:cNvPr id="4" name="Agrupar 3">
            <a:extLst>
              <a:ext uri="{FF2B5EF4-FFF2-40B4-BE49-F238E27FC236}">
                <a16:creationId xmlns:a16="http://schemas.microsoft.com/office/drawing/2014/main" id="{8448933C-DA5F-6535-3E7B-3D36454297D6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5" name="Retângulo 4">
              <a:extLst>
                <a:ext uri="{FF2B5EF4-FFF2-40B4-BE49-F238E27FC236}">
                  <a16:creationId xmlns:a16="http://schemas.microsoft.com/office/drawing/2014/main" id="{1AFC9EA0-808F-BAFB-B859-CD20FB123F2A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6" name="Agrupar 5">
              <a:extLst>
                <a:ext uri="{FF2B5EF4-FFF2-40B4-BE49-F238E27FC236}">
                  <a16:creationId xmlns:a16="http://schemas.microsoft.com/office/drawing/2014/main" id="{EFAC2B7B-A922-B76C-A0E7-C5AC42AB0755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7" name="Retângulo 6">
                <a:extLst>
                  <a:ext uri="{FF2B5EF4-FFF2-40B4-BE49-F238E27FC236}">
                    <a16:creationId xmlns:a16="http://schemas.microsoft.com/office/drawing/2014/main" id="{133DD579-EABC-B2FF-4E3D-23E1811ED069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8" name="Retângulo 7">
                <a:extLst>
                  <a:ext uri="{FF2B5EF4-FFF2-40B4-BE49-F238E27FC236}">
                    <a16:creationId xmlns:a16="http://schemas.microsoft.com/office/drawing/2014/main" id="{597D6997-CFCA-A4D7-D007-02C33620FE2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sp>
        <p:nvSpPr>
          <p:cNvPr id="9" name="Retângulo 8">
            <a:extLst>
              <a:ext uri="{FF2B5EF4-FFF2-40B4-BE49-F238E27FC236}">
                <a16:creationId xmlns:a16="http://schemas.microsoft.com/office/drawing/2014/main" id="{E79FAC80-7BAC-34AA-0732-B38ABD3E00D9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613475001"/>
      </p:ext>
    </p:extLst>
  </p:cSld>
  <p:clrMapOvr>
    <a:masterClrMapping/>
  </p:clrMapOvr>
  <p:transition spd="slow"/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tângulo 6">
            <a:extLst>
              <a:ext uri="{FF2B5EF4-FFF2-40B4-BE49-F238E27FC236}">
                <a16:creationId xmlns:a16="http://schemas.microsoft.com/office/drawing/2014/main" id="{728F931F-BBF9-4B76-9DB8-69C87EF87958}"/>
              </a:ext>
            </a:extLst>
          </p:cNvPr>
          <p:cNvSpPr>
            <a:spLocks noChangeArrowheads="1"/>
          </p:cNvSpPr>
          <p:nvPr/>
        </p:nvSpPr>
        <p:spPr bwMode="auto">
          <a:xfrm>
            <a:off x="428223" y="1290308"/>
            <a:ext cx="10733806" cy="470898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1" hangingPunct="1"/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Há cinco aspectos  na Regra que merecem ser destacados e tomados como  indicador de direção;</a:t>
            </a:r>
          </a:p>
          <a:p>
            <a:pPr algn="just" eaLnBrk="1" hangingPunct="1"/>
            <a:endParaRPr lang="pt-BR" altLang="pt-BR" sz="2800" dirty="0">
              <a:solidFill>
                <a:srgbClr val="000000"/>
              </a:solidFill>
              <a:latin typeface="Montserrat" panose="00000500000000000000" pitchFamily="2" charset="0"/>
            </a:endParaRPr>
          </a:p>
          <a:p>
            <a:pPr algn="just" eaLnBrk="1" hangingPunct="1"/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1 - A necessidade de oração, individual e comunitária;</a:t>
            </a:r>
          </a:p>
          <a:p>
            <a:pPr algn="just" eaLnBrk="1" hangingPunct="1"/>
            <a:endParaRPr lang="pt-BR" altLang="pt-BR" sz="1200" dirty="0">
              <a:solidFill>
                <a:srgbClr val="000000"/>
              </a:solidFill>
              <a:latin typeface="Montserrat" panose="00000500000000000000" pitchFamily="2" charset="0"/>
            </a:endParaRPr>
          </a:p>
          <a:p>
            <a:pPr algn="just" eaLnBrk="1" hangingPunct="1"/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2 - A entrega pessoal na ação;</a:t>
            </a:r>
          </a:p>
          <a:p>
            <a:pPr algn="just" eaLnBrk="1" hangingPunct="1"/>
            <a:endParaRPr lang="pt-BR" altLang="pt-BR" sz="1200" dirty="0">
              <a:solidFill>
                <a:srgbClr val="000000"/>
              </a:solidFill>
              <a:latin typeface="Montserrat" panose="00000500000000000000" pitchFamily="2" charset="0"/>
            </a:endParaRPr>
          </a:p>
          <a:p>
            <a:pPr algn="just" eaLnBrk="1" hangingPunct="1"/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3 - A fraternidade em que devemos viver;</a:t>
            </a:r>
          </a:p>
          <a:p>
            <a:pPr algn="just" eaLnBrk="1" hangingPunct="1"/>
            <a:endParaRPr lang="pt-BR" altLang="pt-BR" sz="1200" dirty="0">
              <a:solidFill>
                <a:srgbClr val="000000"/>
              </a:solidFill>
              <a:latin typeface="Montserrat" panose="00000500000000000000" pitchFamily="2" charset="0"/>
            </a:endParaRPr>
          </a:p>
          <a:p>
            <a:pPr algn="just" eaLnBrk="1" hangingPunct="1"/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4 – A universalidade da nossa entrega ao serviço dos pobres;</a:t>
            </a:r>
          </a:p>
          <a:p>
            <a:pPr algn="just" eaLnBrk="1" hangingPunct="1"/>
            <a:endParaRPr lang="pt-BR" altLang="pt-BR" sz="1200" dirty="0">
              <a:solidFill>
                <a:srgbClr val="000000"/>
              </a:solidFill>
              <a:latin typeface="Montserrat" panose="00000500000000000000" pitchFamily="2" charset="0"/>
            </a:endParaRPr>
          </a:p>
          <a:p>
            <a:pPr algn="just" eaLnBrk="1" hangingPunct="1"/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5 - A nossa vocação eclesial.</a:t>
            </a:r>
          </a:p>
        </p:txBody>
      </p:sp>
      <p:grpSp>
        <p:nvGrpSpPr>
          <p:cNvPr id="4" name="Agrupar 9">
            <a:extLst>
              <a:ext uri="{FF2B5EF4-FFF2-40B4-BE49-F238E27FC236}">
                <a16:creationId xmlns:a16="http://schemas.microsoft.com/office/drawing/2014/main" id="{F7BF9EF3-6B05-44A1-B1FD-309E1A9ED20B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5" name="Retângulo 4">
              <a:extLst>
                <a:ext uri="{FF2B5EF4-FFF2-40B4-BE49-F238E27FC236}">
                  <a16:creationId xmlns:a16="http://schemas.microsoft.com/office/drawing/2014/main" id="{51741D79-6FB5-4657-9473-6CF6374FE6A4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6" name="Agrupar 11">
              <a:extLst>
                <a:ext uri="{FF2B5EF4-FFF2-40B4-BE49-F238E27FC236}">
                  <a16:creationId xmlns:a16="http://schemas.microsoft.com/office/drawing/2014/main" id="{1681E928-FBF2-4927-901D-A0335DB8B39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7" name="Retângulo 6">
                <a:extLst>
                  <a:ext uri="{FF2B5EF4-FFF2-40B4-BE49-F238E27FC236}">
                    <a16:creationId xmlns:a16="http://schemas.microsoft.com/office/drawing/2014/main" id="{3D99A797-44FC-4284-A170-582AC826516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8" name="Retângulo 7">
                <a:extLst>
                  <a:ext uri="{FF2B5EF4-FFF2-40B4-BE49-F238E27FC236}">
                    <a16:creationId xmlns:a16="http://schemas.microsoft.com/office/drawing/2014/main" id="{5DF3FC65-3643-4439-A0BA-693E02AF132E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sp>
        <p:nvSpPr>
          <p:cNvPr id="2" name="Retângulo 1">
            <a:extLst>
              <a:ext uri="{FF2B5EF4-FFF2-40B4-BE49-F238E27FC236}">
                <a16:creationId xmlns:a16="http://schemas.microsoft.com/office/drawing/2014/main" id="{2EBAA3C1-C119-04BC-6146-8EF522577D1F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44907174"/>
      </p:ext>
    </p:extLst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2" name="Agrupar 11">
            <a:extLst>
              <a:ext uri="{FF2B5EF4-FFF2-40B4-BE49-F238E27FC236}">
                <a16:creationId xmlns:a16="http://schemas.microsoft.com/office/drawing/2014/main" id="{5936660D-C655-4C9D-8BAF-440AFEE25C9A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3" name="Retângulo 12">
              <a:extLst>
                <a:ext uri="{FF2B5EF4-FFF2-40B4-BE49-F238E27FC236}">
                  <a16:creationId xmlns:a16="http://schemas.microsoft.com/office/drawing/2014/main" id="{7201E866-AF73-40E2-863A-4AAB8C508FA4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14" name="Agrupar 13">
              <a:extLst>
                <a:ext uri="{FF2B5EF4-FFF2-40B4-BE49-F238E27FC236}">
                  <a16:creationId xmlns:a16="http://schemas.microsoft.com/office/drawing/2014/main" id="{F62D9BA5-1158-46E5-9FB3-CFBD6D87B7A0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E79EE39B-38D7-4E59-AF95-0A046648C2BE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6" name="Retângulo 15">
                <a:extLst>
                  <a:ext uri="{FF2B5EF4-FFF2-40B4-BE49-F238E27FC236}">
                    <a16:creationId xmlns:a16="http://schemas.microsoft.com/office/drawing/2014/main" id="{DCAFCDEB-CCCA-43CE-B27E-27EFE26D56AC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pic>
        <p:nvPicPr>
          <p:cNvPr id="3" name="Imagem 2">
            <a:extLst>
              <a:ext uri="{FF2B5EF4-FFF2-40B4-BE49-F238E27FC236}">
                <a16:creationId xmlns:a16="http://schemas.microsoft.com/office/drawing/2014/main" id="{5BAF0346-18C3-039E-2460-92B2BF05A383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42713" y="1146258"/>
            <a:ext cx="1461672" cy="1504177"/>
          </a:xfrm>
          <a:prstGeom prst="rect">
            <a:avLst/>
          </a:prstGeom>
        </p:spPr>
      </p:pic>
      <p:pic>
        <p:nvPicPr>
          <p:cNvPr id="5" name="Picture 5">
            <a:extLst>
              <a:ext uri="{FF2B5EF4-FFF2-40B4-BE49-F238E27FC236}">
                <a16:creationId xmlns:a16="http://schemas.microsoft.com/office/drawing/2014/main" id="{4FF11C92-77E5-6D29-ADFA-111E731A4AD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885458" y="4615273"/>
            <a:ext cx="2389139" cy="16479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</p:pic>
      <p:sp>
        <p:nvSpPr>
          <p:cNvPr id="4" name="CaixaDeTexto 2">
            <a:extLst>
              <a:ext uri="{FF2B5EF4-FFF2-40B4-BE49-F238E27FC236}">
                <a16:creationId xmlns:a16="http://schemas.microsoft.com/office/drawing/2014/main" id="{082CD3E5-E614-81BC-A9F7-6EBF6EE949E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66192" y="2799391"/>
            <a:ext cx="8719266" cy="181588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/>
          <a:p>
            <a:pPr algn="just"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r>
              <a:rPr lang="pt-BR" alt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Enquanto liderança de CM, CC, CP e de Conferencia o que posso fazer para aperfeiçoar a formação nas Bases, mais especificamente dos Conselhos Particulares e Conferencias?</a:t>
            </a:r>
          </a:p>
        </p:txBody>
      </p:sp>
      <p:sp>
        <p:nvSpPr>
          <p:cNvPr id="7" name="CaixaDeTexto 4">
            <a:extLst>
              <a:ext uri="{FF2B5EF4-FFF2-40B4-BE49-F238E27FC236}">
                <a16:creationId xmlns:a16="http://schemas.microsoft.com/office/drawing/2014/main" id="{0A23A576-3AC4-7BDE-F6AD-F6B5F9FA653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306719" y="1312558"/>
            <a:ext cx="6729413" cy="5857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pPr algn="ctr"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r>
              <a:rPr lang="pt-BR" altLang="pt-BR" sz="3200" dirty="0">
                <a:solidFill>
                  <a:srgbClr val="0053A1"/>
                </a:solidFill>
                <a:latin typeface="Montserrat" panose="00000500000000000000" pitchFamily="2" charset="0"/>
              </a:rPr>
              <a:t>Para Refletir:</a:t>
            </a:r>
          </a:p>
        </p:txBody>
      </p:sp>
      <p:sp>
        <p:nvSpPr>
          <p:cNvPr id="6" name="Retângulo 5">
            <a:extLst>
              <a:ext uri="{FF2B5EF4-FFF2-40B4-BE49-F238E27FC236}">
                <a16:creationId xmlns:a16="http://schemas.microsoft.com/office/drawing/2014/main" id="{4C107D8F-802F-1F5E-1F1D-93C85D672198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A Importância Da </a:t>
            </a:r>
            <a:r>
              <a:rPr lang="pt-BR" sz="4400" b="1" dirty="0" err="1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effectLst/>
                <a:latin typeface="Garamond" panose="02020404030301010803" pitchFamily="18" charset="0"/>
                <a:ea typeface="Times New Roman" panose="02020603050405020304" pitchFamily="18" charset="0"/>
              </a:rPr>
              <a:t> Para a SSVP</a:t>
            </a:r>
            <a:endParaRPr lang="pt-BR" sz="72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93649573"/>
      </p:ext>
    </p:extLst>
  </p:cSld>
  <p:clrMapOvr>
    <a:masterClrMapping/>
  </p:clrMapOvr>
  <p:transition spd="slow"/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2" name="Agrupar 11">
            <a:extLst>
              <a:ext uri="{FF2B5EF4-FFF2-40B4-BE49-F238E27FC236}">
                <a16:creationId xmlns:a16="http://schemas.microsoft.com/office/drawing/2014/main" id="{5936660D-C655-4C9D-8BAF-440AFEE25C9A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3" name="Retângulo 12">
              <a:extLst>
                <a:ext uri="{FF2B5EF4-FFF2-40B4-BE49-F238E27FC236}">
                  <a16:creationId xmlns:a16="http://schemas.microsoft.com/office/drawing/2014/main" id="{7201E866-AF73-40E2-863A-4AAB8C508FA4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14" name="Agrupar 13">
              <a:extLst>
                <a:ext uri="{FF2B5EF4-FFF2-40B4-BE49-F238E27FC236}">
                  <a16:creationId xmlns:a16="http://schemas.microsoft.com/office/drawing/2014/main" id="{F62D9BA5-1158-46E5-9FB3-CFBD6D87B7A0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E79EE39B-38D7-4E59-AF95-0A046648C2BE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6" name="Retângulo 15">
                <a:extLst>
                  <a:ext uri="{FF2B5EF4-FFF2-40B4-BE49-F238E27FC236}">
                    <a16:creationId xmlns:a16="http://schemas.microsoft.com/office/drawing/2014/main" id="{DCAFCDEB-CCCA-43CE-B27E-27EFE26D56AC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sp>
        <p:nvSpPr>
          <p:cNvPr id="17" name="Espaço Reservado para Conteúdo 1">
            <a:extLst>
              <a:ext uri="{FF2B5EF4-FFF2-40B4-BE49-F238E27FC236}">
                <a16:creationId xmlns:a16="http://schemas.microsoft.com/office/drawing/2014/main" id="{F63F8BD4-F9BA-4A55-9C72-F709F09117A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77078" y="1683789"/>
            <a:ext cx="9766852" cy="4670425"/>
          </a:xfrm>
          <a:prstGeom prst="rect">
            <a:avLst/>
          </a:prstGeom>
          <a:noFill/>
          <a:ln>
            <a:noFill/>
          </a:ln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spcBef>
                <a:spcPct val="20000"/>
              </a:spcBef>
              <a:defRPr/>
            </a:pPr>
            <a:r>
              <a:rPr lang="pt-BR" sz="2800" dirty="0">
                <a:solidFill>
                  <a:srgbClr val="000000"/>
                </a:solidFill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	</a:t>
            </a:r>
            <a:r>
              <a:rPr lang="pt-BR" sz="2800" dirty="0">
                <a:solidFill>
                  <a:srgbClr val="000000"/>
                </a:solidFill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O sonho continua vivo e mais do que nunca precisamos ampliar a rede para abraçar a tantos necessitados desse alívio e desse conforto material e emocional. </a:t>
            </a:r>
          </a:p>
          <a:p>
            <a:pPr algn="just">
              <a:spcBef>
                <a:spcPct val="20000"/>
              </a:spcBef>
              <a:defRPr/>
            </a:pPr>
            <a:r>
              <a:rPr lang="pt-BR" sz="2800" dirty="0">
                <a:solidFill>
                  <a:srgbClr val="000000"/>
                </a:solidFill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	Temos um enorme trabalho, muito a realizar, mais seguimos confiante como o salmista: </a:t>
            </a:r>
          </a:p>
          <a:p>
            <a:pPr algn="ctr">
              <a:spcBef>
                <a:spcPct val="20000"/>
              </a:spcBef>
              <a:defRPr/>
            </a:pPr>
            <a:r>
              <a:rPr lang="pt-BR" sz="2800" i="1" dirty="0">
                <a:solidFill>
                  <a:srgbClr val="000000"/>
                </a:solidFill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"Os que semeiam entre lágrimas, recolherão com alegria.</a:t>
            </a:r>
            <a:r>
              <a:rPr lang="pt-BR" sz="2800" i="1" dirty="0"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pt-BR" sz="2800" i="1" dirty="0">
                <a:solidFill>
                  <a:srgbClr val="000000"/>
                </a:solidFill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Na ida, caminham chorando os que levam a semente a aspergir. Na volta, virão com alegria, quando trouxerem os seus feixes” </a:t>
            </a:r>
            <a:r>
              <a:rPr lang="pt-BR" sz="1200" b="1" dirty="0">
                <a:solidFill>
                  <a:srgbClr val="000000"/>
                </a:solidFill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(</a:t>
            </a:r>
            <a:r>
              <a:rPr lang="pt-BR" sz="1200" b="1" dirty="0" err="1">
                <a:solidFill>
                  <a:srgbClr val="000000"/>
                </a:solidFill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Sl</a:t>
            </a:r>
            <a:r>
              <a:rPr lang="pt-BR" sz="1200" b="1" dirty="0">
                <a:solidFill>
                  <a:srgbClr val="000000"/>
                </a:solidFill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 125, 5-6)</a:t>
            </a:r>
            <a:r>
              <a:rPr lang="pt-BR" sz="1200" b="1" dirty="0">
                <a:latin typeface="Montserrat" panose="00000500000000000000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</a:p>
          <a:p>
            <a:pPr algn="just">
              <a:spcBef>
                <a:spcPct val="20000"/>
              </a:spcBef>
              <a:buFont typeface="Arial" panose="020B0604020202020204" pitchFamily="34" charset="0"/>
              <a:buNone/>
              <a:defRPr/>
            </a:pPr>
            <a:endParaRPr lang="pt-BR" altLang="pt-BR" sz="2800" dirty="0">
              <a:solidFill>
                <a:srgbClr val="000000"/>
              </a:solidFill>
              <a:latin typeface="Calibri" panose="020F0502020204030204" pitchFamily="34" charset="0"/>
            </a:endParaRPr>
          </a:p>
        </p:txBody>
      </p:sp>
      <p:sp>
        <p:nvSpPr>
          <p:cNvPr id="21" name="Retângulo 3">
            <a:extLst>
              <a:ext uri="{FF2B5EF4-FFF2-40B4-BE49-F238E27FC236}">
                <a16:creationId xmlns:a16="http://schemas.microsoft.com/office/drawing/2014/main" id="{58B060E5-6304-42E5-AFE7-D9F2AECE38FD}"/>
              </a:ext>
            </a:extLst>
          </p:cNvPr>
          <p:cNvSpPr>
            <a:spLocks noChangeArrowheads="1"/>
          </p:cNvSpPr>
          <p:nvPr/>
        </p:nvSpPr>
        <p:spPr bwMode="auto">
          <a:xfrm>
            <a:off x="-126175" y="1029218"/>
            <a:ext cx="12030560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Concluindo</a:t>
            </a:r>
          </a:p>
        </p:txBody>
      </p:sp>
      <p:pic>
        <p:nvPicPr>
          <p:cNvPr id="2" name="Imagem 1">
            <a:extLst>
              <a:ext uri="{FF2B5EF4-FFF2-40B4-BE49-F238E27FC236}">
                <a16:creationId xmlns:a16="http://schemas.microsoft.com/office/drawing/2014/main" id="{D20A1CD3-72EE-ED43-CBBA-A558512F0A9D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42713" y="1146258"/>
            <a:ext cx="1461672" cy="1504177"/>
          </a:xfrm>
          <a:prstGeom prst="rect">
            <a:avLst/>
          </a:prstGeom>
        </p:spPr>
      </p:pic>
      <p:sp>
        <p:nvSpPr>
          <p:cNvPr id="3" name="Retângulo 2">
            <a:extLst>
              <a:ext uri="{FF2B5EF4-FFF2-40B4-BE49-F238E27FC236}">
                <a16:creationId xmlns:a16="http://schemas.microsoft.com/office/drawing/2014/main" id="{8A076C78-D6DD-D6FA-FB71-58C0928757CB}"/>
              </a:ext>
            </a:extLst>
          </p:cNvPr>
          <p:cNvSpPr/>
          <p:nvPr/>
        </p:nvSpPr>
        <p:spPr>
          <a:xfrm>
            <a:off x="0" y="-1"/>
            <a:ext cx="12192000" cy="88355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Desafios da </a:t>
            </a:r>
            <a:r>
              <a:rPr lang="pt-BR" sz="4400" b="1" dirty="0" err="1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Ecafo</a:t>
            </a: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 Junto às Unidades Vicentinas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39381142"/>
      </p:ext>
    </p:extLst>
  </p:cSld>
  <p:clrMapOvr>
    <a:masterClrMapping/>
  </p:clrMapOvr>
  <p:transition spd="slow"/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4514" name="Agrupar 4">
            <a:extLst>
              <a:ext uri="{FF2B5EF4-FFF2-40B4-BE49-F238E27FC236}">
                <a16:creationId xmlns:a16="http://schemas.microsoft.com/office/drawing/2014/main" id="{90004A37-BC2E-4FB4-85C4-409AD299CF7E}"/>
              </a:ext>
            </a:extLst>
          </p:cNvPr>
          <p:cNvGrpSpPr>
            <a:grpSpLocks/>
          </p:cNvGrpSpPr>
          <p:nvPr/>
        </p:nvGrpSpPr>
        <p:grpSpPr bwMode="auto">
          <a:xfrm>
            <a:off x="1524000" y="1022351"/>
            <a:ext cx="9177338" cy="5876925"/>
            <a:chOff x="-36989" y="933426"/>
            <a:chExt cx="9144000" cy="6000749"/>
          </a:xfrm>
        </p:grpSpPr>
        <p:grpSp>
          <p:nvGrpSpPr>
            <p:cNvPr id="64516" name="Agrupar 5">
              <a:extLst>
                <a:ext uri="{FF2B5EF4-FFF2-40B4-BE49-F238E27FC236}">
                  <a16:creationId xmlns:a16="http://schemas.microsoft.com/office/drawing/2014/main" id="{663F9A4E-DB35-4E3C-9256-8F8BD26E1DDB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-36989" y="933426"/>
              <a:ext cx="9144000" cy="6000749"/>
              <a:chOff x="-36989" y="933426"/>
              <a:chExt cx="9144000" cy="6000749"/>
            </a:xfrm>
          </p:grpSpPr>
          <p:pic>
            <p:nvPicPr>
              <p:cNvPr id="64518" name="Imagem 8">
                <a:extLst>
                  <a:ext uri="{FF2B5EF4-FFF2-40B4-BE49-F238E27FC236}">
                    <a16:creationId xmlns:a16="http://schemas.microsoft.com/office/drawing/2014/main" id="{6D0DD3EF-B4DA-45D3-9772-1235E6506006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54784" b="14027"/>
              <a:stretch>
                <a:fillRect/>
              </a:stretch>
            </p:blipFill>
            <p:spPr bwMode="auto">
              <a:xfrm>
                <a:off x="-36989" y="933426"/>
                <a:ext cx="9144000" cy="600074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grpSp>
            <p:nvGrpSpPr>
              <p:cNvPr id="64519" name="Agrupar 8">
                <a:extLst>
                  <a:ext uri="{FF2B5EF4-FFF2-40B4-BE49-F238E27FC236}">
                    <a16:creationId xmlns:a16="http://schemas.microsoft.com/office/drawing/2014/main" id="{FC16D418-C4B8-4B3D-A3B1-440C1095845E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863798" y="952500"/>
                <a:ext cx="7078745" cy="4708368"/>
                <a:chOff x="1863798" y="952500"/>
                <a:chExt cx="7078745" cy="4708368"/>
              </a:xfrm>
            </p:grpSpPr>
            <p:sp>
              <p:nvSpPr>
                <p:cNvPr id="60425" name="CaixaDeTexto 10">
                  <a:extLst>
                    <a:ext uri="{FF2B5EF4-FFF2-40B4-BE49-F238E27FC236}">
                      <a16:creationId xmlns:a16="http://schemas.microsoft.com/office/drawing/2014/main" id="{F493DCC8-1930-4804-BB90-2C8C665504A7}"/>
                    </a:ext>
                  </a:extLst>
                </p:cNvPr>
                <p:cNvSpPr txBox="1">
                  <a:spLocks noChangeArrowheads="1"/>
                </p:cNvSpPr>
                <p:nvPr/>
              </p:nvSpPr>
              <p:spPr bwMode="auto">
                <a:xfrm>
                  <a:off x="1864254" y="1260858"/>
                  <a:ext cx="7078257" cy="1791148"/>
                </a:xfrm>
                <a:prstGeom prst="rect">
                  <a:avLst/>
                </a:prstGeom>
                <a:noFill/>
                <a:ln>
                  <a:noFill/>
                </a:ln>
              </p:spPr>
              <p:txBody>
                <a:bodyPr>
                  <a:spAutoFit/>
                </a:bodyPr>
                <a:lstStyle>
                  <a:lvl1pPr>
                    <a:defRPr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defRPr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defRPr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defRPr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defRPr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algn="ctr">
                    <a:defRPr/>
                  </a:pPr>
                  <a:endParaRPr lang="pt-BR" altLang="pt-BR" sz="3600" dirty="0">
                    <a:solidFill>
                      <a:srgbClr val="0070C0"/>
                    </a:solidFill>
                    <a:latin typeface="+mn-lt"/>
                  </a:endParaRPr>
                </a:p>
                <a:p>
                  <a:pPr algn="ctr">
                    <a:defRPr/>
                  </a:pPr>
                  <a:r>
                    <a:rPr lang="pt-BR" altLang="pt-BR" sz="3600" dirty="0">
                      <a:solidFill>
                        <a:srgbClr val="0070C0"/>
                      </a:solidFill>
                      <a:latin typeface="+mn-lt"/>
                    </a:rPr>
                    <a:t>música </a:t>
                  </a:r>
                </a:p>
                <a:p>
                  <a:pPr algn="ctr">
                    <a:defRPr/>
                  </a:pPr>
                  <a:r>
                    <a:rPr lang="pt-BR" altLang="pt-BR" sz="3600" dirty="0">
                      <a:solidFill>
                        <a:srgbClr val="0070C0"/>
                      </a:solidFill>
                      <a:latin typeface="+mn-lt"/>
                    </a:rPr>
                    <a:t>“Samaritanos” </a:t>
                  </a:r>
                  <a:r>
                    <a:rPr lang="pt-BR" altLang="pt-BR" sz="2400" dirty="0" err="1">
                      <a:solidFill>
                        <a:srgbClr val="0070C0"/>
                      </a:solidFill>
                      <a:latin typeface="+mn-lt"/>
                    </a:rPr>
                    <a:t>Pe</a:t>
                  </a:r>
                  <a:r>
                    <a:rPr lang="pt-BR" altLang="pt-BR" sz="2400" dirty="0">
                      <a:solidFill>
                        <a:srgbClr val="0070C0"/>
                      </a:solidFill>
                      <a:latin typeface="+mn-lt"/>
                    </a:rPr>
                    <a:t> Zezinho</a:t>
                  </a:r>
                  <a:endParaRPr lang="pt-BR" altLang="pt-BR" b="1" dirty="0">
                    <a:latin typeface="+mn-lt"/>
                  </a:endParaRPr>
                </a:p>
              </p:txBody>
            </p:sp>
            <p:pic>
              <p:nvPicPr>
                <p:cNvPr id="64521" name="Imagem 13">
                  <a:extLst>
                    <a:ext uri="{FF2B5EF4-FFF2-40B4-BE49-F238E27FC236}">
                      <a16:creationId xmlns:a16="http://schemas.microsoft.com/office/drawing/2014/main" id="{0BBE4D60-979C-4870-87F3-CD6B155B95E7}"/>
                    </a:ext>
                  </a:extLst>
                </p:cNvPr>
                <p:cNvPicPr>
                  <a:picLocks noChangeAspect="1"/>
                </p:cNvPicPr>
                <p:nvPr/>
              </p:nvPicPr>
              <p:blipFill>
                <a:blip r:embed="rId4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rcRect/>
                <a:stretch>
                  <a:fillRect/>
                </a:stretch>
              </p:blipFill>
              <p:spPr bwMode="auto">
                <a:xfrm>
                  <a:off x="4557713" y="952500"/>
                  <a:ext cx="735012" cy="539750"/>
                </a:xfrm>
                <a:prstGeom prst="rect">
                  <a:avLst/>
                </a:prstGeom>
                <a:noFill/>
                <a:ln>
                  <a:noFill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</p:pic>
            <p:pic>
              <p:nvPicPr>
                <p:cNvPr id="12" name="Picture 2" descr="Resultado de imagem para vela acesa gif">
                  <a:extLst>
                    <a:ext uri="{FF2B5EF4-FFF2-40B4-BE49-F238E27FC236}">
                      <a16:creationId xmlns:a16="http://schemas.microsoft.com/office/drawing/2014/main" id="{745CE7C8-66CE-49C2-89BB-3C37010C2C5A}"/>
                    </a:ext>
                  </a:extLst>
                </p:cNvPr>
                <p:cNvPicPr>
                  <a:picLocks noChangeAspect="1" noChangeArrowheads="1" noCrop="1"/>
                </p:cNvPicPr>
                <p:nvPr/>
              </p:nvPicPr>
              <p:blipFill>
                <a:blip r:embed="rId5" cstate="print"/>
                <a:srcRect/>
                <a:stretch>
                  <a:fillRect/>
                </a:stretch>
              </p:blipFill>
              <p:spPr bwMode="auto">
                <a:xfrm>
                  <a:off x="6052973" y="3679661"/>
                  <a:ext cx="2889569" cy="1981207"/>
                </a:xfrm>
                <a:prstGeom prst="ellipse">
                  <a:avLst/>
                </a:prstGeom>
                <a:ln>
                  <a:noFill/>
                </a:ln>
                <a:effectLst>
                  <a:softEdge rad="635000"/>
                </a:effectLst>
              </p:spPr>
            </p:pic>
          </p:grpSp>
        </p:grpSp>
        <p:pic>
          <p:nvPicPr>
            <p:cNvPr id="7" name="Padre Zezinho, scj Ft Ricardo Moreno   Samaritanos (Áudio Oficial">
              <a:hlinkClick r:id="" action="ppaction://media"/>
              <a:extLst>
                <a:ext uri="{FF2B5EF4-FFF2-40B4-BE49-F238E27FC236}">
                  <a16:creationId xmlns:a16="http://schemas.microsoft.com/office/drawing/2014/main" id="{8DF1749A-BE8B-49A6-9668-DD00B9A9F983}"/>
                </a:ext>
              </a:extLst>
            </p:cNvPr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285366" y="1302645"/>
              <a:ext cx="2536853" cy="2676564"/>
            </a:xfrm>
            <a:prstGeom prst="star5">
              <a:avLst/>
            </a:prstGeom>
            <a:effectLst>
              <a:reflection blurRad="6350" stA="50000" endA="295" endPos="92000" dist="101600" dir="5400000" sy="-100000" algn="bl" rotWithShape="0"/>
            </a:effectLst>
          </p:spPr>
        </p:pic>
      </p:grpSp>
      <p:sp>
        <p:nvSpPr>
          <p:cNvPr id="13" name="Retângulo 12">
            <a:extLst>
              <a:ext uri="{FF2B5EF4-FFF2-40B4-BE49-F238E27FC236}">
                <a16:creationId xmlns:a16="http://schemas.microsoft.com/office/drawing/2014/main" id="{A3E4DBE3-3B36-4199-80C9-0DA54BE46BA7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92264" y="-57150"/>
            <a:ext cx="7380287" cy="10779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>
              <a:defRPr/>
            </a:pPr>
            <a:r>
              <a:rPr lang="pt-BR" sz="3200" dirty="0">
                <a:solidFill>
                  <a:schemeClr val="bg1"/>
                </a:solidFill>
                <a:latin typeface="+mj-lt"/>
              </a:rPr>
              <a:t>Ser vicentino: uma vocação vivida na Conferência e junto aos pobres.</a:t>
            </a:r>
          </a:p>
        </p:txBody>
      </p:sp>
    </p:spTree>
    <p:extLst>
      <p:ext uri="{BB962C8B-B14F-4D97-AF65-F5344CB8AC3E}">
        <p14:creationId xmlns:p14="http://schemas.microsoft.com/office/powerpoint/2010/main" val="3314158119"/>
      </p:ext>
    </p:extLst>
  </p:cSld>
  <p:clrMapOvr>
    <a:masterClrMapping/>
  </p:clrMapOvr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6562" name="Agrupar 4">
            <a:extLst>
              <a:ext uri="{FF2B5EF4-FFF2-40B4-BE49-F238E27FC236}">
                <a16:creationId xmlns:a16="http://schemas.microsoft.com/office/drawing/2014/main" id="{8757CC89-3F3A-4811-BDFF-F798786E43DB}"/>
              </a:ext>
            </a:extLst>
          </p:cNvPr>
          <p:cNvGrpSpPr>
            <a:grpSpLocks/>
          </p:cNvGrpSpPr>
          <p:nvPr/>
        </p:nvGrpSpPr>
        <p:grpSpPr bwMode="auto">
          <a:xfrm>
            <a:off x="1327030" y="192434"/>
            <a:ext cx="9844900" cy="5877373"/>
            <a:chOff x="-325675" y="367057"/>
            <a:chExt cx="9809204" cy="6000749"/>
          </a:xfrm>
        </p:grpSpPr>
        <p:grpSp>
          <p:nvGrpSpPr>
            <p:cNvPr id="66564" name="Agrupar 5">
              <a:extLst>
                <a:ext uri="{FF2B5EF4-FFF2-40B4-BE49-F238E27FC236}">
                  <a16:creationId xmlns:a16="http://schemas.microsoft.com/office/drawing/2014/main" id="{24DEA2AD-79DA-464A-852B-E518C1050394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-325675" y="367057"/>
              <a:ext cx="9809204" cy="6000749"/>
              <a:chOff x="-325675" y="367057"/>
              <a:chExt cx="9809204" cy="6000749"/>
            </a:xfrm>
          </p:grpSpPr>
          <p:pic>
            <p:nvPicPr>
              <p:cNvPr id="66566" name="Imagem 8">
                <a:extLst>
                  <a:ext uri="{FF2B5EF4-FFF2-40B4-BE49-F238E27FC236}">
                    <a16:creationId xmlns:a16="http://schemas.microsoft.com/office/drawing/2014/main" id="{9C91794A-7F41-4C1F-B5EF-E5C93A01D87D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54784" b="14027"/>
              <a:stretch>
                <a:fillRect/>
              </a:stretch>
            </p:blipFill>
            <p:spPr bwMode="auto">
              <a:xfrm>
                <a:off x="-325675" y="367057"/>
                <a:ext cx="9144000" cy="600074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grpSp>
            <p:nvGrpSpPr>
              <p:cNvPr id="66567" name="Agrupar 8">
                <a:extLst>
                  <a:ext uri="{FF2B5EF4-FFF2-40B4-BE49-F238E27FC236}">
                    <a16:creationId xmlns:a16="http://schemas.microsoft.com/office/drawing/2014/main" id="{0FDFFF5C-9937-4B06-992E-F22CCD07C23D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64885" y="952500"/>
                <a:ext cx="9418644" cy="5415306"/>
                <a:chOff x="64885" y="952500"/>
                <a:chExt cx="9418644" cy="5415306"/>
              </a:xfrm>
            </p:grpSpPr>
            <p:sp>
              <p:nvSpPr>
                <p:cNvPr id="60425" name="CaixaDeTexto 10">
                  <a:extLst>
                    <a:ext uri="{FF2B5EF4-FFF2-40B4-BE49-F238E27FC236}">
                      <a16:creationId xmlns:a16="http://schemas.microsoft.com/office/drawing/2014/main" id="{46C3E02A-D661-405D-BDF7-D2D594E7047B}"/>
                    </a:ext>
                  </a:extLst>
                </p:cNvPr>
                <p:cNvSpPr txBox="1">
                  <a:spLocks noChangeArrowheads="1"/>
                </p:cNvSpPr>
                <p:nvPr/>
              </p:nvSpPr>
              <p:spPr bwMode="auto">
                <a:xfrm>
                  <a:off x="64885" y="1082576"/>
                  <a:ext cx="8713829" cy="4173623"/>
                </a:xfrm>
                <a:prstGeom prst="rect">
                  <a:avLst/>
                </a:prstGeom>
                <a:noFill/>
                <a:ln>
                  <a:noFill/>
                </a:ln>
              </p:spPr>
              <p:txBody>
                <a:bodyPr>
                  <a:spAutoFit/>
                </a:bodyPr>
                <a:lstStyle>
                  <a:lvl1pPr>
                    <a:defRPr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defRPr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defRPr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defRPr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defRPr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algn="ctr">
                    <a:defRPr/>
                  </a:pPr>
                  <a:r>
                    <a:rPr lang="pt-BR" altLang="pt-BR" sz="3600" dirty="0">
                      <a:solidFill>
                        <a:srgbClr val="0070C0"/>
                      </a:solidFill>
                      <a:latin typeface="Montserrat" panose="00000500000000000000" pitchFamily="2" charset="0"/>
                    </a:rPr>
                    <a:t>Samaritanos</a:t>
                  </a:r>
                </a:p>
                <a:p>
                  <a:pPr>
                    <a:defRPr/>
                  </a:pPr>
                  <a:r>
                    <a:rPr lang="pt-BR" altLang="pt-BR" sz="2800" dirty="0">
                      <a:latin typeface="Montserrat" panose="00000500000000000000" pitchFamily="2" charset="0"/>
                    </a:rPr>
                    <a:t>Cuidar do corpo, cuidar do espírito. Cuidar dos outros, cuidar de si. Cuidar de quem precisa. De quem não pode mais cuidar de si.</a:t>
                  </a:r>
                </a:p>
                <a:p>
                  <a:pPr>
                    <a:defRPr/>
                  </a:pPr>
                  <a:endParaRPr lang="pt-BR" altLang="pt-BR" sz="1200" dirty="0">
                    <a:latin typeface="Montserrat" panose="00000500000000000000" pitchFamily="2" charset="0"/>
                  </a:endParaRPr>
                </a:p>
                <a:p>
                  <a:pPr>
                    <a:defRPr/>
                  </a:pPr>
                  <a:r>
                    <a:rPr lang="pt-BR" altLang="pt-BR" sz="2800" b="1" dirty="0">
                      <a:latin typeface="Montserrat" panose="00000500000000000000" pitchFamily="2" charset="0"/>
                    </a:rPr>
                    <a:t>Eis a nossa vocação! Eis a nossa vocação!</a:t>
                  </a:r>
                </a:p>
                <a:p>
                  <a:pPr>
                    <a:defRPr/>
                  </a:pPr>
                  <a:endParaRPr lang="pt-BR" altLang="pt-BR" sz="1200" dirty="0">
                    <a:latin typeface="Montserrat" panose="00000500000000000000" pitchFamily="2" charset="0"/>
                  </a:endParaRPr>
                </a:p>
                <a:p>
                  <a:pPr>
                    <a:defRPr/>
                  </a:pPr>
                  <a:r>
                    <a:rPr lang="pt-BR" altLang="pt-BR" sz="2800" dirty="0">
                      <a:latin typeface="Montserrat" panose="00000500000000000000" pitchFamily="2" charset="0"/>
                    </a:rPr>
                    <a:t>Alguém cuidou de nós. Alguém cuidou de nós</a:t>
                  </a:r>
                </a:p>
                <a:p>
                  <a:pPr>
                    <a:defRPr/>
                  </a:pPr>
                  <a:r>
                    <a:rPr lang="pt-BR" altLang="pt-BR" sz="2800" dirty="0">
                      <a:latin typeface="Montserrat" panose="00000500000000000000" pitchFamily="2" charset="0"/>
                    </a:rPr>
                    <a:t>E agora é nossa vez. De ser samaritanos</a:t>
                  </a:r>
                </a:p>
                <a:p>
                  <a:pPr>
                    <a:defRPr/>
                  </a:pPr>
                  <a:r>
                    <a:rPr lang="pt-BR" altLang="pt-BR" sz="2400" b="1" dirty="0">
                      <a:latin typeface="Montserrat" panose="00000500000000000000" pitchFamily="2" charset="0"/>
                    </a:rPr>
                    <a:t>					</a:t>
                  </a:r>
                  <a:r>
                    <a:rPr lang="pt-BR" altLang="pt-BR" sz="2800" b="1" dirty="0">
                      <a:latin typeface="Montserrat" panose="00000500000000000000" pitchFamily="2" charset="0"/>
                    </a:rPr>
                    <a:t>Agora é nossa vez...</a:t>
                  </a:r>
                </a:p>
              </p:txBody>
            </p:sp>
            <p:pic>
              <p:nvPicPr>
                <p:cNvPr id="66569" name="Imagem 13">
                  <a:extLst>
                    <a:ext uri="{FF2B5EF4-FFF2-40B4-BE49-F238E27FC236}">
                      <a16:creationId xmlns:a16="http://schemas.microsoft.com/office/drawing/2014/main" id="{2AE3C490-835E-4DCF-A377-38B9FE3D2D52}"/>
                    </a:ext>
                  </a:extLst>
                </p:cNvPr>
                <p:cNvPicPr>
                  <a:picLocks noChangeAspect="1"/>
                </p:cNvPicPr>
                <p:nvPr/>
              </p:nvPicPr>
              <p:blipFill>
                <a:blip r:embed="rId4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rcRect/>
                <a:stretch>
                  <a:fillRect/>
                </a:stretch>
              </p:blipFill>
              <p:spPr bwMode="auto">
                <a:xfrm>
                  <a:off x="4557713" y="952500"/>
                  <a:ext cx="735012" cy="539750"/>
                </a:xfrm>
                <a:prstGeom prst="rect">
                  <a:avLst/>
                </a:prstGeom>
                <a:noFill/>
                <a:ln>
                  <a:noFill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</p:pic>
            <p:pic>
              <p:nvPicPr>
                <p:cNvPr id="12" name="Picture 2" descr="Resultado de imagem para vela acesa gif">
                  <a:extLst>
                    <a:ext uri="{FF2B5EF4-FFF2-40B4-BE49-F238E27FC236}">
                      <a16:creationId xmlns:a16="http://schemas.microsoft.com/office/drawing/2014/main" id="{A49F120B-79C4-4902-8869-FE2A5D226FF3}"/>
                    </a:ext>
                  </a:extLst>
                </p:cNvPr>
                <p:cNvPicPr>
                  <a:picLocks noChangeAspect="1" noChangeArrowheads="1" noCrop="1"/>
                </p:cNvPicPr>
                <p:nvPr/>
              </p:nvPicPr>
              <p:blipFill>
                <a:blip r:embed="rId5" cstate="print"/>
                <a:srcRect/>
                <a:stretch>
                  <a:fillRect/>
                </a:stretch>
              </p:blipFill>
              <p:spPr bwMode="auto">
                <a:xfrm>
                  <a:off x="6593960" y="4386599"/>
                  <a:ext cx="2889569" cy="1981207"/>
                </a:xfrm>
                <a:prstGeom prst="ellipse">
                  <a:avLst/>
                </a:prstGeom>
                <a:ln>
                  <a:noFill/>
                </a:ln>
                <a:effectLst>
                  <a:softEdge rad="635000"/>
                </a:effectLst>
              </p:spPr>
            </p:pic>
          </p:grpSp>
        </p:grpSp>
        <p:pic>
          <p:nvPicPr>
            <p:cNvPr id="7" name="Padre Zezinho, scj Ft Ricardo Moreno   Samaritanos (Áudio Oficial">
              <a:hlinkClick r:id="" action="ppaction://media"/>
              <a:extLst>
                <a:ext uri="{FF2B5EF4-FFF2-40B4-BE49-F238E27FC236}">
                  <a16:creationId xmlns:a16="http://schemas.microsoft.com/office/drawing/2014/main" id="{DC5104C1-7417-417D-BA13-66B955B52F6D}"/>
                </a:ext>
              </a:extLst>
            </p:cNvPr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258152" y="408952"/>
              <a:ext cx="1604144" cy="1466984"/>
            </a:xfrm>
            <a:prstGeom prst="star5">
              <a:avLst/>
            </a:prstGeom>
            <a:effectLst>
              <a:reflection blurRad="6350" stA="50000" endA="295" endPos="92000" dist="101600" dir="5400000" sy="-100000" algn="bl" rotWithShape="0"/>
            </a:effectLst>
          </p:spPr>
        </p:pic>
      </p:grpSp>
    </p:spTree>
    <p:extLst>
      <p:ext uri="{BB962C8B-B14F-4D97-AF65-F5344CB8AC3E}">
        <p14:creationId xmlns:p14="http://schemas.microsoft.com/office/powerpoint/2010/main" val="819568383"/>
      </p:ext>
    </p:extLst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8" name="Retângulo 17">
            <a:extLst>
              <a:ext uri="{FF2B5EF4-FFF2-40B4-BE49-F238E27FC236}">
                <a16:creationId xmlns:a16="http://schemas.microsoft.com/office/drawing/2014/main" id="{3AB6347D-F04E-4A5A-971B-A40747B281A6}"/>
              </a:ext>
            </a:extLst>
          </p:cNvPr>
          <p:cNvSpPr/>
          <p:nvPr/>
        </p:nvSpPr>
        <p:spPr>
          <a:xfrm>
            <a:off x="1083349" y="2490113"/>
            <a:ext cx="4537075" cy="2246769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defRPr/>
            </a:pPr>
            <a:r>
              <a:rPr lang="pt-BR" altLang="pt-BR" sz="2800" dirty="0">
                <a:solidFill>
                  <a:schemeClr val="bg1"/>
                </a:solidFill>
                <a:latin typeface="Montserrat" panose="00000500000000000000" pitchFamily="2" charset="0"/>
              </a:rPr>
              <a:t>Eis a nossa vocação!</a:t>
            </a:r>
          </a:p>
          <a:p>
            <a:pPr>
              <a:defRPr/>
            </a:pPr>
            <a:endParaRPr lang="pt-BR" altLang="pt-BR" sz="2800" b="1" dirty="0">
              <a:solidFill>
                <a:schemeClr val="bg1"/>
              </a:solidFill>
              <a:latin typeface="Montserrat" panose="00000500000000000000" pitchFamily="2" charset="0"/>
            </a:endParaRPr>
          </a:p>
          <a:p>
            <a:pPr>
              <a:defRPr/>
            </a:pPr>
            <a:r>
              <a:rPr lang="pt-BR" altLang="pt-BR" sz="2800" b="1" dirty="0">
                <a:solidFill>
                  <a:schemeClr val="bg1"/>
                </a:solidFill>
                <a:latin typeface="Montserrat" panose="00000500000000000000" pitchFamily="2" charset="0"/>
              </a:rPr>
              <a:t>VAMOS AOS POBRES </a:t>
            </a:r>
          </a:p>
          <a:p>
            <a:pPr>
              <a:defRPr/>
            </a:pPr>
            <a:endParaRPr lang="pt-BR" altLang="pt-BR" sz="2800" b="1" dirty="0">
              <a:solidFill>
                <a:schemeClr val="bg1"/>
              </a:solidFill>
              <a:latin typeface="Montserrat" panose="00000500000000000000" pitchFamily="2" charset="0"/>
            </a:endParaRPr>
          </a:p>
          <a:p>
            <a:pPr>
              <a:defRPr/>
            </a:pPr>
            <a:r>
              <a:rPr lang="pt-BR" altLang="pt-BR" sz="2800" dirty="0">
                <a:solidFill>
                  <a:schemeClr val="bg1"/>
                </a:solidFill>
                <a:latin typeface="Montserrat" panose="00000500000000000000" pitchFamily="2" charset="0"/>
              </a:rPr>
              <a:t>Eis a nossa vocação!</a:t>
            </a:r>
          </a:p>
        </p:txBody>
      </p:sp>
    </p:spTree>
    <p:extLst>
      <p:ext uri="{BB962C8B-B14F-4D97-AF65-F5344CB8AC3E}">
        <p14:creationId xmlns:p14="http://schemas.microsoft.com/office/powerpoint/2010/main" val="178794844"/>
      </p:ext>
    </p:extLst>
  </p:cSld>
  <p:clrMapOvr>
    <a:masterClrMapping/>
  </p:clrMapOvr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4" descr="Resultado de imagem para uniÃ£o faz a forÃ§a">
            <a:extLst>
              <a:ext uri="{FF2B5EF4-FFF2-40B4-BE49-F238E27FC236}">
                <a16:creationId xmlns:a16="http://schemas.microsoft.com/office/drawing/2014/main" id="{2672A6E9-3056-4BF4-AFD7-AFA2928FFD7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0" y="664323"/>
            <a:ext cx="5975498" cy="576931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Imagem 4">
            <a:extLst>
              <a:ext uri="{FF2B5EF4-FFF2-40B4-BE49-F238E27FC236}">
                <a16:creationId xmlns:a16="http://schemas.microsoft.com/office/drawing/2014/main" id="{B99A7C37-3A41-4921-B06A-9FCE60C35B83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137297" y="635678"/>
            <a:ext cx="1609725" cy="1612426"/>
          </a:xfrm>
          <a:prstGeom prst="rect">
            <a:avLst/>
          </a:prstGeom>
        </p:spPr>
      </p:pic>
      <p:grpSp>
        <p:nvGrpSpPr>
          <p:cNvPr id="7" name="Agrupar 6">
            <a:extLst>
              <a:ext uri="{FF2B5EF4-FFF2-40B4-BE49-F238E27FC236}">
                <a16:creationId xmlns:a16="http://schemas.microsoft.com/office/drawing/2014/main" id="{C71D4121-9212-4F6E-AB6B-4C98B3473BD9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8" name="Retângulo 7">
              <a:extLst>
                <a:ext uri="{FF2B5EF4-FFF2-40B4-BE49-F238E27FC236}">
                  <a16:creationId xmlns:a16="http://schemas.microsoft.com/office/drawing/2014/main" id="{D0E782E6-813D-4ABA-B165-41601756567B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9" name="Agrupar 8">
              <a:extLst>
                <a:ext uri="{FF2B5EF4-FFF2-40B4-BE49-F238E27FC236}">
                  <a16:creationId xmlns:a16="http://schemas.microsoft.com/office/drawing/2014/main" id="{7121759D-3CE3-44F2-8BA1-207DCE971BE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94463138-7C3D-4704-91B9-5AC632890324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06ACB37C-5AEC-4A15-884E-F4A95153B86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sp>
        <p:nvSpPr>
          <p:cNvPr id="2" name="Retângulo 1">
            <a:extLst>
              <a:ext uri="{FF2B5EF4-FFF2-40B4-BE49-F238E27FC236}">
                <a16:creationId xmlns:a16="http://schemas.microsoft.com/office/drawing/2014/main" id="{9317A030-3CE3-AE27-C02F-611AC887C3BF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Liderança de </a:t>
            </a:r>
            <a:r>
              <a:rPr lang="pt-BR" sz="4400" b="1" dirty="0" err="1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Ecafo</a:t>
            </a:r>
            <a:endParaRPr lang="pt-BR" sz="4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106300985"/>
      </p:ext>
    </p:extLst>
  </p:cSld>
  <p:clrMapOvr>
    <a:masterClrMapping/>
  </p:clrMapOvr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" name="Agrupar 5">
            <a:extLst>
              <a:ext uri="{FF2B5EF4-FFF2-40B4-BE49-F238E27FC236}">
                <a16:creationId xmlns:a16="http://schemas.microsoft.com/office/drawing/2014/main" id="{B75C4FD3-8A23-4170-9D91-4D4B3C8FE43E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07F27E93-A654-4FBB-BEBE-D8DA7E08E125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D4AAACE4-E90F-4A52-8617-9D469A802C7C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2A6CE31F-AD77-4616-B330-B72BB36F4CA5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26EC8621-2C05-40EC-98D5-A67FF1F8CBA7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sp>
        <p:nvSpPr>
          <p:cNvPr id="2" name="Retângulo 1"/>
          <p:cNvSpPr/>
          <p:nvPr/>
        </p:nvSpPr>
        <p:spPr>
          <a:xfrm>
            <a:off x="0" y="4625542"/>
            <a:ext cx="12191999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685800">
              <a:defRPr/>
            </a:pPr>
            <a:r>
              <a:rPr lang="pt-BR" sz="2800" b="1" dirty="0">
                <a:solidFill>
                  <a:srgbClr val="0070C0"/>
                </a:solidFill>
                <a:latin typeface="Montserrat"/>
                <a:cs typeface="Arial" panose="020B0604020202020204" pitchFamily="34" charset="0"/>
              </a:rPr>
              <a:t>Louvado Seja Nosso Senhor Jesus Cristo! </a:t>
            </a:r>
          </a:p>
          <a:p>
            <a:pPr algn="ctr" defTabSz="685800">
              <a:defRPr/>
            </a:pPr>
            <a:r>
              <a:rPr lang="pt-BR" sz="2800" b="1" dirty="0">
                <a:solidFill>
                  <a:srgbClr val="0070C0"/>
                </a:solidFill>
                <a:latin typeface="Montserrat"/>
                <a:cs typeface="Arial" panose="020B0604020202020204" pitchFamily="34" charset="0"/>
              </a:rPr>
              <a:t>ecafo@ssvpbrasil.org.br</a:t>
            </a: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19567" y="1065324"/>
            <a:ext cx="5352866" cy="273394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916206589"/>
      </p:ext>
    </p:extLst>
  </p:cSld>
  <p:clrMapOvr>
    <a:masterClrMapping/>
  </p:clrMapOvr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m 3">
            <a:extLst>
              <a:ext uri="{FF2B5EF4-FFF2-40B4-BE49-F238E27FC236}">
                <a16:creationId xmlns:a16="http://schemas.microsoft.com/office/drawing/2014/main" id="{7FB54A7A-F33A-4967-A941-7F1FC7BD90F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38330" y="0"/>
            <a:ext cx="5221358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01732889"/>
      </p:ext>
    </p:extLst>
  </p:cSld>
  <p:clrMapOvr>
    <a:masterClrMapping/>
  </p:clrMapOvr>
</p:sld>
</file>

<file path=ppt/theme/theme1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2405</TotalTime>
  <Words>2451</Words>
  <Application>Microsoft Office PowerPoint</Application>
  <PresentationFormat>Widescreen</PresentationFormat>
  <Paragraphs>418</Paragraphs>
  <Slides>59</Slides>
  <Notes>14</Notes>
  <HiddenSlides>0</HiddenSlides>
  <MMClips>0</MMClips>
  <ScaleCrop>false</ScaleCrop>
  <HeadingPairs>
    <vt:vector size="6" baseType="variant">
      <vt:variant>
        <vt:lpstr>Fontes usadas</vt:lpstr>
      </vt:variant>
      <vt:variant>
        <vt:i4>9</vt:i4>
      </vt:variant>
      <vt:variant>
        <vt:lpstr>Tema</vt:lpstr>
      </vt:variant>
      <vt:variant>
        <vt:i4>1</vt:i4>
      </vt:variant>
      <vt:variant>
        <vt:lpstr>Títulos de slides</vt:lpstr>
      </vt:variant>
      <vt:variant>
        <vt:i4>59</vt:i4>
      </vt:variant>
    </vt:vector>
  </HeadingPairs>
  <TitlesOfParts>
    <vt:vector size="69" baseType="lpstr">
      <vt:lpstr>Arial</vt:lpstr>
      <vt:lpstr>Calibri</vt:lpstr>
      <vt:lpstr>Calibri Light</vt:lpstr>
      <vt:lpstr>Calibri-Bold</vt:lpstr>
      <vt:lpstr>Garamond</vt:lpstr>
      <vt:lpstr>Montserrat</vt:lpstr>
      <vt:lpstr>Montserrat ExtraBold</vt:lpstr>
      <vt:lpstr>Times New Roman</vt:lpstr>
      <vt:lpstr>Wingdings</vt:lpstr>
      <vt:lpstr>Tema do Office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Formação Básica 1ª parte</vt:lpstr>
      <vt:lpstr>Formação Básica 1ª parte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Apresentação do PowerPoint</dc:title>
  <dc:creator>Usuário</dc:creator>
  <cp:lastModifiedBy>césar custódio da silva</cp:lastModifiedBy>
  <cp:revision>154</cp:revision>
  <cp:lastPrinted>2024-04-19T01:44:45Z</cp:lastPrinted>
  <dcterms:created xsi:type="dcterms:W3CDTF">2022-08-23T14:33:21Z</dcterms:created>
  <dcterms:modified xsi:type="dcterms:W3CDTF">2025-02-13T14:49:17Z</dcterms:modified>
</cp:coreProperties>
</file>